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47"/>
  </p:notesMasterIdLst>
  <p:handoutMasterIdLst>
    <p:handoutMasterId r:id="rId48"/>
  </p:handoutMasterIdLst>
  <p:sldIdLst>
    <p:sldId id="544" r:id="rId2"/>
    <p:sldId id="545" r:id="rId3"/>
    <p:sldId id="537" r:id="rId4"/>
    <p:sldId id="482" r:id="rId5"/>
    <p:sldId id="484" r:id="rId6"/>
    <p:sldId id="542" r:id="rId7"/>
    <p:sldId id="538" r:id="rId8"/>
    <p:sldId id="543" r:id="rId9"/>
    <p:sldId id="485" r:id="rId10"/>
    <p:sldId id="487" r:id="rId11"/>
    <p:sldId id="540" r:id="rId12"/>
    <p:sldId id="489" r:id="rId13"/>
    <p:sldId id="492" r:id="rId14"/>
    <p:sldId id="493" r:id="rId15"/>
    <p:sldId id="494" r:id="rId16"/>
    <p:sldId id="495" r:id="rId17"/>
    <p:sldId id="496" r:id="rId18"/>
    <p:sldId id="497" r:id="rId19"/>
    <p:sldId id="546" r:id="rId20"/>
    <p:sldId id="498" r:id="rId21"/>
    <p:sldId id="499" r:id="rId22"/>
    <p:sldId id="500" r:id="rId23"/>
    <p:sldId id="501" r:id="rId24"/>
    <p:sldId id="502" r:id="rId25"/>
    <p:sldId id="503" r:id="rId26"/>
    <p:sldId id="504" r:id="rId27"/>
    <p:sldId id="505" r:id="rId28"/>
    <p:sldId id="507" r:id="rId29"/>
    <p:sldId id="508" r:id="rId30"/>
    <p:sldId id="509" r:id="rId31"/>
    <p:sldId id="510" r:id="rId32"/>
    <p:sldId id="511" r:id="rId33"/>
    <p:sldId id="512" r:id="rId34"/>
    <p:sldId id="513" r:id="rId35"/>
    <p:sldId id="514" r:id="rId36"/>
    <p:sldId id="515" r:id="rId37"/>
    <p:sldId id="516" r:id="rId38"/>
    <p:sldId id="517" r:id="rId39"/>
    <p:sldId id="518" r:id="rId40"/>
    <p:sldId id="530" r:id="rId41"/>
    <p:sldId id="531" r:id="rId42"/>
    <p:sldId id="541" r:id="rId43"/>
    <p:sldId id="533" r:id="rId44"/>
    <p:sldId id="534" r:id="rId45"/>
    <p:sldId id="535"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6B00B4"/>
    <a:srgbClr val="8B00EA"/>
    <a:srgbClr val="FF3300"/>
    <a:srgbClr val="CCCC00"/>
    <a:srgbClr val="0066FF"/>
    <a:srgbClr val="CCECFF"/>
    <a:srgbClr val="000000"/>
    <a:srgbClr val="FFFF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32" autoAdjust="0"/>
    <p:restoredTop sz="94636" autoAdjust="0"/>
  </p:normalViewPr>
  <p:slideViewPr>
    <p:cSldViewPr>
      <p:cViewPr varScale="1">
        <p:scale>
          <a:sx n="106" d="100"/>
          <a:sy n="106" d="100"/>
        </p:scale>
        <p:origin x="-1998"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A47390C8-A45A-46F4-9F2F-379024F44192}" type="slidenum">
              <a:rPr lang="en-US" sz="1200"/>
              <a:pPr algn="r" defTabSz="914485" eaLnBrk="1" hangingPunct="1"/>
              <a:t>4</a:t>
            </a:fld>
            <a:endParaRPr lang="en-US" sz="1200"/>
          </a:p>
        </p:txBody>
      </p:sp>
    </p:spTree>
    <p:extLst>
      <p:ext uri="{BB962C8B-B14F-4D97-AF65-F5344CB8AC3E}">
        <p14:creationId xmlns="" xmlns:p14="http://schemas.microsoft.com/office/powerpoint/2010/main" val="151747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EF89E8E0-8F26-4F5F-BF5C-CBFABEA4CC1E}" type="slidenum">
              <a:rPr lang="en-US" smtClean="0">
                <a:cs typeface="Arial" charset="0"/>
              </a:rPr>
              <a:pPr/>
              <a:t>9</a:t>
            </a:fld>
            <a:endParaRPr lang="en-US" smtClean="0">
              <a:cs typeface="Arial" charset="0"/>
            </a:endParaRPr>
          </a:p>
        </p:txBody>
      </p:sp>
    </p:spTree>
    <p:extLst>
      <p:ext uri="{BB962C8B-B14F-4D97-AF65-F5344CB8AC3E}">
        <p14:creationId xmlns="" xmlns:p14="http://schemas.microsoft.com/office/powerpoint/2010/main" val="378100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CCE079AA-2C60-43CF-80E8-3D42158FFBFC}" type="slidenum">
              <a:rPr lang="en-US" smtClean="0">
                <a:cs typeface="Arial" charset="0"/>
              </a:rPr>
              <a:pPr/>
              <a:t>10</a:t>
            </a:fld>
            <a:endParaRPr lang="en-US" smtClean="0">
              <a:cs typeface="Arial" charset="0"/>
            </a:endParaRPr>
          </a:p>
        </p:txBody>
      </p:sp>
    </p:spTree>
    <p:extLst>
      <p:ext uri="{BB962C8B-B14F-4D97-AF65-F5344CB8AC3E}">
        <p14:creationId xmlns="" xmlns:p14="http://schemas.microsoft.com/office/powerpoint/2010/main" val="296158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3214007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EEFA22A1-7CF8-45EE-8BD8-89D0D05134C4}" type="slidenum">
              <a:rPr lang="en-US" smtClean="0">
                <a:cs typeface="Arial" charset="0"/>
              </a:rPr>
              <a:pPr/>
              <a:t>14</a:t>
            </a:fld>
            <a:endParaRPr lang="en-US" smtClean="0">
              <a:cs typeface="Arial" charset="0"/>
            </a:endParaRPr>
          </a:p>
        </p:txBody>
      </p:sp>
    </p:spTree>
    <p:extLst>
      <p:ext uri="{BB962C8B-B14F-4D97-AF65-F5344CB8AC3E}">
        <p14:creationId xmlns="" xmlns:p14="http://schemas.microsoft.com/office/powerpoint/2010/main" val="425695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60330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16</a:t>
            </a:fld>
            <a:endParaRPr lang="en-US" smtClean="0"/>
          </a:p>
        </p:txBody>
      </p:sp>
    </p:spTree>
    <p:extLst>
      <p:ext uri="{BB962C8B-B14F-4D97-AF65-F5344CB8AC3E}">
        <p14:creationId xmlns="" xmlns:p14="http://schemas.microsoft.com/office/powerpoint/2010/main" val="309600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8535F23-9FFA-4682-9DD4-1C346CCA42F3}" type="slidenum">
              <a:rPr lang="en-US" smtClean="0">
                <a:cs typeface="Arial" charset="0"/>
              </a:rPr>
              <a:pPr/>
              <a:t>17</a:t>
            </a:fld>
            <a:endParaRPr lang="en-US" smtClean="0">
              <a:cs typeface="Arial" charset="0"/>
            </a:endParaRPr>
          </a:p>
        </p:txBody>
      </p:sp>
    </p:spTree>
    <p:extLst>
      <p:ext uri="{BB962C8B-B14F-4D97-AF65-F5344CB8AC3E}">
        <p14:creationId xmlns="" xmlns:p14="http://schemas.microsoft.com/office/powerpoint/2010/main" val="3130634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119806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634203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135087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3189541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23</a:t>
            </a:fld>
            <a:endParaRPr lang="en-US" smtClean="0">
              <a:cs typeface="Arial" charset="0"/>
            </a:endParaRPr>
          </a:p>
        </p:txBody>
      </p:sp>
    </p:spTree>
    <p:extLst>
      <p:ext uri="{BB962C8B-B14F-4D97-AF65-F5344CB8AC3E}">
        <p14:creationId xmlns="" xmlns:p14="http://schemas.microsoft.com/office/powerpoint/2010/main" val="1565724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24</a:t>
            </a:fld>
            <a:endParaRPr lang="en-US" smtClean="0">
              <a:cs typeface="Arial" charset="0"/>
            </a:endParaRPr>
          </a:p>
        </p:txBody>
      </p:sp>
    </p:spTree>
    <p:extLst>
      <p:ext uri="{BB962C8B-B14F-4D97-AF65-F5344CB8AC3E}">
        <p14:creationId xmlns="" xmlns:p14="http://schemas.microsoft.com/office/powerpoint/2010/main" val="3084438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25</a:t>
            </a:fld>
            <a:endParaRPr lang="en-US" smtClean="0">
              <a:cs typeface="Arial" charset="0"/>
            </a:endParaRPr>
          </a:p>
        </p:txBody>
      </p:sp>
    </p:spTree>
    <p:extLst>
      <p:ext uri="{BB962C8B-B14F-4D97-AF65-F5344CB8AC3E}">
        <p14:creationId xmlns="" xmlns:p14="http://schemas.microsoft.com/office/powerpoint/2010/main" val="4070581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C667CF7C-6C72-43EA-825F-B0D3938A15FD}" type="slidenum">
              <a:rPr lang="en-US" smtClean="0">
                <a:cs typeface="Arial" charset="0"/>
              </a:rPr>
              <a:pPr/>
              <a:t>26</a:t>
            </a:fld>
            <a:endParaRPr lang="en-US" smtClean="0">
              <a:cs typeface="Arial" charset="0"/>
            </a:endParaRPr>
          </a:p>
        </p:txBody>
      </p:sp>
    </p:spTree>
    <p:extLst>
      <p:ext uri="{BB962C8B-B14F-4D97-AF65-F5344CB8AC3E}">
        <p14:creationId xmlns="" xmlns:p14="http://schemas.microsoft.com/office/powerpoint/2010/main" val="3799937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27</a:t>
            </a:fld>
            <a:endParaRPr lang="en-US" smtClean="0">
              <a:cs typeface="Arial" charset="0"/>
            </a:endParaRPr>
          </a:p>
        </p:txBody>
      </p:sp>
    </p:spTree>
    <p:extLst>
      <p:ext uri="{BB962C8B-B14F-4D97-AF65-F5344CB8AC3E}">
        <p14:creationId xmlns="" xmlns:p14="http://schemas.microsoft.com/office/powerpoint/2010/main" val="4177609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2E40FA1-6A1C-46E3-B644-5CAF5AC3ACAF}" type="slidenum">
              <a:rPr lang="en-US" smtClean="0"/>
              <a:pPr/>
              <a:t>29</a:t>
            </a:fld>
            <a:endParaRPr lang="en-US" smtClean="0"/>
          </a:p>
        </p:txBody>
      </p:sp>
    </p:spTree>
    <p:extLst>
      <p:ext uri="{BB962C8B-B14F-4D97-AF65-F5344CB8AC3E}">
        <p14:creationId xmlns="" xmlns:p14="http://schemas.microsoft.com/office/powerpoint/2010/main" val="3054415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93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741ABD7-DD0E-432F-AB7F-3678CE3F7029}" type="slidenum">
              <a:rPr lang="en-US" smtClean="0"/>
              <a:pPr/>
              <a:t>30</a:t>
            </a:fld>
            <a:endParaRPr lang="en-US" smtClean="0"/>
          </a:p>
        </p:txBody>
      </p:sp>
    </p:spTree>
    <p:extLst>
      <p:ext uri="{BB962C8B-B14F-4D97-AF65-F5344CB8AC3E}">
        <p14:creationId xmlns="" xmlns:p14="http://schemas.microsoft.com/office/powerpoint/2010/main" val="2592151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43A78EE7-924D-44F8-A949-2D1355C7A355}" type="slidenum">
              <a:rPr lang="en-US" smtClean="0"/>
              <a:pPr/>
              <a:t>31</a:t>
            </a:fld>
            <a:endParaRPr lang="en-US" smtClean="0"/>
          </a:p>
        </p:txBody>
      </p:sp>
    </p:spTree>
    <p:extLst>
      <p:ext uri="{BB962C8B-B14F-4D97-AF65-F5344CB8AC3E}">
        <p14:creationId xmlns="" xmlns:p14="http://schemas.microsoft.com/office/powerpoint/2010/main" val="1701687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380764D-ED4D-4EE1-85D1-1A06F3128A6C}" type="slidenum">
              <a:rPr lang="en-US" smtClean="0"/>
              <a:pPr/>
              <a:t>32</a:t>
            </a:fld>
            <a:endParaRPr lang="en-US" smtClean="0"/>
          </a:p>
        </p:txBody>
      </p:sp>
    </p:spTree>
    <p:extLst>
      <p:ext uri="{BB962C8B-B14F-4D97-AF65-F5344CB8AC3E}">
        <p14:creationId xmlns="" xmlns:p14="http://schemas.microsoft.com/office/powerpoint/2010/main" val="4167288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676CEE5-4319-4E70-A0F4-993424D20BCF}" type="slidenum">
              <a:rPr lang="en-US" smtClean="0"/>
              <a:pPr/>
              <a:t>33</a:t>
            </a:fld>
            <a:endParaRPr lang="en-US" smtClean="0"/>
          </a:p>
        </p:txBody>
      </p:sp>
    </p:spTree>
    <p:extLst>
      <p:ext uri="{BB962C8B-B14F-4D97-AF65-F5344CB8AC3E}">
        <p14:creationId xmlns="" xmlns:p14="http://schemas.microsoft.com/office/powerpoint/2010/main" val="938412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F6A48EB-D664-454B-BEFD-871324301C8B}" type="slidenum">
              <a:rPr lang="en-US" smtClean="0"/>
              <a:pPr/>
              <a:t>34</a:t>
            </a:fld>
            <a:endParaRPr lang="en-US" smtClean="0"/>
          </a:p>
        </p:txBody>
      </p:sp>
    </p:spTree>
    <p:extLst>
      <p:ext uri="{BB962C8B-B14F-4D97-AF65-F5344CB8AC3E}">
        <p14:creationId xmlns="" xmlns:p14="http://schemas.microsoft.com/office/powerpoint/2010/main" val="3366675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89B90F8-A32E-4829-ACA0-9008C472C568}" type="slidenum">
              <a:rPr lang="en-US" smtClean="0"/>
              <a:pPr/>
              <a:t>40</a:t>
            </a:fld>
            <a:endParaRPr lang="en-US" smtClean="0"/>
          </a:p>
        </p:txBody>
      </p:sp>
    </p:spTree>
    <p:extLst>
      <p:ext uri="{BB962C8B-B14F-4D97-AF65-F5344CB8AC3E}">
        <p14:creationId xmlns="" xmlns:p14="http://schemas.microsoft.com/office/powerpoint/2010/main" val="476385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2F437AB-ABC4-4955-A493-8DEBEA900A72}" type="slidenum">
              <a:rPr lang="en-US" smtClean="0"/>
              <a:pPr/>
              <a:t>41</a:t>
            </a:fld>
            <a:endParaRPr lang="en-US" smtClean="0"/>
          </a:p>
        </p:txBody>
      </p:sp>
    </p:spTree>
    <p:extLst>
      <p:ext uri="{BB962C8B-B14F-4D97-AF65-F5344CB8AC3E}">
        <p14:creationId xmlns="" xmlns:p14="http://schemas.microsoft.com/office/powerpoint/2010/main" val="810803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A0397F3-0857-4AD5-AE8F-5D2CE8386321}" type="slidenum">
              <a:rPr lang="en-US" smtClean="0"/>
              <a:pPr/>
              <a:t>43</a:t>
            </a:fld>
            <a:endParaRPr lang="en-US" smtClean="0"/>
          </a:p>
        </p:txBody>
      </p:sp>
    </p:spTree>
    <p:extLst>
      <p:ext uri="{BB962C8B-B14F-4D97-AF65-F5344CB8AC3E}">
        <p14:creationId xmlns="" xmlns:p14="http://schemas.microsoft.com/office/powerpoint/2010/main" val="4060057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57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A43DE80-2957-4C33-A371-4DD9F6619B85}" type="slidenum">
              <a:rPr lang="en-US" smtClean="0"/>
              <a:pPr/>
              <a:t>44</a:t>
            </a:fld>
            <a:endParaRPr lang="en-US" smtClean="0"/>
          </a:p>
        </p:txBody>
      </p:sp>
    </p:spTree>
    <p:extLst>
      <p:ext uri="{BB962C8B-B14F-4D97-AF65-F5344CB8AC3E}">
        <p14:creationId xmlns="" xmlns:p14="http://schemas.microsoft.com/office/powerpoint/2010/main" val="29478732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67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05D69B5-AD8C-4A9C-A577-18D040A886CB}" type="slidenum">
              <a:rPr lang="en-US" smtClean="0"/>
              <a:pPr/>
              <a:t>45</a:t>
            </a:fld>
            <a:endParaRPr lang="en-US" smtClean="0"/>
          </a:p>
        </p:txBody>
      </p:sp>
    </p:spTree>
    <p:extLst>
      <p:ext uri="{BB962C8B-B14F-4D97-AF65-F5344CB8AC3E}">
        <p14:creationId xmlns="" xmlns:p14="http://schemas.microsoft.com/office/powerpoint/2010/main" val="146254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56019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smtClean="0">
                <a:solidFill>
                  <a:srgbClr val="7030A0"/>
                </a:solidFill>
                <a:latin typeface="Arial Black" panose="020B0A04020102020204" pitchFamily="34" charset="0"/>
              </a:rPr>
              <a:t>/45:</a:t>
            </a:r>
            <a:r>
              <a:rPr lang="en-US" sz="1200" b="0" baseline="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2.3 – Panel Data Binary Choice Models</a:t>
            </a:r>
            <a:endParaRPr lang="en-US" sz="1200" b="0" dirty="0">
              <a:solidFill>
                <a:srgbClr val="7030A0"/>
              </a:solidFill>
              <a:latin typeface="Arial Black" panose="020B0A04020102020204" pitchFamily="34" charset="0"/>
            </a:endParaRPr>
          </a:p>
        </p:txBody>
      </p:sp>
    </p:spTree>
    <p:extLst>
      <p:ext uri="{BB962C8B-B14F-4D97-AF65-F5344CB8AC3E}">
        <p14:creationId xmlns=""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5.png"/><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20.bin"/></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a:solidFill>
                  <a:srgbClr val="7030A0"/>
                </a:solidFill>
                <a:latin typeface="Tahoma" panose="020B0604030504040204" pitchFamily="34" charset="0"/>
                <a:ea typeface="Tahoma" panose="020B0604030504040204" pitchFamily="34" charset="0"/>
                <a:cs typeface="Tahoma" panose="020B0604030504040204" pitchFamily="34" charset="0"/>
              </a:rPr>
              <a:t>2</a:t>
            </a:r>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.3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Panel Data Models</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for Binary Choice</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 xmlns:p14="http://schemas.microsoft.com/office/powerpoint/2010/main"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305300"/>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Unbalanced Panel</a:t>
            </a:r>
          </a:p>
          <a:p>
            <a:r>
              <a:rPr lang="en-US" sz="1400" smtClean="0">
                <a:latin typeface="Tahoma" panose="020B0604030504040204" pitchFamily="34" charset="0"/>
                <a:ea typeface="Tahoma" panose="020B0604030504040204" pitchFamily="34" charset="0"/>
                <a:cs typeface="Tahoma" panose="020B0604030504040204" pitchFamily="34" charset="0"/>
              </a:rPr>
              <a:t>Attrition Bias</a:t>
            </a:r>
          </a:p>
          <a:p>
            <a:r>
              <a:rPr lang="en-US" sz="1400" smtClean="0">
                <a:latin typeface="Tahoma" panose="020B0604030504040204" pitchFamily="34" charset="0"/>
                <a:ea typeface="Tahoma" panose="020B0604030504040204" pitchFamily="34" charset="0"/>
                <a:cs typeface="Tahoma" panose="020B0604030504040204" pitchFamily="34" charset="0"/>
              </a:rPr>
              <a:t>Inverse Probability Weight</a:t>
            </a:r>
          </a:p>
          <a:p>
            <a:r>
              <a:rPr lang="en-US" sz="1400" smtClean="0">
                <a:latin typeface="Tahoma" panose="020B0604030504040204" pitchFamily="34" charset="0"/>
                <a:ea typeface="Tahoma" panose="020B0604030504040204" pitchFamily="34" charset="0"/>
                <a:cs typeface="Tahoma" panose="020B0604030504040204" pitchFamily="34" charset="0"/>
              </a:rPr>
              <a:t>Heterogeneity</a:t>
            </a:r>
          </a:p>
          <a:p>
            <a:r>
              <a:rPr lang="en-US" sz="1400" smtClean="0">
                <a:latin typeface="Tahoma" panose="020B0604030504040204" pitchFamily="34" charset="0"/>
                <a:ea typeface="Tahoma" panose="020B0604030504040204" pitchFamily="34" charset="0"/>
                <a:cs typeface="Tahoma" panose="020B0604030504040204" pitchFamily="34" charset="0"/>
              </a:rPr>
              <a:t>Population Averaged Model</a:t>
            </a:r>
          </a:p>
          <a:p>
            <a:r>
              <a:rPr lang="en-US" sz="1400" smtClean="0">
                <a:latin typeface="Tahoma" panose="020B0604030504040204" pitchFamily="34" charset="0"/>
                <a:ea typeface="Tahoma" panose="020B0604030504040204" pitchFamily="34" charset="0"/>
                <a:cs typeface="Tahoma" panose="020B0604030504040204" pitchFamily="34" charset="0"/>
              </a:rPr>
              <a:t>Clustering</a:t>
            </a:r>
          </a:p>
          <a:p>
            <a:r>
              <a:rPr lang="en-US" sz="1400" smtClean="0">
                <a:latin typeface="Tahoma" panose="020B0604030504040204" pitchFamily="34" charset="0"/>
                <a:ea typeface="Tahoma" panose="020B0604030504040204" pitchFamily="34" charset="0"/>
                <a:cs typeface="Tahoma" panose="020B0604030504040204" pitchFamily="34" charset="0"/>
              </a:rPr>
              <a:t>Pooled Model</a:t>
            </a:r>
          </a:p>
          <a:p>
            <a:r>
              <a:rPr lang="en-US" sz="1400" smtClean="0">
                <a:latin typeface="Tahoma" panose="020B0604030504040204" pitchFamily="34" charset="0"/>
                <a:ea typeface="Tahoma" panose="020B0604030504040204" pitchFamily="34" charset="0"/>
                <a:cs typeface="Tahoma" panose="020B0604030504040204" pitchFamily="34" charset="0"/>
              </a:rPr>
              <a:t>Quadrature</a:t>
            </a:r>
          </a:p>
          <a:p>
            <a:r>
              <a:rPr lang="en-US" sz="1400" smtClean="0">
                <a:latin typeface="Tahoma" panose="020B0604030504040204" pitchFamily="34" charset="0"/>
                <a:ea typeface="Tahoma" panose="020B0604030504040204" pitchFamily="34" charset="0"/>
                <a:cs typeface="Tahoma" panose="020B0604030504040204" pitchFamily="34" charset="0"/>
              </a:rPr>
              <a:t>Maximum Simulated Likelihood</a:t>
            </a:r>
          </a:p>
          <a:p>
            <a:r>
              <a:rPr lang="en-US" sz="1400" smtClean="0">
                <a:latin typeface="Tahoma" panose="020B0604030504040204" pitchFamily="34" charset="0"/>
                <a:ea typeface="Tahoma" panose="020B0604030504040204" pitchFamily="34" charset="0"/>
                <a:cs typeface="Tahoma" panose="020B0604030504040204" pitchFamily="34" charset="0"/>
              </a:rPr>
              <a:t>Conditional Estimator</a:t>
            </a:r>
          </a:p>
          <a:p>
            <a:r>
              <a:rPr lang="en-US" sz="1400" smtClean="0">
                <a:latin typeface="Tahoma" panose="020B0604030504040204" pitchFamily="34" charset="0"/>
                <a:ea typeface="Tahoma" panose="020B0604030504040204" pitchFamily="34" charset="0"/>
                <a:cs typeface="Tahoma" panose="020B0604030504040204" pitchFamily="34" charset="0"/>
              </a:rPr>
              <a:t>Incidental Parameters Problem</a:t>
            </a:r>
          </a:p>
          <a:p>
            <a:r>
              <a:rPr lang="en-US" sz="1400" smtClean="0">
                <a:latin typeface="Tahoma" panose="020B0604030504040204" pitchFamily="34" charset="0"/>
                <a:ea typeface="Tahoma" panose="020B0604030504040204" pitchFamily="34" charset="0"/>
                <a:cs typeface="Tahoma" panose="020B0604030504040204" pitchFamily="34" charset="0"/>
              </a:rPr>
              <a:t>Partial Effects</a:t>
            </a:r>
          </a:p>
          <a:p>
            <a:r>
              <a:rPr lang="en-US" sz="1400" smtClean="0">
                <a:latin typeface="Tahoma" panose="020B0604030504040204" pitchFamily="34" charset="0"/>
                <a:ea typeface="Tahoma" panose="020B0604030504040204" pitchFamily="34" charset="0"/>
                <a:cs typeface="Tahoma" panose="020B0604030504040204" pitchFamily="34" charset="0"/>
              </a:rPr>
              <a:t>Bias Correction</a:t>
            </a:r>
          </a:p>
          <a:p>
            <a:r>
              <a:rPr lang="en-US" sz="1400" smtClean="0">
                <a:latin typeface="Tahoma" panose="020B0604030504040204" pitchFamily="34" charset="0"/>
                <a:ea typeface="Tahoma" panose="020B0604030504040204" pitchFamily="34" charset="0"/>
                <a:cs typeface="Tahoma" panose="020B0604030504040204" pitchFamily="34" charset="0"/>
              </a:rPr>
              <a:t>Mundlak Specification</a:t>
            </a:r>
          </a:p>
          <a:p>
            <a:r>
              <a:rPr lang="en-US" sz="1400" smtClean="0">
                <a:latin typeface="Tahoma" panose="020B0604030504040204" pitchFamily="34" charset="0"/>
                <a:ea typeface="Tahoma" panose="020B0604030504040204" pitchFamily="34" charset="0"/>
                <a:cs typeface="Tahoma" panose="020B0604030504040204" pitchFamily="34" charset="0"/>
              </a:rPr>
              <a:t>Variable Addition Test</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303713"/>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Random Effects Progit</a:t>
            </a:r>
          </a:p>
          <a:p>
            <a:r>
              <a:rPr lang="en-US" sz="1400" smtClean="0">
                <a:latin typeface="Tahoma" panose="020B0604030504040204" pitchFamily="34" charset="0"/>
                <a:ea typeface="Tahoma" panose="020B0604030504040204" pitchFamily="34" charset="0"/>
                <a:cs typeface="Tahoma" panose="020B0604030504040204" pitchFamily="34" charset="0"/>
              </a:rPr>
              <a:t>Fixed Effects Probit</a:t>
            </a:r>
          </a:p>
          <a:p>
            <a:r>
              <a:rPr lang="en-US" sz="1400" smtClean="0">
                <a:latin typeface="Tahoma" panose="020B0604030504040204" pitchFamily="34" charset="0"/>
                <a:ea typeface="Tahoma" panose="020B0604030504040204" pitchFamily="34" charset="0"/>
                <a:cs typeface="Tahoma" panose="020B0604030504040204" pitchFamily="34" charset="0"/>
              </a:rPr>
              <a:t>Fixed Effects Logit</a:t>
            </a:r>
          </a:p>
          <a:p>
            <a:r>
              <a:rPr lang="en-US" sz="1400" smtClean="0">
                <a:latin typeface="Tahoma" panose="020B0604030504040204" pitchFamily="34" charset="0"/>
                <a:ea typeface="Tahoma" panose="020B0604030504040204" pitchFamily="34" charset="0"/>
                <a:cs typeface="Tahoma" panose="020B0604030504040204" pitchFamily="34" charset="0"/>
              </a:rPr>
              <a:t>Dynamic Probit</a:t>
            </a:r>
          </a:p>
          <a:p>
            <a:r>
              <a:rPr lang="en-US" sz="1400" smtClean="0">
                <a:latin typeface="Tahoma" panose="020B0604030504040204" pitchFamily="34" charset="0"/>
                <a:ea typeface="Tahoma" panose="020B0604030504040204" pitchFamily="34" charset="0"/>
                <a:cs typeface="Tahoma" panose="020B0604030504040204" pitchFamily="34" charset="0"/>
              </a:rPr>
              <a:t>Mundlak Formulation</a:t>
            </a:r>
          </a:p>
          <a:p>
            <a:r>
              <a:rPr lang="en-US" sz="1400" smtClean="0">
                <a:latin typeface="Tahoma" panose="020B0604030504040204" pitchFamily="34" charset="0"/>
                <a:ea typeface="Tahoma" panose="020B0604030504040204" pitchFamily="34" charset="0"/>
                <a:cs typeface="Tahoma" panose="020B0604030504040204" pitchFamily="34" charset="0"/>
              </a:rPr>
              <a:t>Correlated Random Effects Model</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 xmlns:p14="http://schemas.microsoft.com/office/powerpoint/2010/main" val="2726595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5000" y="457200"/>
            <a:ext cx="5764993" cy="601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14767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533400" y="609600"/>
            <a:ext cx="8229600" cy="1139825"/>
          </a:xfrm>
        </p:spPr>
        <p:txBody>
          <a:bodyPr/>
          <a:lstStyle/>
          <a:p>
            <a:pPr eaLnBrk="1" hangingPunct="1"/>
            <a:r>
              <a:rPr lang="en-US" sz="3600" b="1" dirty="0" smtClean="0">
                <a:solidFill>
                  <a:schemeClr val="tx1"/>
                </a:solidFill>
              </a:rPr>
              <a:t>Application: Health Care Panel Data</a:t>
            </a:r>
          </a:p>
        </p:txBody>
      </p:sp>
      <p:sp>
        <p:nvSpPr>
          <p:cNvPr id="27651" name="Text Box 3"/>
          <p:cNvSpPr txBox="1">
            <a:spLocks noChangeArrowheads="1"/>
          </p:cNvSpPr>
          <p:nvPr/>
        </p:nvSpPr>
        <p:spPr bwMode="auto">
          <a:xfrm>
            <a:off x="457200" y="1828800"/>
            <a:ext cx="8382000" cy="4647426"/>
          </a:xfrm>
          <a:prstGeom prst="rect">
            <a:avLst/>
          </a:prstGeom>
          <a:noFill/>
          <a:ln w="19050">
            <a:noFill/>
            <a:miter lim="800000"/>
            <a:headEnd/>
            <a:tailEnd/>
          </a:ln>
        </p:spPr>
        <p:txBody>
          <a:bodyPr>
            <a:spAutoFit/>
          </a:bodyPr>
          <a:lstStyle/>
          <a:p>
            <a:pPr>
              <a:spcBef>
                <a:spcPct val="50000"/>
              </a:spcBef>
            </a:pPr>
            <a:r>
              <a:rPr lang="en-US" sz="1600" b="1" dirty="0">
                <a:solidFill>
                  <a:srgbClr val="FF3300"/>
                </a:solidFill>
              </a:rPr>
              <a:t>German Health Care Usage </a:t>
            </a:r>
            <a:r>
              <a:rPr lang="en-US" sz="1600" b="1" dirty="0" smtClean="0">
                <a:solidFill>
                  <a:srgbClr val="FF3300"/>
                </a:solidFill>
              </a:rPr>
              <a:t>Data</a:t>
            </a:r>
          </a:p>
          <a:p>
            <a:pPr>
              <a:spcBef>
                <a:spcPct val="50000"/>
              </a:spcBef>
            </a:pPr>
            <a:r>
              <a:rPr lang="en-US" sz="1400" dirty="0" smtClean="0"/>
              <a:t>Data </a:t>
            </a:r>
            <a:r>
              <a:rPr lang="en-US" sz="1400" dirty="0"/>
              <a:t>downloaded from Journal of Applied Econometrics Archive. This is an unbalanced panel with 7,293 individuals. They can be used for regression, count models, binary choice, ordered choice, and bivariate binary choice.  </a:t>
            </a:r>
            <a:r>
              <a:rPr lang="en-US" sz="1400" b="1" dirty="0" smtClean="0">
                <a:solidFill>
                  <a:srgbClr val="FF3300"/>
                </a:solidFill>
              </a:rPr>
              <a:t>There </a:t>
            </a:r>
            <a:r>
              <a:rPr lang="en-US" sz="1400" b="1" dirty="0">
                <a:solidFill>
                  <a:srgbClr val="FF3300"/>
                </a:solidFill>
              </a:rPr>
              <a:t>are altogether 27,326 observations.  The number of observations ranges from 1 to 7.  (Frequencies are: 1=1525, 2=2158, 3=825, 4=926, 5=1051, 6=1000, 7=987).</a:t>
            </a:r>
            <a:r>
              <a:rPr lang="en-US" sz="1400" dirty="0"/>
              <a:t> </a:t>
            </a:r>
            <a:endParaRPr lang="en-US" sz="1400" dirty="0" smtClean="0"/>
          </a:p>
          <a:p>
            <a:pPr>
              <a:spcBef>
                <a:spcPct val="50000"/>
              </a:spcBef>
            </a:pPr>
            <a:r>
              <a:rPr lang="en-US" sz="1400" b="1" dirty="0"/>
              <a:t>Variables in the file are</a:t>
            </a:r>
            <a:r>
              <a:rPr lang="en-US" sz="1400" dirty="0"/>
              <a:t/>
            </a:r>
            <a:br>
              <a:rPr lang="en-US" sz="1400" dirty="0"/>
            </a:br>
            <a:endParaRPr lang="en-US" sz="1400" dirty="0"/>
          </a:p>
          <a:p>
            <a:r>
              <a:rPr lang="en-US" sz="1400" dirty="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a:t>
            </a:r>
            <a:r>
              <a:rPr lang="en-US" sz="1400" b="1" dirty="0"/>
              <a:t>DOCVIS    	=  number of doctor visits in last three months</a:t>
            </a:r>
            <a:br>
              <a:rPr lang="en-US" sz="1400" b="1" dirty="0"/>
            </a:br>
            <a:r>
              <a:rPr lang="en-US" sz="1400" b="1" dirty="0"/>
              <a:t>                   HOSPVIS  	=  number of hospital visits in last calendar year</a:t>
            </a:r>
            <a:r>
              <a:rPr lang="en-US" sz="1400" b="1" dirty="0">
                <a:solidFill>
                  <a:srgbClr val="FF3300"/>
                </a:solidFill>
              </a:rPr>
              <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a:t>
            </a:r>
            <a:r>
              <a:rPr lang="en-US" sz="1400" b="1" dirty="0"/>
              <a:t>HHNINC 	=  household nominal monthly net income in German marks / 10000</a:t>
            </a:r>
            <a:r>
              <a:rPr lang="en-US" sz="1400" dirty="0"/>
              <a:t>.</a:t>
            </a:r>
          </a:p>
          <a:p>
            <a:r>
              <a:rPr lang="en-US" sz="1400" dirty="0"/>
              <a:t>                                             (4 observations with income=0 were dropped)</a:t>
            </a:r>
            <a:br>
              <a:rPr lang="en-US" sz="1400" dirty="0"/>
            </a:br>
            <a:r>
              <a:rPr lang="en-US" sz="1400" dirty="0"/>
              <a:t>                   </a:t>
            </a:r>
            <a:r>
              <a:rPr lang="en-US" sz="1400" b="1" dirty="0"/>
              <a:t>HHKIDS 	=  children under age 16 in the household = 1; otherwise = 0</a:t>
            </a:r>
            <a:br>
              <a:rPr lang="en-US" sz="1400" b="1" dirty="0"/>
            </a:br>
            <a:r>
              <a:rPr lang="en-US" sz="1400" b="1" dirty="0"/>
              <a:t>                   EDUC 	=  years of schooling </a:t>
            </a:r>
          </a:p>
          <a:p>
            <a:r>
              <a:rPr lang="en-US" sz="1400" b="1" dirty="0"/>
              <a:t>                   AGE 	=  age in years</a:t>
            </a:r>
          </a:p>
          <a:p>
            <a:r>
              <a:rPr lang="en-US" sz="1400" b="1" dirty="0"/>
              <a:t>                   MARRIED 	=  marital </a:t>
            </a:r>
            <a:r>
              <a:rPr lang="en-US" sz="1400" b="1" dirty="0" smtClean="0"/>
              <a:t>status</a:t>
            </a:r>
            <a:endParaRPr lang="en-US" sz="1400" b="1" dirty="0"/>
          </a:p>
        </p:txBody>
      </p:sp>
      <p:sp>
        <p:nvSpPr>
          <p:cNvPr id="27652"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27653" name="Line 5"/>
          <p:cNvSpPr>
            <a:spLocks noChangeShapeType="1"/>
          </p:cNvSpPr>
          <p:nvPr/>
        </p:nvSpPr>
        <p:spPr bwMode="auto">
          <a:xfrm>
            <a:off x="609600" y="51816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530225"/>
          </a:xfrm>
        </p:spPr>
        <p:txBody>
          <a:bodyPr/>
          <a:lstStyle/>
          <a:p>
            <a:r>
              <a:rPr lang="en-US" b="1" dirty="0" smtClean="0"/>
              <a:t>Unbalanced Panels and Attrition ‘Bias’</a:t>
            </a:r>
            <a:endParaRPr lang="en-US" b="1" dirty="0"/>
          </a:p>
        </p:txBody>
      </p:sp>
      <p:sp>
        <p:nvSpPr>
          <p:cNvPr id="3" name="Content Placeholder 2"/>
          <p:cNvSpPr>
            <a:spLocks noGrp="1"/>
          </p:cNvSpPr>
          <p:nvPr>
            <p:ph idx="1"/>
          </p:nvPr>
        </p:nvSpPr>
        <p:spPr>
          <a:xfrm>
            <a:off x="586740" y="2057400"/>
            <a:ext cx="8229600" cy="2286000"/>
          </a:xfrm>
        </p:spPr>
        <p:txBody>
          <a:bodyPr/>
          <a:lstStyle/>
          <a:p>
            <a:r>
              <a:rPr lang="en-US" sz="2000" dirty="0" smtClean="0">
                <a:latin typeface="+mj-lt"/>
              </a:rPr>
              <a:t>Test for ‘attrition bias.’  (</a:t>
            </a:r>
            <a:r>
              <a:rPr lang="en-US" sz="2000" dirty="0" err="1" smtClean="0">
                <a:latin typeface="+mj-lt"/>
              </a:rPr>
              <a:t>Verbeek</a:t>
            </a:r>
            <a:r>
              <a:rPr lang="en-US" sz="2000" dirty="0" smtClean="0">
                <a:latin typeface="+mj-lt"/>
              </a:rPr>
              <a:t> and </a:t>
            </a:r>
            <a:r>
              <a:rPr lang="en-US" sz="2000" dirty="0" err="1" smtClean="0">
                <a:latin typeface="+mj-lt"/>
              </a:rPr>
              <a:t>Nijman</a:t>
            </a:r>
            <a:r>
              <a:rPr lang="en-US" sz="2000" dirty="0" smtClean="0">
                <a:latin typeface="+mj-lt"/>
              </a:rPr>
              <a:t>, Testing for Selectivity Bias in Panel Data Models, </a:t>
            </a:r>
            <a:r>
              <a:rPr lang="en-US" sz="2000" i="1" dirty="0" smtClean="0">
                <a:latin typeface="+mj-lt"/>
              </a:rPr>
              <a:t>International Economic Review</a:t>
            </a:r>
            <a:r>
              <a:rPr lang="en-US" sz="2000" dirty="0" smtClean="0">
                <a:latin typeface="+mj-lt"/>
              </a:rPr>
              <a:t>, 1992, 33, 681-703.</a:t>
            </a:r>
          </a:p>
          <a:p>
            <a:pPr lvl="1"/>
            <a:r>
              <a:rPr lang="en-US" sz="1800" dirty="0" smtClean="0">
                <a:latin typeface="+mj-lt"/>
              </a:rPr>
              <a:t>Variable addition test using covariates of presence in the panel</a:t>
            </a:r>
          </a:p>
          <a:p>
            <a:pPr lvl="1"/>
            <a:r>
              <a:rPr lang="en-US" sz="1800" dirty="0" err="1" smtClean="0">
                <a:latin typeface="+mj-lt"/>
              </a:rPr>
              <a:t>Nonconstructive</a:t>
            </a:r>
            <a:r>
              <a:rPr lang="en-US" sz="1800" dirty="0" smtClean="0">
                <a:latin typeface="+mj-lt"/>
              </a:rPr>
              <a:t> – what to do next?</a:t>
            </a:r>
          </a:p>
          <a:p>
            <a:r>
              <a:rPr lang="en-US" sz="2000" dirty="0" smtClean="0">
                <a:latin typeface="+mj-lt"/>
              </a:rPr>
              <a:t>Do something about attrition bias. (Wooldridge, Inverse Probability Weighted M-Estimators for Sample Stratification and Attrition, </a:t>
            </a:r>
            <a:r>
              <a:rPr lang="en-US" sz="2000" i="1" dirty="0" smtClean="0">
                <a:latin typeface="+mj-lt"/>
              </a:rPr>
              <a:t>Portuguese Economic Journal</a:t>
            </a:r>
            <a:r>
              <a:rPr lang="en-US" sz="2000" dirty="0" smtClean="0">
                <a:latin typeface="+mj-lt"/>
              </a:rPr>
              <a:t>, 2002, 1: 117-139)</a:t>
            </a:r>
          </a:p>
          <a:p>
            <a:pPr lvl="1"/>
            <a:r>
              <a:rPr lang="en-US" sz="1800" dirty="0" smtClean="0">
                <a:latin typeface="+mj-lt"/>
              </a:rPr>
              <a:t>Stringent assumptions about the process</a:t>
            </a:r>
          </a:p>
          <a:p>
            <a:pPr lvl="1"/>
            <a:r>
              <a:rPr lang="en-US" sz="1800" dirty="0" smtClean="0">
                <a:latin typeface="+mj-lt"/>
              </a:rPr>
              <a:t>Model based on probability of being present in each wave of the panel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457200"/>
            <a:ext cx="7761453"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957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46002" y="4372337"/>
            <a:ext cx="7753965" cy="2057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714776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2625"/>
          </a:xfrm>
        </p:spPr>
        <p:txBody>
          <a:bodyPr/>
          <a:lstStyle/>
          <a:p>
            <a:r>
              <a:rPr lang="en-US" b="1" dirty="0" smtClean="0"/>
              <a:t>Inverse Probability Weighting</a:t>
            </a:r>
            <a:endParaRPr lang="en-US" b="1"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677953599"/>
              </p:ext>
            </p:extLst>
          </p:nvPr>
        </p:nvGraphicFramePr>
        <p:xfrm>
          <a:off x="1328738" y="1295400"/>
          <a:ext cx="7096125" cy="5257800"/>
        </p:xfrm>
        <a:graphic>
          <a:graphicData uri="http://schemas.openxmlformats.org/presentationml/2006/ole">
            <p:oleObj spid="_x0000_s106518" name="Equation" r:id="rId3" imgW="4470120" imgH="3314520" progId="Equation.DSMT4">
              <p:embed/>
            </p:oleObj>
          </a:graphicData>
        </a:graphic>
      </p:graphicFrame>
    </p:spTree>
    <p:extLst>
      <p:ext uri="{BB962C8B-B14F-4D97-AF65-F5344CB8AC3E}">
        <p14:creationId xmlns="" xmlns:p14="http://schemas.microsoft.com/office/powerpoint/2010/main" val="2694663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76376" y="380999"/>
            <a:ext cx="5719824" cy="63870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628066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838200"/>
            <a:ext cx="8229600" cy="682625"/>
          </a:xfrm>
        </p:spPr>
        <p:txBody>
          <a:bodyPr/>
          <a:lstStyle/>
          <a:p>
            <a:pPr algn="ctr" eaLnBrk="1" hangingPunct="1"/>
            <a:r>
              <a:rPr lang="en-US" sz="3600" b="1" dirty="0" smtClean="0"/>
              <a:t>Panel Data Binary Choice Models</a:t>
            </a:r>
          </a:p>
        </p:txBody>
      </p:sp>
      <p:sp>
        <p:nvSpPr>
          <p:cNvPr id="38915" name="Rectangle 3"/>
          <p:cNvSpPr>
            <a:spLocks noGrp="1" noChangeArrowheads="1"/>
          </p:cNvSpPr>
          <p:nvPr>
            <p:ph type="body" idx="4294967295"/>
          </p:nvPr>
        </p:nvSpPr>
        <p:spPr>
          <a:xfrm>
            <a:off x="1219200" y="1752600"/>
            <a:ext cx="7696200" cy="4530725"/>
          </a:xfrm>
        </p:spPr>
        <p:txBody>
          <a:bodyPr/>
          <a:lstStyle/>
          <a:p>
            <a:pPr eaLnBrk="1" hangingPunct="1">
              <a:lnSpc>
                <a:spcPct val="90000"/>
              </a:lnSpc>
              <a:spcBef>
                <a:spcPct val="50000"/>
              </a:spcBef>
              <a:buClrTx/>
              <a:buFont typeface="Wingdings" pitchFamily="2" charset="2"/>
              <a:buNone/>
            </a:pPr>
            <a:r>
              <a:rPr lang="en-US" sz="2400" dirty="0" smtClean="0">
                <a:latin typeface="Arial" charset="0"/>
              </a:rPr>
              <a:t>Random Utility Model for Binary Choice</a:t>
            </a:r>
            <a:br>
              <a:rPr lang="en-US" sz="2400" dirty="0" smtClean="0">
                <a:latin typeface="Arial" charset="0"/>
              </a:rPr>
            </a:br>
            <a:r>
              <a:rPr lang="en-US" sz="2400" dirty="0" smtClean="0">
                <a:latin typeface="Arial" charset="0"/>
              </a:rPr>
              <a:t>    </a:t>
            </a:r>
          </a:p>
          <a:p>
            <a:pPr eaLnBrk="1" hangingPunct="1">
              <a:lnSpc>
                <a:spcPct val="90000"/>
              </a:lnSpc>
              <a:spcBef>
                <a:spcPct val="1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Person </a:t>
            </a:r>
            <a:r>
              <a:rPr lang="en-US" sz="2400" dirty="0" err="1" smtClean="0">
                <a:latin typeface="Arial" charset="0"/>
                <a:sym typeface="Symbol" pitchFamily="18" charset="2"/>
              </a:rPr>
              <a:t>i</a:t>
            </a:r>
            <a:r>
              <a:rPr lang="en-US" sz="2400" dirty="0" smtClean="0">
                <a:latin typeface="Arial" charset="0"/>
                <a:sym typeface="Symbol" pitchFamily="18" charset="2"/>
              </a:rPr>
              <a:t> specific effect</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Fixed effects using “dummy” variables</a:t>
            </a:r>
            <a:br>
              <a:rPr lang="en-US" sz="2400" dirty="0" smtClean="0">
                <a:latin typeface="Arial" charset="0"/>
              </a:rPr>
            </a:br>
            <a:endParaRPr lang="en-US" sz="2400" dirty="0" smtClean="0">
              <a:latin typeface="Arial" charset="0"/>
            </a:endParaRPr>
          </a:p>
          <a:p>
            <a:pPr eaLnBrk="1" hangingPunct="1">
              <a:lnSpc>
                <a:spcPct val="90000"/>
              </a:lnSpc>
              <a:spcBef>
                <a:spcPct val="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a:t>
            </a:r>
            <a:r>
              <a:rPr lang="en-US" baseline="-25000" dirty="0" err="1" smtClean="0">
                <a:latin typeface="Arial" charset="0"/>
                <a:sym typeface="Symbol" pitchFamily="18" charset="2"/>
              </a:rPr>
              <a:t>i</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a:t>
            </a:r>
            <a:r>
              <a:rPr lang="en-US" sz="2400" dirty="0" err="1" smtClean="0">
                <a:latin typeface="Arial" charset="0"/>
                <a:sym typeface="Symbol" pitchFamily="18" charset="2"/>
              </a:rPr>
              <a:t>u</a:t>
            </a:r>
            <a:r>
              <a:rPr lang="en-US" baseline="-25000" dirty="0" err="1" smtClean="0">
                <a:latin typeface="Arial" charset="0"/>
                <a:sym typeface="Symbol" pitchFamily="18" charset="2"/>
              </a:rPr>
              <a:t>i</a:t>
            </a:r>
            <a:endParaRPr lang="en-US" sz="2400" dirty="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dirty="0" smtClean="0">
                <a:latin typeface="Arial" charset="0"/>
              </a:rPr>
              <a:t>Same outcome mechanism:  </a:t>
            </a:r>
            <a:r>
              <a:rPr lang="en-US" sz="2400" dirty="0" err="1" smtClean="0">
                <a:latin typeface="Arial" charset="0"/>
              </a:rPr>
              <a:t>Y</a:t>
            </a:r>
            <a:r>
              <a:rPr lang="en-US" baseline="-25000" dirty="0" err="1" smtClean="0">
                <a:latin typeface="Arial" charset="0"/>
              </a:rPr>
              <a:t>it</a:t>
            </a:r>
            <a:r>
              <a:rPr lang="en-US" sz="2400" dirty="0" smtClean="0">
                <a:latin typeface="Arial" charset="0"/>
              </a:rPr>
              <a:t> =  1[</a:t>
            </a:r>
            <a:r>
              <a:rPr lang="en-US" sz="2400" dirty="0" err="1" smtClean="0">
                <a:latin typeface="Arial" charset="0"/>
              </a:rPr>
              <a:t>U</a:t>
            </a:r>
            <a:r>
              <a:rPr lang="en-US" baseline="-25000" dirty="0" err="1" smtClean="0">
                <a:latin typeface="Arial" charset="0"/>
              </a:rPr>
              <a:t>it</a:t>
            </a:r>
            <a:r>
              <a:rPr lang="en-US" sz="2400" dirty="0" smtClean="0">
                <a:latin typeface="Arial" charset="0"/>
              </a:rPr>
              <a:t> &gt; 0]</a:t>
            </a:r>
          </a:p>
          <a:p>
            <a:pPr eaLnBrk="1" hangingPunct="1">
              <a:lnSpc>
                <a:spcPct val="90000"/>
              </a:lnSpc>
              <a:buFont typeface="Wingdings" pitchFamily="2" charset="2"/>
              <a:buNone/>
            </a:pP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609600" y="762000"/>
            <a:ext cx="8229600" cy="1139825"/>
          </a:xfrm>
        </p:spPr>
        <p:txBody>
          <a:bodyPr/>
          <a:lstStyle/>
          <a:p>
            <a:pPr algn="ctr" eaLnBrk="1" hangingPunct="1"/>
            <a:r>
              <a:rPr lang="en-US" sz="3600" b="1" dirty="0" smtClean="0"/>
              <a:t>Ignoring Unobserved Heterogeneity</a:t>
            </a:r>
          </a:p>
        </p:txBody>
      </p:sp>
      <p:graphicFrame>
        <p:nvGraphicFramePr>
          <p:cNvPr id="1026" name="Object 3"/>
          <p:cNvGraphicFramePr>
            <a:graphicFrameLocks noChangeAspect="1"/>
          </p:cNvGraphicFramePr>
          <p:nvPr/>
        </p:nvGraphicFramePr>
        <p:xfrm>
          <a:off x="1447800" y="2209800"/>
          <a:ext cx="6769100" cy="3248836"/>
        </p:xfrm>
        <a:graphic>
          <a:graphicData uri="http://schemas.openxmlformats.org/presentationml/2006/ole">
            <p:oleObj spid="_x0000_s1046" name="Equation" r:id="rId4" imgW="3225800" imgH="1549400" progId="Equation.DSMT4">
              <p:embed/>
            </p:oleObj>
          </a:graphicData>
        </a:graphic>
      </p:graphicFrame>
      <p:sp>
        <p:nvSpPr>
          <p:cNvPr id="4" name="Rectangle 3"/>
          <p:cNvSpPr/>
          <p:nvPr/>
        </p:nvSpPr>
        <p:spPr bwMode="auto">
          <a:xfrm>
            <a:off x="1371600" y="4267200"/>
            <a:ext cx="6629400" cy="12954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457200" y="762000"/>
            <a:ext cx="5953125" cy="4762500"/>
          </a:xfrm>
          <a:prstGeom prst="rect">
            <a:avLst/>
          </a:prstGeom>
        </p:spPr>
      </p:pic>
      <p:graphicFrame>
        <p:nvGraphicFramePr>
          <p:cNvPr id="5" name="Object 4"/>
          <p:cNvGraphicFramePr>
            <a:graphicFrameLocks noChangeAspect="1"/>
          </p:cNvGraphicFramePr>
          <p:nvPr>
            <p:extLst>
              <p:ext uri="{D42A27DB-BD31-4B8C-83A1-F6EECF244321}">
                <p14:modId xmlns="" xmlns:p14="http://schemas.microsoft.com/office/powerpoint/2010/main" val="321126148"/>
              </p:ext>
            </p:extLst>
          </p:nvPr>
        </p:nvGraphicFramePr>
        <p:xfrm>
          <a:off x="3672680" y="838200"/>
          <a:ext cx="4249737" cy="872673"/>
        </p:xfrm>
        <a:graphic>
          <a:graphicData uri="http://schemas.openxmlformats.org/presentationml/2006/ole">
            <p:oleObj spid="_x0000_s107557" name="Equation" r:id="rId4" imgW="3340080" imgH="685800" progId="Equation.DSMT4">
              <p:embed/>
            </p:oleObj>
          </a:graphicData>
        </a:graphic>
      </p:graphicFrame>
      <p:graphicFrame>
        <p:nvGraphicFramePr>
          <p:cNvPr id="6" name="Object 5"/>
          <p:cNvGraphicFramePr>
            <a:graphicFrameLocks noChangeAspect="1"/>
          </p:cNvGraphicFramePr>
          <p:nvPr>
            <p:extLst>
              <p:ext uri="{D42A27DB-BD31-4B8C-83A1-F6EECF244321}">
                <p14:modId xmlns="" xmlns:p14="http://schemas.microsoft.com/office/powerpoint/2010/main" val="1081007508"/>
              </p:ext>
            </p:extLst>
          </p:nvPr>
        </p:nvGraphicFramePr>
        <p:xfrm>
          <a:off x="3635375" y="3149600"/>
          <a:ext cx="4994275" cy="1117600"/>
        </p:xfrm>
        <a:graphic>
          <a:graphicData uri="http://schemas.openxmlformats.org/presentationml/2006/ole">
            <p:oleObj spid="_x0000_s107558" name="Equation" r:id="rId5" imgW="4368600" imgH="977760" progId="Equation.DSMT4">
              <p:embed/>
            </p:oleObj>
          </a:graphicData>
        </a:graphic>
      </p:graphicFrame>
      <p:sp>
        <p:nvSpPr>
          <p:cNvPr id="7" name="TextBox 6"/>
          <p:cNvSpPr txBox="1"/>
          <p:nvPr/>
        </p:nvSpPr>
        <p:spPr>
          <a:xfrm>
            <a:off x="685800" y="5783818"/>
            <a:ext cx="7543800" cy="369332"/>
          </a:xfrm>
          <a:prstGeom prst="rect">
            <a:avLst/>
          </a:prstGeom>
          <a:noFill/>
        </p:spPr>
        <p:txBody>
          <a:bodyPr wrap="square" rtlCol="0">
            <a:spAutoFit/>
          </a:bodyPr>
          <a:lstStyle/>
          <a:p>
            <a:r>
              <a:rPr lang="en-US" dirty="0" smtClean="0"/>
              <a:t>Population average coefficient is off by 43% but the partial effect is off by 6%</a:t>
            </a:r>
            <a:endParaRPr lang="en-US" dirty="0"/>
          </a:p>
        </p:txBody>
      </p:sp>
      <p:sp>
        <p:nvSpPr>
          <p:cNvPr id="8" name="Rectangle 7"/>
          <p:cNvSpPr/>
          <p:nvPr/>
        </p:nvSpPr>
        <p:spPr bwMode="auto">
          <a:xfrm>
            <a:off x="678180" y="5780127"/>
            <a:ext cx="7399020" cy="3810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619500" y="2959100"/>
            <a:ext cx="5143500" cy="13843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3635375" y="838200"/>
            <a:ext cx="5143500" cy="92456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1447800" y="51816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1524000" y="24003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58588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229600" cy="530225"/>
          </a:xfrm>
        </p:spPr>
        <p:txBody>
          <a:bodyPr/>
          <a:lstStyle/>
          <a:p>
            <a:r>
              <a:rPr lang="en-US" b="1" smtClean="0"/>
              <a:t>Ignoring Heterogeneity (Broadly)</a:t>
            </a:r>
            <a:endParaRPr lang="en-US" b="1"/>
          </a:p>
        </p:txBody>
      </p:sp>
      <p:sp>
        <p:nvSpPr>
          <p:cNvPr id="3" name="Content Placeholder 2"/>
          <p:cNvSpPr>
            <a:spLocks noGrp="1"/>
          </p:cNvSpPr>
          <p:nvPr>
            <p:ph idx="1"/>
          </p:nvPr>
        </p:nvSpPr>
        <p:spPr>
          <a:xfrm>
            <a:off x="533400" y="1981201"/>
            <a:ext cx="8229600" cy="3429000"/>
          </a:xfrm>
        </p:spPr>
        <p:txBody>
          <a:bodyPr/>
          <a:lstStyle/>
          <a:p>
            <a:r>
              <a:rPr lang="en-US" sz="2400" smtClean="0">
                <a:latin typeface="+mj-lt"/>
              </a:rPr>
              <a:t>Presence will generally make parameter estimates look smaller than they would otherwise.</a:t>
            </a:r>
          </a:p>
          <a:p>
            <a:r>
              <a:rPr lang="en-US" sz="2400" smtClean="0">
                <a:latin typeface="+mj-lt"/>
              </a:rPr>
              <a:t>Ignoring heterogeneity will definitely distort standard errors.</a:t>
            </a:r>
          </a:p>
          <a:p>
            <a:r>
              <a:rPr lang="en-US" sz="2400" smtClean="0">
                <a:latin typeface="+mj-lt"/>
              </a:rPr>
              <a:t>Partial effects based on the parametric model may not be affected very much.</a:t>
            </a:r>
          </a:p>
          <a:p>
            <a:r>
              <a:rPr lang="en-US" sz="2400" smtClean="0">
                <a:latin typeface="+mj-lt"/>
              </a:rPr>
              <a:t>Is the pooled estimator ‘robust?’  Less so than in the linear model case.</a:t>
            </a:r>
            <a:endParaRPr lang="en-US" sz="240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8229600" cy="530225"/>
          </a:xfrm>
        </p:spPr>
        <p:txBody>
          <a:bodyPr/>
          <a:lstStyle/>
          <a:p>
            <a:pPr algn="ctr" eaLnBrk="1" hangingPunct="1"/>
            <a:r>
              <a:rPr lang="en-US" b="1" smtClean="0"/>
              <a:t>The Effect </a:t>
            </a:r>
            <a:r>
              <a:rPr lang="en-US" b="1" dirty="0" smtClean="0"/>
              <a:t>of Clustering</a:t>
            </a:r>
          </a:p>
        </p:txBody>
      </p:sp>
      <p:sp>
        <p:nvSpPr>
          <p:cNvPr id="41987" name="Rectangle 3"/>
          <p:cNvSpPr>
            <a:spLocks noGrp="1" noChangeArrowheads="1"/>
          </p:cNvSpPr>
          <p:nvPr>
            <p:ph idx="1"/>
          </p:nvPr>
        </p:nvSpPr>
        <p:spPr>
          <a:xfrm>
            <a:off x="762000" y="1752600"/>
            <a:ext cx="8229600" cy="3921125"/>
          </a:xfrm>
        </p:spPr>
        <p:txBody>
          <a:bodyPr/>
          <a:lstStyle/>
          <a:p>
            <a:pPr eaLnBrk="1" hangingPunct="1">
              <a:lnSpc>
                <a:spcPct val="90000"/>
              </a:lnSpc>
            </a:pPr>
            <a:r>
              <a:rPr lang="en-US" sz="2400" dirty="0" err="1" smtClean="0">
                <a:latin typeface="Arial" charset="0"/>
              </a:rPr>
              <a:t>Y</a:t>
            </a:r>
            <a:r>
              <a:rPr lang="en-US" sz="2400" baseline="-25000" dirty="0" err="1" smtClean="0">
                <a:latin typeface="Arial" charset="0"/>
              </a:rPr>
              <a:t>it</a:t>
            </a:r>
            <a:r>
              <a:rPr lang="en-US" sz="2400" dirty="0" smtClean="0">
                <a:latin typeface="Arial" charset="0"/>
              </a:rPr>
              <a:t> must be correlated with </a:t>
            </a:r>
            <a:r>
              <a:rPr lang="en-US" sz="2400" dirty="0" err="1" smtClean="0">
                <a:latin typeface="Arial" charset="0"/>
              </a:rPr>
              <a:t>Y</a:t>
            </a:r>
            <a:r>
              <a:rPr lang="en-US" sz="2400" baseline="-25000" dirty="0" err="1" smtClean="0">
                <a:latin typeface="Arial" charset="0"/>
              </a:rPr>
              <a:t>is</a:t>
            </a:r>
            <a:r>
              <a:rPr lang="en-US" sz="2400" dirty="0" smtClean="0">
                <a:latin typeface="Arial" charset="0"/>
              </a:rPr>
              <a:t> across periods</a:t>
            </a:r>
          </a:p>
          <a:p>
            <a:pPr eaLnBrk="1" hangingPunct="1">
              <a:lnSpc>
                <a:spcPct val="90000"/>
              </a:lnSpc>
            </a:pPr>
            <a:r>
              <a:rPr lang="en-US" sz="2400" dirty="0" smtClean="0">
                <a:latin typeface="Arial" charset="0"/>
              </a:rPr>
              <a:t>Pooled estimator ignores correlation</a:t>
            </a:r>
          </a:p>
          <a:p>
            <a:pPr eaLnBrk="1" hangingPunct="1">
              <a:lnSpc>
                <a:spcPct val="90000"/>
              </a:lnSpc>
            </a:pPr>
            <a:r>
              <a:rPr lang="en-US" sz="2400" dirty="0" smtClean="0">
                <a:latin typeface="Arial" charset="0"/>
              </a:rPr>
              <a:t>Broadly, </a:t>
            </a:r>
            <a:r>
              <a:rPr lang="en-US" sz="2400" dirty="0" err="1" smtClean="0">
                <a:latin typeface="Arial" charset="0"/>
              </a:rPr>
              <a:t>y</a:t>
            </a:r>
            <a:r>
              <a:rPr lang="en-US" sz="2400" baseline="-25000" dirty="0" err="1" smtClean="0">
                <a:latin typeface="Arial" charset="0"/>
              </a:rPr>
              <a:t>it</a:t>
            </a:r>
            <a:r>
              <a:rPr lang="en-US" sz="2400" dirty="0" smtClean="0">
                <a:latin typeface="Arial" charset="0"/>
              </a:rPr>
              <a:t> = E[</a:t>
            </a:r>
            <a:r>
              <a:rPr lang="en-US" sz="2400" dirty="0" err="1" smtClean="0">
                <a:latin typeface="Arial" charset="0"/>
              </a:rPr>
              <a:t>y</a:t>
            </a:r>
            <a:r>
              <a:rPr lang="en-US" sz="2400" baseline="-25000" dirty="0" err="1" smtClean="0">
                <a:latin typeface="Arial" charset="0"/>
              </a:rPr>
              <a:t>it</a:t>
            </a:r>
            <a:r>
              <a:rPr lang="en-US" sz="2400" dirty="0" err="1" smtClean="0">
                <a:latin typeface="Arial" charset="0"/>
              </a:rPr>
              <a:t>|</a:t>
            </a:r>
            <a:r>
              <a:rPr lang="en-US" sz="2400" b="1" dirty="0" err="1" smtClean="0">
                <a:latin typeface="Arial" charset="0"/>
              </a:rPr>
              <a:t>x</a:t>
            </a:r>
            <a:r>
              <a:rPr lang="en-US" sz="2400" baseline="-25000" dirty="0" err="1" smtClean="0">
                <a:latin typeface="Arial" charset="0"/>
              </a:rPr>
              <a:t>it</a:t>
            </a:r>
            <a:r>
              <a:rPr lang="en-US" sz="2400" dirty="0" smtClean="0">
                <a:latin typeface="Arial" charset="0"/>
              </a:rPr>
              <a:t>] + w</a:t>
            </a:r>
            <a:r>
              <a:rPr lang="en-US" sz="2400" baseline="-25000" dirty="0" smtClean="0">
                <a:latin typeface="Arial" charset="0"/>
              </a:rPr>
              <a:t>it</a:t>
            </a:r>
            <a:r>
              <a:rPr lang="en-US" sz="2400" dirty="0" smtClean="0">
                <a:latin typeface="Arial" charset="0"/>
              </a:rPr>
              <a:t>, </a:t>
            </a:r>
          </a:p>
          <a:p>
            <a:pPr lvl="1" eaLnBrk="1" hangingPunct="1">
              <a:lnSpc>
                <a:spcPct val="90000"/>
              </a:lnSpc>
            </a:pPr>
            <a:r>
              <a:rPr lang="en-US" dirty="0" smtClean="0">
                <a:latin typeface="Arial" charset="0"/>
              </a:rPr>
              <a:t>E[</a:t>
            </a:r>
            <a:r>
              <a:rPr lang="en-US" dirty="0" err="1" smtClean="0">
                <a:latin typeface="Arial" charset="0"/>
              </a:rPr>
              <a:t>y</a:t>
            </a:r>
            <a:r>
              <a:rPr lang="en-US" baseline="-25000" dirty="0" err="1" smtClean="0">
                <a:latin typeface="Arial" charset="0"/>
              </a:rPr>
              <a:t>it</a:t>
            </a:r>
            <a:r>
              <a:rPr lang="en-US" dirty="0" err="1" smtClean="0">
                <a:latin typeface="Arial" charset="0"/>
              </a:rPr>
              <a:t>|</a:t>
            </a:r>
            <a:r>
              <a:rPr lang="en-US" b="1" dirty="0" err="1" smtClean="0">
                <a:latin typeface="Arial" charset="0"/>
              </a:rPr>
              <a:t>x</a:t>
            </a:r>
            <a:r>
              <a:rPr lang="en-US" baseline="-25000" dirty="0" err="1" smtClean="0">
                <a:latin typeface="Arial" charset="0"/>
              </a:rPr>
              <a:t>it</a:t>
            </a:r>
            <a:r>
              <a:rPr lang="en-US" dirty="0" smtClean="0">
                <a:latin typeface="Arial" charset="0"/>
              </a:rPr>
              <a:t>]  =  </a:t>
            </a:r>
            <a:r>
              <a:rPr lang="en-US" dirty="0" err="1" smtClean="0">
                <a:latin typeface="Arial" charset="0"/>
              </a:rPr>
              <a:t>Prob</a:t>
            </a:r>
            <a:r>
              <a:rPr lang="en-US" dirty="0" smtClean="0">
                <a:latin typeface="Arial" charset="0"/>
              </a:rPr>
              <a:t>(</a:t>
            </a:r>
            <a:r>
              <a:rPr lang="en-US" dirty="0" err="1" smtClean="0">
                <a:latin typeface="Arial" charset="0"/>
              </a:rPr>
              <a:t>y</a:t>
            </a:r>
            <a:r>
              <a:rPr lang="en-US" baseline="-25000" dirty="0" err="1" smtClean="0">
                <a:latin typeface="Arial" charset="0"/>
              </a:rPr>
              <a:t>it</a:t>
            </a:r>
            <a:r>
              <a:rPr lang="en-US" dirty="0" smtClean="0">
                <a:latin typeface="Arial" charset="0"/>
              </a:rPr>
              <a:t> = 1|</a:t>
            </a:r>
            <a:r>
              <a:rPr lang="en-US" b="1" dirty="0" smtClean="0">
                <a:latin typeface="Arial" charset="0"/>
              </a:rPr>
              <a:t>x</a:t>
            </a:r>
            <a:r>
              <a:rPr lang="en-US" baseline="-25000" dirty="0" smtClean="0">
                <a:latin typeface="Arial" charset="0"/>
              </a:rPr>
              <a:t>it</a:t>
            </a:r>
            <a:r>
              <a:rPr lang="en-US" dirty="0" smtClean="0">
                <a:latin typeface="Arial" charset="0"/>
              </a:rPr>
              <a:t>)</a:t>
            </a:r>
          </a:p>
          <a:p>
            <a:pPr lvl="1" eaLnBrk="1" hangingPunct="1">
              <a:lnSpc>
                <a:spcPct val="90000"/>
              </a:lnSpc>
            </a:pPr>
            <a:r>
              <a:rPr lang="en-US" dirty="0" smtClean="0">
                <a:latin typeface="Arial" charset="0"/>
              </a:rPr>
              <a:t>w</a:t>
            </a:r>
            <a:r>
              <a:rPr lang="en-US" baseline="-25000" dirty="0" smtClean="0">
                <a:latin typeface="Arial" charset="0"/>
              </a:rPr>
              <a:t>it</a:t>
            </a:r>
            <a:r>
              <a:rPr lang="en-US" dirty="0" smtClean="0">
                <a:latin typeface="Arial" charset="0"/>
              </a:rPr>
              <a:t> is correlated across periods</a:t>
            </a:r>
          </a:p>
          <a:p>
            <a:pPr eaLnBrk="1" hangingPunct="1">
              <a:lnSpc>
                <a:spcPct val="90000"/>
              </a:lnSpc>
            </a:pPr>
            <a:r>
              <a:rPr lang="en-US" sz="2400" dirty="0" smtClean="0">
                <a:latin typeface="Arial" charset="0"/>
              </a:rPr>
              <a:t>Assuming the marginal probability is the same, the pooled estimator is consistent.  (We just saw that it might not be.)</a:t>
            </a:r>
          </a:p>
          <a:p>
            <a:pPr eaLnBrk="1" hangingPunct="1">
              <a:lnSpc>
                <a:spcPct val="90000"/>
              </a:lnSpc>
            </a:pPr>
            <a:r>
              <a:rPr lang="en-US" sz="2400" dirty="0" smtClean="0">
                <a:latin typeface="Arial" charset="0"/>
              </a:rPr>
              <a:t>Ignoring the correlation across periods generally leads to underestimating standard errors</a:t>
            </a:r>
            <a:r>
              <a:rPr lang="en-US" dirty="0" smtClean="0">
                <a:latin typeface="Arial" charset="0"/>
              </a:rPr>
              <a:t>.</a:t>
            </a:r>
          </a:p>
          <a:p>
            <a:pPr eaLnBrk="1" hangingPunct="1">
              <a:lnSpc>
                <a:spcPct val="90000"/>
              </a:lnSpc>
            </a:pPr>
            <a:endParaRPr lang="en-US" dirty="0" smtClean="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533400" y="1524000"/>
            <a:ext cx="8229600" cy="530225"/>
          </a:xfrm>
        </p:spPr>
        <p:txBody>
          <a:bodyPr/>
          <a:lstStyle/>
          <a:p>
            <a:pPr eaLnBrk="1" hangingPunct="1"/>
            <a:r>
              <a:rPr lang="en-US" b="1" smtClean="0">
                <a:latin typeface="Arial" pitchFamily="34" charset="0"/>
                <a:cs typeface="Arial" pitchFamily="34" charset="0"/>
              </a:rPr>
              <a:t>‘Cluster’ Corrected Covariance Matrix</a:t>
            </a:r>
          </a:p>
        </p:txBody>
      </p:sp>
      <p:graphicFrame>
        <p:nvGraphicFramePr>
          <p:cNvPr id="3074" name="Object 4"/>
          <p:cNvGraphicFramePr>
            <a:graphicFrameLocks noChangeAspect="1"/>
          </p:cNvGraphicFramePr>
          <p:nvPr>
            <p:extLst>
              <p:ext uri="{D42A27DB-BD31-4B8C-83A1-F6EECF244321}">
                <p14:modId xmlns="" xmlns:p14="http://schemas.microsoft.com/office/powerpoint/2010/main" val="1835211447"/>
              </p:ext>
            </p:extLst>
          </p:nvPr>
        </p:nvGraphicFramePr>
        <p:xfrm>
          <a:off x="967740" y="2362200"/>
          <a:ext cx="7226300" cy="2141537"/>
        </p:xfrm>
        <a:graphic>
          <a:graphicData uri="http://schemas.openxmlformats.org/presentationml/2006/ole">
            <p:oleObj spid="_x0000_s3092" name="Equation" r:id="rId4" imgW="2870200" imgH="850900" progId="Equation.DSMT4">
              <p:embed/>
            </p:oleObj>
          </a:graphicData>
        </a:graphic>
      </p:graphicFrame>
      <p:pic>
        <p:nvPicPr>
          <p:cNvPr id="429059" name="Picture 3"/>
          <p:cNvPicPr>
            <a:picLocks noChangeAspect="1" noChangeArrowheads="1"/>
          </p:cNvPicPr>
          <p:nvPr/>
        </p:nvPicPr>
        <p:blipFill>
          <a:blip r:embed="rId5" cstate="print"/>
          <a:srcRect/>
          <a:stretch>
            <a:fillRect/>
          </a:stretch>
        </p:blipFill>
        <p:spPr bwMode="auto">
          <a:xfrm>
            <a:off x="927100" y="4619625"/>
            <a:ext cx="6867525" cy="1200150"/>
          </a:xfrm>
          <a:prstGeom prst="rect">
            <a:avLst/>
          </a:prstGeom>
          <a:noFill/>
          <a:ln w="9525">
            <a:noFill/>
            <a:miter lim="800000"/>
            <a:headEnd/>
            <a:tailEnd/>
          </a:ln>
          <a:effectLst/>
        </p:spPr>
      </p:pic>
    </p:spTree>
    <p:extLst>
      <p:ext uri="{BB962C8B-B14F-4D97-AF65-F5344CB8AC3E}">
        <p14:creationId xmlns="" xmlns:p14="http://schemas.microsoft.com/office/powerpoint/2010/main" val="7385045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765175"/>
            <a:ext cx="8229600" cy="682625"/>
          </a:xfrm>
        </p:spPr>
        <p:txBody>
          <a:bodyPr/>
          <a:lstStyle/>
          <a:p>
            <a:pPr algn="ctr" eaLnBrk="1" hangingPunct="1"/>
            <a:r>
              <a:rPr lang="en-US" b="1" dirty="0" smtClean="0"/>
              <a:t>Cluster Correction: Doctor</a:t>
            </a:r>
          </a:p>
        </p:txBody>
      </p:sp>
      <p:sp>
        <p:nvSpPr>
          <p:cNvPr id="43011" name="Text Box 5"/>
          <p:cNvSpPr txBox="1">
            <a:spLocks noChangeArrowheads="1"/>
          </p:cNvSpPr>
          <p:nvPr/>
        </p:nvSpPr>
        <p:spPr bwMode="auto">
          <a:xfrm>
            <a:off x="472440" y="1536700"/>
            <a:ext cx="8458200" cy="4559300"/>
          </a:xfrm>
          <a:prstGeom prst="rect">
            <a:avLst/>
          </a:prstGeom>
          <a:noFill/>
          <a:ln w="19050">
            <a:noFill/>
            <a:miter lim="800000"/>
            <a:headEnd/>
            <a:tailEnd/>
          </a:ln>
        </p:spPr>
        <p:txBody>
          <a:bodyPr>
            <a:spAutoFit/>
          </a:bodyPr>
          <a:lstStyle/>
          <a:p>
            <a:r>
              <a:rPr lang="en-US" sz="1400" b="1" dirty="0">
                <a:latin typeface="Courier New" pitchFamily="49" charset="0"/>
              </a:rPr>
              <a:t>----------------------------------------------------------------------</a:t>
            </a:r>
          </a:p>
          <a:p>
            <a:r>
              <a:rPr lang="en-US" sz="1400" b="1" dirty="0">
                <a:latin typeface="Courier New" pitchFamily="49" charset="0"/>
              </a:rPr>
              <a:t>Binomial </a:t>
            </a:r>
            <a:r>
              <a:rPr lang="en-US" sz="1400" b="1" dirty="0" err="1">
                <a:latin typeface="Courier New" pitchFamily="49" charset="0"/>
              </a:rPr>
              <a:t>Probit</a:t>
            </a:r>
            <a:r>
              <a:rPr lang="en-US" sz="1400" b="1" dirty="0">
                <a:latin typeface="Courier New" pitchFamily="49" charset="0"/>
              </a:rPr>
              <a:t> Model</a:t>
            </a:r>
          </a:p>
          <a:p>
            <a:r>
              <a:rPr lang="en-US" sz="1400" b="1" dirty="0">
                <a:latin typeface="Courier New" pitchFamily="49" charset="0"/>
              </a:rPr>
              <a:t>Dependent variable               DOCTOR</a:t>
            </a:r>
          </a:p>
          <a:p>
            <a:r>
              <a:rPr lang="en-US" sz="1400" b="1" dirty="0">
                <a:latin typeface="Courier New" pitchFamily="49" charset="0"/>
              </a:rPr>
              <a:t>Log likelihood function    -17457.21899</a:t>
            </a:r>
          </a:p>
          <a:p>
            <a:r>
              <a:rPr lang="en-US" sz="1400" b="1" dirty="0">
                <a:latin typeface="Courier New" pitchFamily="49" charset="0"/>
              </a:rPr>
              <a:t>--------+-------------------------------------------------------------</a:t>
            </a:r>
          </a:p>
          <a:p>
            <a:r>
              <a:rPr lang="en-US" sz="1400" b="1" dirty="0">
                <a:latin typeface="Courier New" pitchFamily="49" charset="0"/>
              </a:rPr>
              <a:t>Variable| Coefficient    Standard Error  b/</a:t>
            </a:r>
            <a:r>
              <a:rPr lang="en-US" sz="1400" b="1" dirty="0" err="1">
                <a:latin typeface="Courier New" pitchFamily="49" charset="0"/>
              </a:rPr>
              <a:t>St.Er</a:t>
            </a:r>
            <a:r>
              <a:rPr lang="en-US" sz="1400" b="1" dirty="0">
                <a:latin typeface="Courier New" pitchFamily="49" charset="0"/>
              </a:rPr>
              <a:t>. P[|Z|&gt;z]   Mean of X</a:t>
            </a:r>
          </a:p>
          <a:p>
            <a:r>
              <a:rPr lang="en-US" sz="1400" b="1" dirty="0">
                <a:latin typeface="Courier New" pitchFamily="49" charset="0"/>
              </a:rPr>
              <a:t>--------+-------------------------------------------------------------</a:t>
            </a:r>
          </a:p>
          <a:p>
            <a:r>
              <a:rPr lang="en-US" sz="1400" b="1" dirty="0">
                <a:latin typeface="Courier New" pitchFamily="49" charset="0"/>
              </a:rPr>
              <a:t>        | Conventional Standard Errors</a:t>
            </a:r>
          </a:p>
          <a:p>
            <a:r>
              <a:rPr lang="en-US" sz="1400" b="1" dirty="0">
                <a:latin typeface="Courier New" pitchFamily="49" charset="0"/>
              </a:rPr>
              <a:t>Constant|    -.25597***       .05481       -4.670   .0000</a:t>
            </a:r>
          </a:p>
          <a:p>
            <a:r>
              <a:rPr lang="en-US" sz="1400" b="1" dirty="0">
                <a:latin typeface="Courier New" pitchFamily="49" charset="0"/>
              </a:rPr>
              <a:t>     AGE|     .01469***       .00071       20.686   .0000      43.5257</a:t>
            </a:r>
          </a:p>
          <a:p>
            <a:r>
              <a:rPr lang="en-US" sz="1400" b="1" dirty="0">
                <a:latin typeface="Courier New" pitchFamily="49" charset="0"/>
              </a:rPr>
              <a:t>    EDUC|    -.01523***       .00355       -4.289   .0000      11.3206</a:t>
            </a:r>
          </a:p>
          <a:p>
            <a:r>
              <a:rPr lang="en-US" sz="1400" b="1" dirty="0">
                <a:latin typeface="Courier New" pitchFamily="49" charset="0"/>
              </a:rPr>
              <a:t>  HHNINC|    -.10914**        .04569       -2.389   .0169       .35208</a:t>
            </a:r>
          </a:p>
          <a:p>
            <a:r>
              <a:rPr lang="en-US" sz="1400" b="1" dirty="0">
                <a:latin typeface="Courier New" pitchFamily="49" charset="0"/>
              </a:rPr>
              <a:t>  FEMALE|     .35209***       .01598       22.027   .0000       .47877</a:t>
            </a:r>
          </a:p>
          <a:p>
            <a:r>
              <a:rPr lang="en-US" sz="1400" b="1" dirty="0">
                <a:latin typeface="Courier New" pitchFamily="49" charset="0"/>
              </a:rPr>
              <a:t>--------+-------------------------------------------------------------</a:t>
            </a:r>
          </a:p>
          <a:p>
            <a:r>
              <a:rPr lang="en-US" sz="1400" b="1" dirty="0">
                <a:latin typeface="Courier New" pitchFamily="49" charset="0"/>
              </a:rPr>
              <a:t>        | Corrected Standard Errors</a:t>
            </a:r>
          </a:p>
          <a:p>
            <a:r>
              <a:rPr lang="en-US" sz="1400" b="1" dirty="0">
                <a:latin typeface="Courier New" pitchFamily="49" charset="0"/>
              </a:rPr>
              <a:t>Constant|    -.25597***       .07744       -3.305   .0009</a:t>
            </a:r>
          </a:p>
          <a:p>
            <a:r>
              <a:rPr lang="en-US" sz="1400" b="1" dirty="0">
                <a:latin typeface="Courier New" pitchFamily="49" charset="0"/>
              </a:rPr>
              <a:t>     AGE|     .01469***       .00098       15.065   .0000      43.5257</a:t>
            </a:r>
          </a:p>
          <a:p>
            <a:r>
              <a:rPr lang="en-US" sz="1400" b="1" dirty="0">
                <a:latin typeface="Courier New" pitchFamily="49" charset="0"/>
              </a:rPr>
              <a:t>    EDUC|    -.01523***       .00504       -3.023   .0025      11.3206</a:t>
            </a:r>
          </a:p>
          <a:p>
            <a:r>
              <a:rPr lang="en-US" sz="1400" b="1" dirty="0">
                <a:latin typeface="Courier New" pitchFamily="49" charset="0"/>
              </a:rPr>
              <a:t>  HHNINC|    -.10914*         .05645       -1.933   .0532       .35208</a:t>
            </a:r>
          </a:p>
          <a:p>
            <a:r>
              <a:rPr lang="en-US" sz="1400" b="1" dirty="0">
                <a:latin typeface="Courier New" pitchFamily="49" charset="0"/>
              </a:rPr>
              <a:t>  FEMALE|     .35209***       .02290       15.372   .0000       .47877</a:t>
            </a:r>
          </a:p>
          <a:p>
            <a:r>
              <a:rPr lang="en-US" sz="1400" b="1" dirty="0">
                <a:latin typeface="Courier New" pitchFamily="49" charset="0"/>
              </a:rPr>
              <a:t>--------+-------------------------------------------------------------</a:t>
            </a:r>
          </a:p>
        </p:txBody>
      </p:sp>
      <p:sp>
        <p:nvSpPr>
          <p:cNvPr id="43012" name="Rectangle 6"/>
          <p:cNvSpPr>
            <a:spLocks noChangeArrowheads="1"/>
          </p:cNvSpPr>
          <p:nvPr/>
        </p:nvSpPr>
        <p:spPr bwMode="auto">
          <a:xfrm>
            <a:off x="3611880" y="3276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43013" name="Rectangle 7"/>
          <p:cNvSpPr>
            <a:spLocks noChangeArrowheads="1"/>
          </p:cNvSpPr>
          <p:nvPr/>
        </p:nvSpPr>
        <p:spPr bwMode="auto">
          <a:xfrm>
            <a:off x="3634740" y="4800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3068779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685800" y="609600"/>
            <a:ext cx="7696200" cy="914400"/>
          </a:xfrm>
        </p:spPr>
        <p:txBody>
          <a:bodyPr/>
          <a:lstStyle/>
          <a:p>
            <a:pPr marL="0" indent="0" eaLnBrk="1" hangingPunct="1"/>
            <a:r>
              <a:rPr lang="en-US" sz="4400" b="1" dirty="0" smtClean="0">
                <a:latin typeface="Arial" charset="0"/>
              </a:rPr>
              <a:t>Random Effects</a:t>
            </a:r>
          </a:p>
        </p:txBody>
      </p:sp>
      <p:graphicFrame>
        <p:nvGraphicFramePr>
          <p:cNvPr id="3" name="Object 3"/>
          <p:cNvGraphicFramePr>
            <a:graphicFrameLocks noChangeAspect="1"/>
          </p:cNvGraphicFramePr>
          <p:nvPr>
            <p:extLst>
              <p:ext uri="{D42A27DB-BD31-4B8C-83A1-F6EECF244321}">
                <p14:modId xmlns="" xmlns:p14="http://schemas.microsoft.com/office/powerpoint/2010/main" val="2773966837"/>
              </p:ext>
            </p:extLst>
          </p:nvPr>
        </p:nvGraphicFramePr>
        <p:xfrm>
          <a:off x="828675" y="1801813"/>
          <a:ext cx="7829550" cy="4308475"/>
        </p:xfrm>
        <a:graphic>
          <a:graphicData uri="http://schemas.openxmlformats.org/presentationml/2006/ole">
            <p:oleObj spid="_x0000_s108560" name="Equation" r:id="rId4" imgW="3733560" imgH="2057400" progId="Equation.DSMT4">
              <p:embed/>
            </p:oleObj>
          </a:graphicData>
        </a:graphic>
      </p:graphicFrame>
    </p:spTree>
    <p:extLst>
      <p:ext uri="{BB962C8B-B14F-4D97-AF65-F5344CB8AC3E}">
        <p14:creationId xmlns="" xmlns:p14="http://schemas.microsoft.com/office/powerpoint/2010/main" val="3323768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640080" y="767557"/>
            <a:ext cx="8199120" cy="530225"/>
          </a:xfrm>
        </p:spPr>
        <p:txBody>
          <a:bodyPr/>
          <a:lstStyle/>
          <a:p>
            <a:pPr eaLnBrk="1" hangingPunct="1"/>
            <a:r>
              <a:rPr lang="en-US" b="1" dirty="0" smtClean="0"/>
              <a:t>Quadrature – Butler and Moffitt (1982)</a:t>
            </a:r>
          </a:p>
        </p:txBody>
      </p:sp>
      <p:graphicFrame>
        <p:nvGraphicFramePr>
          <p:cNvPr id="8194" name="Object 3"/>
          <p:cNvGraphicFramePr>
            <a:graphicFrameLocks noGrp="1" noChangeAspect="1"/>
          </p:cNvGraphicFramePr>
          <p:nvPr>
            <p:ph idx="4294967295"/>
            <p:extLst>
              <p:ext uri="{D42A27DB-BD31-4B8C-83A1-F6EECF244321}">
                <p14:modId xmlns="" xmlns:p14="http://schemas.microsoft.com/office/powerpoint/2010/main" val="437793186"/>
              </p:ext>
            </p:extLst>
          </p:nvPr>
        </p:nvGraphicFramePr>
        <p:xfrm>
          <a:off x="914400" y="1779588"/>
          <a:ext cx="6705600" cy="4697412"/>
        </p:xfrm>
        <a:graphic>
          <a:graphicData uri="http://schemas.openxmlformats.org/presentationml/2006/ole">
            <p:oleObj spid="_x0000_s4134" name="Equation" r:id="rId4" imgW="4495800" imgH="3149600" progId="Equation.DSMT4">
              <p:embed/>
            </p:oleObj>
          </a:graphicData>
        </a:graphic>
      </p:graphicFrame>
      <p:graphicFrame>
        <p:nvGraphicFramePr>
          <p:cNvPr id="2" name="Object 1"/>
          <p:cNvGraphicFramePr>
            <a:graphicFrameLocks noChangeAspect="1"/>
          </p:cNvGraphicFramePr>
          <p:nvPr>
            <p:extLst>
              <p:ext uri="{D42A27DB-BD31-4B8C-83A1-F6EECF244321}">
                <p14:modId xmlns="" xmlns:p14="http://schemas.microsoft.com/office/powerpoint/2010/main" val="4285849352"/>
              </p:ext>
            </p:extLst>
          </p:nvPr>
        </p:nvGraphicFramePr>
        <p:xfrm>
          <a:off x="5957888" y="2732088"/>
          <a:ext cx="2293937" cy="1458912"/>
        </p:xfrm>
        <a:graphic>
          <a:graphicData uri="http://schemas.openxmlformats.org/presentationml/2006/ole">
            <p:oleObj spid="_x0000_s4135" name="Equation" r:id="rId5" imgW="1117600" imgH="711200" progId="Equation.DSMT4">
              <p:embed/>
            </p:oleObj>
          </a:graphicData>
        </a:graphic>
      </p:graphicFrame>
      <p:sp>
        <p:nvSpPr>
          <p:cNvPr id="3" name="Rectangle 2"/>
          <p:cNvSpPr/>
          <p:nvPr/>
        </p:nvSpPr>
        <p:spPr bwMode="auto">
          <a:xfrm>
            <a:off x="5867400" y="2743200"/>
            <a:ext cx="2667000" cy="1524000"/>
          </a:xfrm>
          <a:prstGeom prst="rect">
            <a:avLst/>
          </a:prstGeom>
          <a:solidFill>
            <a:srgbClr val="6699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noChangeArrowheads="1"/>
          </p:cNvSpPr>
          <p:nvPr>
            <p:ph type="title"/>
          </p:nvPr>
        </p:nvSpPr>
        <p:spPr>
          <a:xfrm>
            <a:off x="609600" y="1600200"/>
            <a:ext cx="8229600" cy="530225"/>
          </a:xfrm>
        </p:spPr>
        <p:txBody>
          <a:bodyPr/>
          <a:lstStyle/>
          <a:p>
            <a:pPr algn="ctr" eaLnBrk="1" hangingPunct="1"/>
            <a:r>
              <a:rPr lang="en-US" b="1" smtClean="0"/>
              <a:t>Quadrature Log Likelihood</a:t>
            </a:r>
          </a:p>
        </p:txBody>
      </p:sp>
      <p:graphicFrame>
        <p:nvGraphicFramePr>
          <p:cNvPr id="9218" name="Object 3"/>
          <p:cNvGraphicFramePr>
            <a:graphicFrameLocks noGrp="1" noChangeAspect="1"/>
          </p:cNvGraphicFramePr>
          <p:nvPr>
            <p:ph idx="1"/>
            <p:extLst>
              <p:ext uri="{D42A27DB-BD31-4B8C-83A1-F6EECF244321}">
                <p14:modId xmlns="" xmlns:p14="http://schemas.microsoft.com/office/powerpoint/2010/main" val="578024204"/>
              </p:ext>
            </p:extLst>
          </p:nvPr>
        </p:nvGraphicFramePr>
        <p:xfrm>
          <a:off x="838200" y="2438400"/>
          <a:ext cx="7858125" cy="2514600"/>
        </p:xfrm>
        <a:graphic>
          <a:graphicData uri="http://schemas.openxmlformats.org/presentationml/2006/ole">
            <p:oleObj spid="_x0000_s5140" name="Equation" r:id="rId4" imgW="4127500" imgH="1320800"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32 Point Hermite Quadrature</a:t>
            </a:r>
          </a:p>
        </p:txBody>
      </p:sp>
      <p:sp>
        <p:nvSpPr>
          <p:cNvPr id="37891" name="TextBox 2"/>
          <p:cNvSpPr txBox="1">
            <a:spLocks noChangeArrowheads="1"/>
          </p:cNvSpPr>
          <p:nvPr/>
        </p:nvSpPr>
        <p:spPr bwMode="auto">
          <a:xfrm>
            <a:off x="381000" y="1828800"/>
            <a:ext cx="8382000" cy="424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sz="1400" b="1" dirty="0">
                <a:latin typeface="Courier New" panose="02070309020205020404" pitchFamily="49" charset="0"/>
                <a:cs typeface="Courier New" panose="02070309020205020404" pitchFamily="49" charset="0"/>
              </a:rPr>
              <a:t> </a:t>
            </a:r>
            <a:r>
              <a:rPr lang="en-US" altLang="en-US" sz="1400" b="1" dirty="0" smtClean="0">
                <a:latin typeface="Courier New" panose="02070309020205020404" pitchFamily="49" charset="0"/>
                <a:cs typeface="Courier New" panose="02070309020205020404" pitchFamily="49" charset="0"/>
              </a:rPr>
              <a:t>Nodes </a:t>
            </a:r>
            <a:r>
              <a:rPr lang="en-US" altLang="en-US" sz="1400" b="1" smtClean="0">
                <a:latin typeface="Courier New" panose="02070309020205020404" pitchFamily="49" charset="0"/>
                <a:cs typeface="Courier New" panose="02070309020205020404" pitchFamily="49" charset="0"/>
              </a:rPr>
              <a:t>are </a:t>
            </a:r>
            <a:r>
              <a:rPr lang="en-US" altLang="en-US" sz="1400" b="1" smtClean="0">
                <a:latin typeface="Courier New" panose="02070309020205020404" pitchFamily="49" charset="0"/>
                <a:cs typeface="Courier New" panose="02070309020205020404" pitchFamily="49" charset="0"/>
              </a:rPr>
              <a:t>z</a:t>
            </a:r>
            <a:r>
              <a:rPr lang="en-US" altLang="en-US" sz="1400" b="1" baseline="-25000" smtClean="0">
                <a:latin typeface="Courier New" panose="02070309020205020404" pitchFamily="49" charset="0"/>
                <a:cs typeface="Courier New" panose="02070309020205020404" pitchFamily="49" charset="0"/>
              </a:rPr>
              <a:t>h</a:t>
            </a:r>
            <a:r>
              <a:rPr lang="en-US" altLang="en-US" sz="1400" b="1" smtClean="0">
                <a:latin typeface="Courier New" panose="02070309020205020404" pitchFamily="49" charset="0"/>
                <a:cs typeface="Courier New" panose="02070309020205020404" pitchFamily="49" charset="0"/>
              </a:rPr>
              <a:t> </a:t>
            </a:r>
            <a:r>
              <a:rPr lang="en-US" altLang="en-US" sz="1400" b="1" dirty="0" smtClean="0">
                <a:latin typeface="Courier New" panose="02070309020205020404" pitchFamily="49" charset="0"/>
                <a:cs typeface="Courier New" panose="02070309020205020404" pitchFamily="49" charset="0"/>
              </a:rPr>
              <a:t>and use negative and positive values</a:t>
            </a:r>
            <a:endParaRPr lang="en-US" altLang="en-US" sz="1400" b="1" dirty="0">
              <a:latin typeface="Courier New" panose="02070309020205020404" pitchFamily="49" charset="0"/>
              <a:cs typeface="Courier New" panose="02070309020205020404" pitchFamily="49" charset="0"/>
            </a:endParaRPr>
          </a:p>
          <a:p>
            <a:r>
              <a:rPr lang="en-US" altLang="en-US" sz="1400" b="1" dirty="0">
                <a:latin typeface="Courier New" panose="02070309020205020404" pitchFamily="49" charset="0"/>
                <a:cs typeface="Courier New" panose="02070309020205020404" pitchFamily="49" charset="0"/>
              </a:rPr>
              <a:t>     0.194840741569399326708741289532, 0.584978765435932448466957544011,</a:t>
            </a:r>
          </a:p>
          <a:p>
            <a:r>
              <a:rPr lang="en-US" altLang="en-US" sz="1400" b="1" dirty="0">
                <a:latin typeface="Courier New" panose="02070309020205020404" pitchFamily="49" charset="0"/>
                <a:cs typeface="Courier New" panose="02070309020205020404" pitchFamily="49" charset="0"/>
              </a:rPr>
              <a:t>     0.976500463589682838484704871982, 1.37037641095287183816170564864,</a:t>
            </a:r>
          </a:p>
          <a:p>
            <a:r>
              <a:rPr lang="en-US" altLang="en-US" sz="1400" b="1" dirty="0">
                <a:latin typeface="Courier New" panose="02070309020205020404" pitchFamily="49" charset="0"/>
                <a:cs typeface="Courier New" panose="02070309020205020404" pitchFamily="49" charset="0"/>
              </a:rPr>
              <a:t>     1.76765410946320160462767325853,  2.16949918360611217330570559502,</a:t>
            </a:r>
          </a:p>
          <a:p>
            <a:r>
              <a:rPr lang="en-US" altLang="en-US" sz="1400" b="1" dirty="0">
                <a:latin typeface="Courier New" panose="02070309020205020404" pitchFamily="49" charset="0"/>
                <a:cs typeface="Courier New" panose="02070309020205020404" pitchFamily="49" charset="0"/>
              </a:rPr>
              <a:t>     2.57724953773231745403092930114,  2.99249082500237420628549407606,</a:t>
            </a:r>
          </a:p>
          <a:p>
            <a:r>
              <a:rPr lang="en-US" altLang="en-US" sz="1400" b="1" dirty="0">
                <a:latin typeface="Courier New" panose="02070309020205020404" pitchFamily="49" charset="0"/>
                <a:cs typeface="Courier New" panose="02070309020205020404" pitchFamily="49" charset="0"/>
              </a:rPr>
              <a:t>     3.41716749281857073587392729564,  3.85375548547144464388787292109,</a:t>
            </a:r>
          </a:p>
          <a:p>
            <a:r>
              <a:rPr lang="en-US" altLang="en-US" sz="1400" b="1" dirty="0">
                <a:latin typeface="Courier New" panose="02070309020205020404" pitchFamily="49" charset="0"/>
                <a:cs typeface="Courier New" panose="02070309020205020404" pitchFamily="49" charset="0"/>
              </a:rPr>
              <a:t>     4.30554795335119844526348653193,  4.77716450350259639303579405689,</a:t>
            </a:r>
          </a:p>
          <a:p>
            <a:r>
              <a:rPr lang="en-US" altLang="en-US" sz="1400" b="1" dirty="0">
                <a:latin typeface="Courier New" panose="02070309020205020404" pitchFamily="49" charset="0"/>
                <a:cs typeface="Courier New" panose="02070309020205020404" pitchFamily="49" charset="0"/>
              </a:rPr>
              <a:t>     5.27555098651588012781906048140,  5.81222594951591383276596615366,</a:t>
            </a:r>
          </a:p>
          <a:p>
            <a:r>
              <a:rPr lang="en-US" altLang="en-US" sz="1400" b="1" dirty="0">
                <a:latin typeface="Courier New" panose="02070309020205020404" pitchFamily="49" charset="0"/>
                <a:cs typeface="Courier New" panose="02070309020205020404" pitchFamily="49" charset="0"/>
              </a:rPr>
              <a:t>     6.40949814926966041217376374153,  7.12581390983072757279520760342/</a:t>
            </a:r>
          </a:p>
          <a:p>
            <a:endParaRPr lang="en-US" altLang="en-US" sz="1400" b="1" dirty="0">
              <a:latin typeface="Courier New" panose="02070309020205020404" pitchFamily="49" charset="0"/>
              <a:cs typeface="Courier New" panose="02070309020205020404" pitchFamily="49" charset="0"/>
            </a:endParaRPr>
          </a:p>
          <a:p>
            <a:r>
              <a:rPr lang="en-US" altLang="en-US" sz="1400" b="1" dirty="0" smtClean="0">
                <a:latin typeface="Courier New" panose="02070309020205020404" pitchFamily="49" charset="0"/>
                <a:cs typeface="Courier New" panose="02070309020205020404" pitchFamily="49" charset="0"/>
              </a:rPr>
              <a:t>Weights are </a:t>
            </a:r>
            <a:r>
              <a:rPr lang="en-US" altLang="en-US" sz="1400" b="1" dirty="0" err="1" smtClean="0">
                <a:latin typeface="Courier New" panose="02070309020205020404" pitchFamily="49" charset="0"/>
                <a:cs typeface="Courier New" panose="02070309020205020404" pitchFamily="49" charset="0"/>
              </a:rPr>
              <a:t>w</a:t>
            </a:r>
            <a:r>
              <a:rPr lang="en-US" altLang="en-US" sz="1400" b="1" baseline="-25000" dirty="0" err="1" smtClean="0">
                <a:latin typeface="Courier New" panose="02070309020205020404" pitchFamily="49" charset="0"/>
                <a:cs typeface="Courier New" panose="02070309020205020404" pitchFamily="49" charset="0"/>
              </a:rPr>
              <a:t>h</a:t>
            </a:r>
            <a:r>
              <a:rPr lang="en-US" altLang="en-US" sz="1400" b="1" baseline="-25000" dirty="0" smtClean="0">
                <a:latin typeface="Courier New" panose="02070309020205020404" pitchFamily="49" charset="0"/>
                <a:cs typeface="Courier New" panose="02070309020205020404" pitchFamily="49" charset="0"/>
              </a:rPr>
              <a:t> </a:t>
            </a:r>
            <a:r>
              <a:rPr lang="en-US" altLang="en-US" sz="1400" b="1" dirty="0" smtClean="0">
                <a:latin typeface="Courier New" panose="02070309020205020404" pitchFamily="49" charset="0"/>
                <a:cs typeface="Courier New" panose="02070309020205020404" pitchFamily="49" charset="0"/>
              </a:rPr>
              <a:t> and use same weight </a:t>
            </a:r>
            <a:r>
              <a:rPr lang="en-US" altLang="en-US" sz="1400" b="1" smtClean="0">
                <a:latin typeface="Courier New" panose="02070309020205020404" pitchFamily="49" charset="0"/>
                <a:cs typeface="Courier New" panose="02070309020205020404" pitchFamily="49" charset="0"/>
              </a:rPr>
              <a:t>for </a:t>
            </a:r>
            <a:r>
              <a:rPr lang="en-US" altLang="en-US" sz="1400" b="1" smtClean="0">
                <a:latin typeface="Courier New" panose="02070309020205020404" pitchFamily="49" charset="0"/>
                <a:cs typeface="Courier New" panose="02070309020205020404" pitchFamily="49" charset="0"/>
              </a:rPr>
              <a:t>z</a:t>
            </a:r>
            <a:r>
              <a:rPr lang="en-US" altLang="en-US" sz="1400" b="1" baseline="-25000" smtClean="0">
                <a:latin typeface="Courier New" panose="02070309020205020404" pitchFamily="49" charset="0"/>
                <a:cs typeface="Courier New" panose="02070309020205020404" pitchFamily="49" charset="0"/>
              </a:rPr>
              <a:t>h</a:t>
            </a:r>
            <a:r>
              <a:rPr lang="en-US" altLang="en-US" sz="1400" b="1" smtClean="0">
                <a:latin typeface="Courier New" panose="02070309020205020404" pitchFamily="49" charset="0"/>
                <a:cs typeface="Courier New" panose="02070309020205020404" pitchFamily="49" charset="0"/>
              </a:rPr>
              <a:t> </a:t>
            </a:r>
            <a:r>
              <a:rPr lang="en-US" altLang="en-US" sz="1400" b="1" smtClean="0">
                <a:latin typeface="Courier New" panose="02070309020205020404" pitchFamily="49" charset="0"/>
                <a:cs typeface="Courier New" panose="02070309020205020404" pitchFamily="49" charset="0"/>
              </a:rPr>
              <a:t>and </a:t>
            </a:r>
            <a:r>
              <a:rPr lang="en-US" altLang="en-US" sz="1400" b="1" smtClean="0">
                <a:latin typeface="Courier New" panose="02070309020205020404" pitchFamily="49" charset="0"/>
                <a:cs typeface="Courier New" panose="02070309020205020404" pitchFamily="49" charset="0"/>
              </a:rPr>
              <a:t>-z</a:t>
            </a:r>
            <a:r>
              <a:rPr lang="en-US" altLang="en-US" sz="1400" b="1" baseline="-25000" smtClean="0">
                <a:latin typeface="Courier New" panose="02070309020205020404" pitchFamily="49" charset="0"/>
                <a:cs typeface="Courier New" panose="02070309020205020404" pitchFamily="49" charset="0"/>
              </a:rPr>
              <a:t>h</a:t>
            </a:r>
            <a:endParaRPr lang="en-US" altLang="en-US" sz="1400" b="1" dirty="0">
              <a:latin typeface="Courier New" panose="02070309020205020404" pitchFamily="49" charset="0"/>
              <a:cs typeface="Courier New" panose="02070309020205020404" pitchFamily="49" charset="0"/>
            </a:endParaRPr>
          </a:p>
          <a:p>
            <a:r>
              <a:rPr lang="en-US" altLang="en-US" sz="1400" b="1" dirty="0">
                <a:latin typeface="Courier New" panose="02070309020205020404" pitchFamily="49" charset="0"/>
                <a:cs typeface="Courier New" panose="02070309020205020404" pitchFamily="49" charset="0"/>
              </a:rPr>
              <a:t>     3.75238352592802392866818389D-1, 2.77458142302529898137698919D-1,</a:t>
            </a:r>
          </a:p>
          <a:p>
            <a:r>
              <a:rPr lang="en-US" altLang="en-US" sz="1400" b="1" dirty="0">
                <a:latin typeface="Courier New" panose="02070309020205020404" pitchFamily="49" charset="0"/>
                <a:cs typeface="Courier New" panose="02070309020205020404" pitchFamily="49" charset="0"/>
              </a:rPr>
              <a:t>     1.51269734076642482575147115D-1, 6.04581309559126141865857608D-2,</a:t>
            </a:r>
          </a:p>
          <a:p>
            <a:r>
              <a:rPr lang="en-US" altLang="en-US" sz="1400" b="1" dirty="0">
                <a:latin typeface="Courier New" panose="02070309020205020404" pitchFamily="49" charset="0"/>
                <a:cs typeface="Courier New" panose="02070309020205020404" pitchFamily="49" charset="0"/>
              </a:rPr>
              <a:t>     1.75534288315734303034378446D-2, 3.65489032665442807912565712D-3,</a:t>
            </a:r>
          </a:p>
          <a:p>
            <a:r>
              <a:rPr lang="en-US" altLang="en-US" sz="1400" b="1" dirty="0">
                <a:latin typeface="Courier New" panose="02070309020205020404" pitchFamily="49" charset="0"/>
                <a:cs typeface="Courier New" panose="02070309020205020404" pitchFamily="49" charset="0"/>
              </a:rPr>
              <a:t>     5.36268365527972045970238102D-4, 5.41658406181998255800193939D-5,</a:t>
            </a:r>
          </a:p>
          <a:p>
            <a:r>
              <a:rPr lang="en-US" altLang="en-US" sz="1400" b="1" dirty="0">
                <a:latin typeface="Courier New" panose="02070309020205020404" pitchFamily="49" charset="0"/>
                <a:cs typeface="Courier New" panose="02070309020205020404" pitchFamily="49" charset="0"/>
              </a:rPr>
              <a:t>     3.65058512956237605737032419D-6, 1.57416779254559402926869258D-7,</a:t>
            </a:r>
          </a:p>
          <a:p>
            <a:r>
              <a:rPr lang="en-US" altLang="en-US" sz="1400" b="1" dirty="0">
                <a:latin typeface="Courier New" panose="02070309020205020404" pitchFamily="49" charset="0"/>
                <a:cs typeface="Courier New" panose="02070309020205020404" pitchFamily="49" charset="0"/>
              </a:rPr>
              <a:t>     4.09883216477089661823504101D-9, 5.93329146339663861451156822D-11,</a:t>
            </a:r>
          </a:p>
          <a:p>
            <a:r>
              <a:rPr lang="en-US" altLang="en-US" sz="1400" b="1" dirty="0">
                <a:latin typeface="Courier New" panose="02070309020205020404" pitchFamily="49" charset="0"/>
                <a:cs typeface="Courier New" panose="02070309020205020404" pitchFamily="49" charset="0"/>
              </a:rPr>
              <a:t>     4.21501021132644757296944521D-13,1.19734401709284866582868190D-15,</a:t>
            </a:r>
          </a:p>
          <a:p>
            <a:r>
              <a:rPr lang="en-US" altLang="en-US" sz="1400" b="1" dirty="0">
                <a:latin typeface="Courier New" panose="02070309020205020404" pitchFamily="49" charset="0"/>
                <a:cs typeface="Courier New" panose="02070309020205020404" pitchFamily="49" charset="0"/>
              </a:rPr>
              <a:t>     9.23173653651829223349442007D-19,7.31067642738416239327427846D-23/</a:t>
            </a:r>
          </a:p>
        </p:txBody>
      </p:sp>
    </p:spTree>
    <p:extLst>
      <p:ext uri="{BB962C8B-B14F-4D97-AF65-F5344CB8AC3E}">
        <p14:creationId xmlns:p14="http://schemas.microsoft.com/office/powerpoint/2010/main" xmlns="" val="3781096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a:xfrm>
            <a:off x="609600" y="1219200"/>
            <a:ext cx="8229600" cy="530225"/>
          </a:xfrm>
        </p:spPr>
        <p:txBody>
          <a:bodyPr/>
          <a:lstStyle/>
          <a:p>
            <a:pPr algn="ctr" eaLnBrk="1" hangingPunct="1"/>
            <a:r>
              <a:rPr lang="en-US" b="1" dirty="0" smtClean="0"/>
              <a:t>Simulation Based Estimator</a:t>
            </a:r>
          </a:p>
        </p:txBody>
      </p:sp>
      <p:graphicFrame>
        <p:nvGraphicFramePr>
          <p:cNvPr id="10242" name="Object 3"/>
          <p:cNvGraphicFramePr>
            <a:graphicFrameLocks noGrp="1" noChangeAspect="1"/>
          </p:cNvGraphicFramePr>
          <p:nvPr>
            <p:ph idx="1"/>
            <p:extLst>
              <p:ext uri="{D42A27DB-BD31-4B8C-83A1-F6EECF244321}">
                <p14:modId xmlns="" xmlns:p14="http://schemas.microsoft.com/office/powerpoint/2010/main" val="1347747551"/>
              </p:ext>
            </p:extLst>
          </p:nvPr>
        </p:nvGraphicFramePr>
        <p:xfrm>
          <a:off x="838200" y="1968500"/>
          <a:ext cx="7772400" cy="4127500"/>
        </p:xfrm>
        <a:graphic>
          <a:graphicData uri="http://schemas.openxmlformats.org/presentationml/2006/ole">
            <p:oleObj spid="_x0000_s6164" name="Equation" r:id="rId4" imgW="4305300" imgH="22860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990600"/>
            <a:ext cx="8229600" cy="381000"/>
          </a:xfrm>
        </p:spPr>
        <p:txBody>
          <a:bodyPr/>
          <a:lstStyle/>
          <a:p>
            <a:pPr algn="ctr" eaLnBrk="1" hangingPunct="1"/>
            <a:r>
              <a:rPr lang="en-US" b="1" dirty="0" smtClean="0"/>
              <a:t>Random Effects Model: Quadrature</a:t>
            </a:r>
          </a:p>
        </p:txBody>
      </p:sp>
      <p:sp>
        <p:nvSpPr>
          <p:cNvPr id="45059" name="Text Box 5"/>
          <p:cNvSpPr txBox="1">
            <a:spLocks noChangeArrowheads="1"/>
          </p:cNvSpPr>
          <p:nvPr/>
        </p:nvSpPr>
        <p:spPr bwMode="auto">
          <a:xfrm>
            <a:off x="838200" y="1447800"/>
            <a:ext cx="7696200" cy="5047536"/>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Binary Probit Model</a:t>
            </a:r>
          </a:p>
          <a:p>
            <a:r>
              <a:rPr lang="en-US" sz="1400" b="1">
                <a:latin typeface="Courier New" pitchFamily="49" charset="0"/>
              </a:rPr>
              <a:t>Dependent variable               DOCTOR</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smtClean="0">
                <a:latin typeface="Courier New" pitchFamily="49" charset="0"/>
              </a:rPr>
              <a:t>Estimation </a:t>
            </a:r>
            <a:r>
              <a:rPr lang="en-US" sz="1400" b="1">
                <a:latin typeface="Courier New" pitchFamily="49" charset="0"/>
              </a:rPr>
              <a:t>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a:t>
            </a:r>
            <a:r>
              <a:rPr lang="en-US" sz="1400" b="1" smtClean="0">
                <a:latin typeface="Courier New" pitchFamily="49" charset="0"/>
              </a:rPr>
              <a:t>Estimates</a:t>
            </a:r>
            <a:endParaRPr lang="en-US" sz="1400" b="1">
              <a:latin typeface="Courier New" pitchFamily="49" charset="0"/>
            </a:endParaRP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612775"/>
            <a:ext cx="8229600" cy="835025"/>
          </a:xfrm>
        </p:spPr>
        <p:txBody>
          <a:bodyPr/>
          <a:lstStyle/>
          <a:p>
            <a:pPr algn="ctr" eaLnBrk="1" hangingPunct="1"/>
            <a:r>
              <a:rPr lang="en-US" b="1" dirty="0" smtClean="0"/>
              <a:t>Random Parameter Model</a:t>
            </a:r>
          </a:p>
        </p:txBody>
      </p:sp>
      <p:sp>
        <p:nvSpPr>
          <p:cNvPr id="46083" name="Text Box 4"/>
          <p:cNvSpPr txBox="1">
            <a:spLocks noChangeArrowheads="1"/>
          </p:cNvSpPr>
          <p:nvPr/>
        </p:nvSpPr>
        <p:spPr bwMode="auto">
          <a:xfrm>
            <a:off x="457200" y="1696283"/>
            <a:ext cx="8077200" cy="4031873"/>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a:t>
            </a:r>
            <a:endParaRPr lang="en-US" sz="1400" b="1">
              <a:latin typeface="Courier New" pitchFamily="49" charset="0"/>
            </a:endParaRP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762000" y="5892225"/>
            <a:ext cx="7543800" cy="584775"/>
          </a:xfrm>
          <a:prstGeom prst="rect">
            <a:avLst/>
          </a:prstGeom>
          <a:noFill/>
        </p:spPr>
        <p:txBody>
          <a:bodyPr wrap="square" rtlCol="0">
            <a:spAutoFit/>
          </a:bodyPr>
          <a:lstStyle/>
          <a:p>
            <a:r>
              <a:rPr lang="en-US" sz="1600" b="1" smtClean="0">
                <a:latin typeface="+mj-lt"/>
              </a:rPr>
              <a:t>Using quadrature, a = -.11819.  Implied </a:t>
            </a:r>
            <a:r>
              <a:rPr lang="en-US" sz="1600" b="1" smtClean="0">
                <a:latin typeface="+mj-lt"/>
                <a:sym typeface="Symbol"/>
              </a:rPr>
              <a:t></a:t>
            </a:r>
            <a:r>
              <a:rPr lang="en-US" sz="1600" b="1" smtClean="0">
                <a:latin typeface="+mj-lt"/>
              </a:rPr>
              <a:t> from these estimates is</a:t>
            </a:r>
          </a:p>
          <a:p>
            <a:r>
              <a:rPr lang="en-US" sz="1600" b="1" smtClean="0">
                <a:latin typeface="+mj-lt"/>
              </a:rPr>
              <a:t>.90454</a:t>
            </a:r>
            <a:r>
              <a:rPr lang="en-US" sz="1600" b="1" baseline="30000" smtClean="0">
                <a:latin typeface="+mj-lt"/>
              </a:rPr>
              <a:t>2</a:t>
            </a:r>
            <a:r>
              <a:rPr lang="en-US" sz="1600" b="1" smtClean="0">
                <a:latin typeface="+mj-lt"/>
              </a:rPr>
              <a:t>/(1+.90453</a:t>
            </a:r>
            <a:r>
              <a:rPr lang="en-US" sz="1600" b="1" baseline="30000" smtClean="0">
                <a:latin typeface="+mj-lt"/>
              </a:rPr>
              <a:t>2</a:t>
            </a:r>
            <a:r>
              <a:rPr lang="en-US" sz="1600" b="1" smtClean="0">
                <a:latin typeface="+mj-lt"/>
              </a:rPr>
              <a:t>) = .449998 compared to .44990 using quadrature.</a:t>
            </a:r>
            <a:endParaRPr lang="en-US" sz="1600" b="1">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457200" y="1298575"/>
            <a:ext cx="8229600" cy="530225"/>
          </a:xfrm>
        </p:spPr>
        <p:txBody>
          <a:bodyPr/>
          <a:lstStyle/>
          <a:p>
            <a:pPr algn="ctr" eaLnBrk="1" hangingPunct="1"/>
            <a:r>
              <a:rPr lang="en-US" b="1" dirty="0" smtClean="0"/>
              <a:t>A Dynamic Model</a:t>
            </a:r>
          </a:p>
        </p:txBody>
      </p:sp>
      <p:graphicFrame>
        <p:nvGraphicFramePr>
          <p:cNvPr id="20482" name="Object 3"/>
          <p:cNvGraphicFramePr>
            <a:graphicFrameLocks noChangeAspect="1"/>
          </p:cNvGraphicFramePr>
          <p:nvPr/>
        </p:nvGraphicFramePr>
        <p:xfrm>
          <a:off x="1676400" y="1981200"/>
          <a:ext cx="6436505" cy="3962400"/>
        </p:xfrm>
        <a:graphic>
          <a:graphicData uri="http://schemas.openxmlformats.org/presentationml/2006/ole">
            <p:oleObj spid="_x0000_s7188" name="Equation" r:id="rId4" imgW="3403600" imgH="20955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1146175"/>
            <a:ext cx="8229600" cy="530225"/>
          </a:xfrm>
        </p:spPr>
        <p:txBody>
          <a:bodyPr/>
          <a:lstStyle/>
          <a:p>
            <a:pPr algn="ctr" eaLnBrk="1" hangingPunct="1"/>
            <a:r>
              <a:rPr lang="en-US" sz="2800" b="1" dirty="0" smtClean="0"/>
              <a:t>Dynamic </a:t>
            </a:r>
            <a:r>
              <a:rPr lang="en-US" sz="2800" b="1" dirty="0" err="1" smtClean="0"/>
              <a:t>Probit</a:t>
            </a:r>
            <a:r>
              <a:rPr lang="en-US" sz="2800" b="1" dirty="0" smtClean="0"/>
              <a:t> Model: A Standard Approach</a:t>
            </a:r>
          </a:p>
        </p:txBody>
      </p:sp>
      <p:graphicFrame>
        <p:nvGraphicFramePr>
          <p:cNvPr id="21506" name="Object 3"/>
          <p:cNvGraphicFramePr>
            <a:graphicFrameLocks noChangeAspect="1"/>
          </p:cNvGraphicFramePr>
          <p:nvPr>
            <p:extLst>
              <p:ext uri="{D42A27DB-BD31-4B8C-83A1-F6EECF244321}">
                <p14:modId xmlns="" xmlns:p14="http://schemas.microsoft.com/office/powerpoint/2010/main" val="3411679263"/>
              </p:ext>
            </p:extLst>
          </p:nvPr>
        </p:nvGraphicFramePr>
        <p:xfrm>
          <a:off x="798513" y="1892300"/>
          <a:ext cx="7654925" cy="4391025"/>
        </p:xfrm>
        <a:graphic>
          <a:graphicData uri="http://schemas.openxmlformats.org/presentationml/2006/ole">
            <p:oleObj spid="_x0000_s8212" name="Equation" r:id="rId4" imgW="4914900" imgH="2819400" progId="Equation.DSMT4">
              <p:embed/>
            </p:oleObj>
          </a:graphicData>
        </a:graphic>
      </p:graphicFrame>
      <p:sp>
        <p:nvSpPr>
          <p:cNvPr id="21508" name="Rectangle 5"/>
          <p:cNvSpPr>
            <a:spLocks noChangeArrowheads="1"/>
          </p:cNvSpPr>
          <p:nvPr/>
        </p:nvSpPr>
        <p:spPr bwMode="auto">
          <a:xfrm>
            <a:off x="1143000" y="5029200"/>
            <a:ext cx="62484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143000" y="2209800"/>
            <a:ext cx="59721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143000" y="4343400"/>
            <a:ext cx="3886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1222375"/>
            <a:ext cx="8229600" cy="530225"/>
          </a:xfrm>
        </p:spPr>
        <p:txBody>
          <a:bodyPr/>
          <a:lstStyle/>
          <a:p>
            <a:pPr algn="ctr" eaLnBrk="1" hangingPunct="1"/>
            <a:r>
              <a:rPr lang="en-US" b="1" dirty="0" smtClean="0"/>
              <a:t>Simplified Dynamic Model</a:t>
            </a:r>
          </a:p>
        </p:txBody>
      </p:sp>
      <p:graphicFrame>
        <p:nvGraphicFramePr>
          <p:cNvPr id="22530" name="Object 3"/>
          <p:cNvGraphicFramePr>
            <a:graphicFrameLocks noGrp="1" noChangeAspect="1"/>
          </p:cNvGraphicFramePr>
          <p:nvPr>
            <p:ph idx="1"/>
          </p:nvPr>
        </p:nvGraphicFramePr>
        <p:xfrm>
          <a:off x="838200" y="1828800"/>
          <a:ext cx="7542213" cy="3814763"/>
        </p:xfrm>
        <a:graphic>
          <a:graphicData uri="http://schemas.openxmlformats.org/presentationml/2006/ole">
            <p:oleObj spid="_x0000_s9236" name="Equation" r:id="rId4" imgW="4394200" imgH="2222500" progId="Equation.DSMT4">
              <p:embed/>
            </p:oleObj>
          </a:graphicData>
        </a:graphic>
      </p:graphicFrame>
      <p:sp>
        <p:nvSpPr>
          <p:cNvPr id="22532" name="Rectangle 6"/>
          <p:cNvSpPr>
            <a:spLocks noChangeArrowheads="1"/>
          </p:cNvSpPr>
          <p:nvPr/>
        </p:nvSpPr>
        <p:spPr bwMode="auto">
          <a:xfrm>
            <a:off x="1143000" y="3886200"/>
            <a:ext cx="68580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908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9574" y="762000"/>
            <a:ext cx="8229600" cy="1139825"/>
          </a:xfrm>
        </p:spPr>
        <p:txBody>
          <a:bodyPr/>
          <a:lstStyle/>
          <a:p>
            <a:pPr eaLnBrk="1" hangingPunct="1"/>
            <a:r>
              <a:rPr lang="en-US" b="1" smtClean="0"/>
              <a:t>A Dynamic Model for Public Insurance</a:t>
            </a:r>
          </a:p>
        </p:txBody>
      </p:sp>
      <p:sp>
        <p:nvSpPr>
          <p:cNvPr id="60420" name="Text Box 5"/>
          <p:cNvSpPr txBox="1">
            <a:spLocks noChangeArrowheads="1"/>
          </p:cNvSpPr>
          <p:nvPr/>
        </p:nvSpPr>
        <p:spPr bwMode="auto">
          <a:xfrm>
            <a:off x="6716521" y="2935287"/>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0422" name="Text Box 7"/>
          <p:cNvSpPr txBox="1">
            <a:spLocks noChangeArrowheads="1"/>
          </p:cNvSpPr>
          <p:nvPr/>
        </p:nvSpPr>
        <p:spPr bwMode="auto">
          <a:xfrm>
            <a:off x="1676400" y="4648200"/>
            <a:ext cx="4343400" cy="303212"/>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Add initial value, lagged value, group means </a:t>
            </a:r>
          </a:p>
        </p:txBody>
      </p:sp>
      <p:pic>
        <p:nvPicPr>
          <p:cNvPr id="517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9574" y="2133600"/>
            <a:ext cx="6306947" cy="2438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457200" y="457200"/>
            <a:ext cx="8229600" cy="682625"/>
          </a:xfrm>
        </p:spPr>
        <p:txBody>
          <a:bodyPr/>
          <a:lstStyle/>
          <a:p>
            <a:pPr algn="ctr" eaLnBrk="1" hangingPunct="1"/>
            <a:r>
              <a:rPr lang="en-US" b="1" dirty="0" smtClean="0"/>
              <a:t>Dynamic Common Effects Model</a:t>
            </a:r>
          </a:p>
        </p:txBody>
      </p:sp>
      <p:pic>
        <p:nvPicPr>
          <p:cNvPr id="518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45633" y="1219200"/>
            <a:ext cx="6940393" cy="5486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bwMode="auto">
          <a:xfrm>
            <a:off x="1066800" y="5638800"/>
            <a:ext cx="6477000" cy="5334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95400"/>
            <a:ext cx="8229600" cy="530225"/>
          </a:xfrm>
        </p:spPr>
        <p:txBody>
          <a:bodyPr/>
          <a:lstStyle/>
          <a:p>
            <a:r>
              <a:rPr lang="en-US" smtClean="0"/>
              <a:t>Fixed Effects Modeling</a:t>
            </a:r>
            <a:endParaRPr lang="en-US"/>
          </a:p>
        </p:txBody>
      </p:sp>
      <p:sp>
        <p:nvSpPr>
          <p:cNvPr id="3" name="Content Placeholder 2"/>
          <p:cNvSpPr>
            <a:spLocks noGrp="1"/>
          </p:cNvSpPr>
          <p:nvPr>
            <p:ph idx="1"/>
          </p:nvPr>
        </p:nvSpPr>
        <p:spPr>
          <a:xfrm>
            <a:off x="457200" y="1905000"/>
            <a:ext cx="8229600" cy="3768725"/>
          </a:xfrm>
        </p:spPr>
        <p:txBody>
          <a:bodyPr/>
          <a:lstStyle/>
          <a:p>
            <a:r>
              <a:rPr lang="en-US" sz="2000" smtClean="0"/>
              <a:t>Advantages: </a:t>
            </a:r>
          </a:p>
          <a:p>
            <a:pPr lvl="1"/>
            <a:r>
              <a:rPr lang="en-US" sz="1600" smtClean="0"/>
              <a:t>Allows correlation of covariates and heterogeneity</a:t>
            </a:r>
          </a:p>
          <a:p>
            <a:r>
              <a:rPr lang="en-US" sz="2000" smtClean="0"/>
              <a:t>Disadvantages:</a:t>
            </a:r>
          </a:p>
          <a:p>
            <a:pPr lvl="1"/>
            <a:r>
              <a:rPr lang="en-US" sz="1600" smtClean="0"/>
              <a:t>Complications of computing all those dummy variable coefficients – solved problem (Greene, 2004)</a:t>
            </a:r>
          </a:p>
          <a:p>
            <a:pPr lvl="1"/>
            <a:r>
              <a:rPr lang="en-US" sz="1600" smtClean="0"/>
              <a:t>No time invariant variables – not solvable in the FE context</a:t>
            </a:r>
          </a:p>
          <a:p>
            <a:pPr lvl="1"/>
            <a:r>
              <a:rPr lang="en-US" sz="1600" smtClean="0"/>
              <a:t>Incidental Parameters problem – persistent small T bias, does not go away</a:t>
            </a:r>
          </a:p>
          <a:p>
            <a:r>
              <a:rPr lang="en-US" sz="2000" smtClean="0"/>
              <a:t>Strategies</a:t>
            </a:r>
          </a:p>
          <a:p>
            <a:pPr lvl="1"/>
            <a:r>
              <a:rPr lang="en-US" sz="1600" smtClean="0"/>
              <a:t>Unconditional estimation</a:t>
            </a:r>
          </a:p>
          <a:p>
            <a:pPr lvl="1"/>
            <a:r>
              <a:rPr lang="en-US" sz="1600" smtClean="0"/>
              <a:t>Conditional estimation – Rasch/Chamberlain</a:t>
            </a:r>
          </a:p>
          <a:p>
            <a:pPr lvl="1"/>
            <a:r>
              <a:rPr lang="en-US" sz="1600" smtClean="0"/>
              <a:t>Hybrid conditional/unconditional estimation</a:t>
            </a:r>
          </a:p>
          <a:p>
            <a:pPr lvl="1"/>
            <a:r>
              <a:rPr lang="en-US" sz="1600" smtClean="0"/>
              <a:t>Bias corrrections</a:t>
            </a:r>
          </a:p>
          <a:p>
            <a:pPr lvl="1"/>
            <a:r>
              <a:rPr lang="en-US" sz="1600" smtClean="0"/>
              <a:t>Mundlak estimator</a:t>
            </a:r>
            <a:endParaRPr lang="en-US" sz="1600"/>
          </a:p>
        </p:txBody>
      </p:sp>
    </p:spTree>
    <p:extLst>
      <p:ext uri="{BB962C8B-B14F-4D97-AF65-F5344CB8AC3E}">
        <p14:creationId xmlns="" xmlns:p14="http://schemas.microsoft.com/office/powerpoint/2010/main" val="1086905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28600" y="609600"/>
            <a:ext cx="8229600" cy="1139825"/>
          </a:xfrm>
        </p:spPr>
        <p:txBody>
          <a:bodyPr/>
          <a:lstStyle/>
          <a:p>
            <a:pPr algn="ctr" eaLnBrk="1" hangingPunct="1"/>
            <a:r>
              <a:rPr lang="en-US" dirty="0" smtClean="0"/>
              <a:t>Fixed Effects Models</a:t>
            </a:r>
          </a:p>
        </p:txBody>
      </p:sp>
      <p:sp>
        <p:nvSpPr>
          <p:cNvPr id="38915" name="Rectangle 3"/>
          <p:cNvSpPr>
            <a:spLocks noGrp="1" noChangeArrowheads="1"/>
          </p:cNvSpPr>
          <p:nvPr>
            <p:ph type="body" idx="4294967295"/>
          </p:nvPr>
        </p:nvSpPr>
        <p:spPr>
          <a:xfrm>
            <a:off x="609600" y="1793875"/>
            <a:ext cx="8229600" cy="4530725"/>
          </a:xfrm>
        </p:spPr>
        <p:txBody>
          <a:bodyPr/>
          <a:lstStyle/>
          <a:p>
            <a:pPr eaLnBrk="1" hangingPunct="1"/>
            <a:r>
              <a:rPr lang="en-US" sz="2400" dirty="0" smtClean="0">
                <a:latin typeface="Arial" charset="0"/>
              </a:rPr>
              <a:t>Estimate with dummy variable coefficients</a:t>
            </a:r>
          </a:p>
          <a:p>
            <a:pPr eaLnBrk="1" hangingPunct="1">
              <a:buFont typeface="Wingdings" pitchFamily="2" charset="2"/>
              <a:buNone/>
            </a:pPr>
            <a:r>
              <a:rPr lang="en-US" sz="1800" dirty="0" smtClean="0">
                <a:latin typeface="Arial" charset="0"/>
              </a:rPr>
              <a:t> </a:t>
            </a:r>
            <a:r>
              <a:rPr lang="en-US" sz="2400" dirty="0" smtClean="0">
                <a:latin typeface="Arial" charset="0"/>
              </a:rPr>
              <a:t>	</a:t>
            </a:r>
            <a:r>
              <a:rPr lang="en-US" sz="2400" dirty="0" err="1" smtClean="0">
                <a:latin typeface="Arial" charset="0"/>
              </a:rPr>
              <a:t>U</a:t>
            </a:r>
            <a:r>
              <a:rPr lang="en-US" sz="1600" dirty="0" err="1" smtClean="0">
                <a:latin typeface="Arial" charset="0"/>
              </a:rPr>
              <a:t>it</a:t>
            </a:r>
            <a:r>
              <a:rPr lang="en-US" sz="2000" dirty="0" smtClean="0">
                <a:latin typeface="Arial" charset="0"/>
              </a:rPr>
              <a:t>  =  </a:t>
            </a:r>
            <a:r>
              <a:rPr lang="en-US" sz="2400" dirty="0" smtClean="0">
                <a:latin typeface="Arial" charset="0"/>
                <a:sym typeface="Symbol" pitchFamily="18" charset="2"/>
              </a:rPr>
              <a:t></a:t>
            </a:r>
            <a:r>
              <a:rPr lang="en-US" sz="2400" baseline="-25000" dirty="0" err="1" smtClean="0">
                <a:latin typeface="Arial" charset="0"/>
                <a:sym typeface="Symbol" pitchFamily="18" charset="2"/>
              </a:rPr>
              <a:t>i</a:t>
            </a:r>
            <a:r>
              <a:rPr lang="en-US" sz="2000" dirty="0" smtClean="0">
                <a:latin typeface="Arial" charset="0"/>
                <a:sym typeface="Symbol" pitchFamily="18" charset="2"/>
              </a:rPr>
              <a:t>  </a:t>
            </a:r>
            <a:r>
              <a:rPr lang="en-US" sz="2400" dirty="0" smtClean="0">
                <a:latin typeface="Arial" charset="0"/>
                <a:sym typeface="Symbol" pitchFamily="18" charset="2"/>
              </a:rPr>
              <a:t>+</a:t>
            </a:r>
            <a:r>
              <a:rPr lang="en-US" sz="2000" dirty="0" smtClean="0">
                <a:latin typeface="Arial" charset="0"/>
                <a:sym typeface="Symbol" pitchFamily="18" charset="2"/>
              </a:rPr>
              <a:t>  </a:t>
            </a:r>
            <a:r>
              <a:rPr lang="en-US" sz="2400" b="1" dirty="0" smtClean="0">
                <a:latin typeface="Arial" charset="0"/>
                <a:sym typeface="Symbol" pitchFamily="18" charset="2"/>
              </a:rPr>
              <a:t></a:t>
            </a:r>
            <a:r>
              <a:rPr lang="en-US" sz="2400" dirty="0" smtClean="0">
                <a:latin typeface="Arial" charset="0"/>
                <a:sym typeface="Symbol" pitchFamily="18" charset="2"/>
              </a:rPr>
              <a:t>’</a:t>
            </a:r>
            <a:r>
              <a:rPr lang="en-US" sz="2400" b="1" dirty="0" err="1" smtClean="0">
                <a:latin typeface="Arial" charset="0"/>
                <a:sym typeface="Symbol" pitchFamily="18" charset="2"/>
              </a:rPr>
              <a:t>x</a:t>
            </a:r>
            <a:r>
              <a:rPr lang="en-US" sz="1600" dirty="0" err="1" smtClean="0">
                <a:latin typeface="Arial" charset="0"/>
                <a:sym typeface="Symbol" pitchFamily="18" charset="2"/>
              </a:rPr>
              <a:t>it</a:t>
            </a:r>
            <a:r>
              <a:rPr lang="en-US" sz="2000" dirty="0" smtClean="0">
                <a:latin typeface="Arial" charset="0"/>
                <a:sym typeface="Symbol" pitchFamily="18" charset="2"/>
              </a:rPr>
              <a:t>  </a:t>
            </a:r>
            <a:r>
              <a:rPr lang="en-US" sz="1600" dirty="0" smtClean="0">
                <a:latin typeface="Arial" charset="0"/>
                <a:sym typeface="Symbol" pitchFamily="18" charset="2"/>
              </a:rPr>
              <a:t>  </a:t>
            </a:r>
            <a:r>
              <a:rPr lang="en-US" sz="2400" dirty="0" smtClean="0">
                <a:latin typeface="Arial" charset="0"/>
                <a:sym typeface="Symbol" pitchFamily="18" charset="2"/>
              </a:rPr>
              <a:t>+  </a:t>
            </a:r>
            <a:r>
              <a:rPr lang="en-US" sz="1600" baseline="-25000" dirty="0" smtClean="0">
                <a:latin typeface="Arial" charset="0"/>
                <a:sym typeface="Symbol" pitchFamily="18" charset="2"/>
              </a:rPr>
              <a:t>it</a:t>
            </a:r>
            <a:r>
              <a:rPr lang="en-US" sz="1600" dirty="0" smtClean="0">
                <a:latin typeface="Arial" charset="0"/>
                <a:sym typeface="Symbol" pitchFamily="18" charset="2"/>
              </a:rPr>
              <a:t> </a:t>
            </a:r>
            <a:endParaRPr lang="en-US" sz="1800" dirty="0" smtClean="0">
              <a:latin typeface="Arial" charset="0"/>
            </a:endParaRPr>
          </a:p>
          <a:p>
            <a:pPr eaLnBrk="1" hangingPunct="1"/>
            <a:r>
              <a:rPr lang="en-US" sz="2400" dirty="0" smtClean="0">
                <a:latin typeface="Arial" charset="0"/>
              </a:rPr>
              <a:t>Can be done by “brute force” for 10,000s of individuals</a:t>
            </a:r>
          </a:p>
          <a:p>
            <a:pPr eaLnBrk="1" hangingPunct="1"/>
            <a:endParaRPr lang="en-US" sz="1800" dirty="0" smtClean="0">
              <a:latin typeface="Arial" charset="0"/>
            </a:endParaRPr>
          </a:p>
          <a:p>
            <a:pPr eaLnBrk="1" hangingPunct="1"/>
            <a:endParaRPr lang="en-US" sz="1800" dirty="0" smtClean="0">
              <a:latin typeface="Arial" charset="0"/>
            </a:endParaRPr>
          </a:p>
          <a:p>
            <a:pPr eaLnBrk="1" hangingPunct="1"/>
            <a:endParaRPr lang="en-US" sz="1800" dirty="0" smtClean="0">
              <a:latin typeface="Arial" charset="0"/>
            </a:endParaRPr>
          </a:p>
          <a:p>
            <a:pPr eaLnBrk="1" hangingPunct="1"/>
            <a:r>
              <a:rPr lang="en-US" sz="2400" dirty="0" smtClean="0">
                <a:latin typeface="Arial" charset="0"/>
              </a:rPr>
              <a:t>F(.) = appropriate probability for the observed outcome</a:t>
            </a:r>
          </a:p>
          <a:p>
            <a:pPr eaLnBrk="1" hangingPunct="1"/>
            <a:r>
              <a:rPr lang="en-US" sz="2400" dirty="0" smtClean="0">
                <a:latin typeface="Arial" charset="0"/>
              </a:rPr>
              <a:t>Compute </a:t>
            </a:r>
            <a:r>
              <a:rPr lang="en-US" sz="2400" b="1" dirty="0" smtClean="0">
                <a:latin typeface="Arial" charset="0"/>
                <a:sym typeface="Symbol" pitchFamily="18" charset="2"/>
              </a:rPr>
              <a:t></a:t>
            </a:r>
            <a:r>
              <a:rPr lang="en-US" sz="2400" dirty="0" smtClean="0">
                <a:latin typeface="Arial" charset="0"/>
                <a:sym typeface="Symbol" pitchFamily="18" charset="2"/>
              </a:rPr>
              <a:t> and </a:t>
            </a:r>
            <a:r>
              <a:rPr lang="en-US" sz="2400" baseline="-25000" dirty="0" err="1" smtClean="0">
                <a:latin typeface="Arial" charset="0"/>
                <a:sym typeface="Symbol" pitchFamily="18" charset="2"/>
              </a:rPr>
              <a:t>i</a:t>
            </a:r>
            <a:r>
              <a:rPr lang="en-US" sz="2400" dirty="0" smtClean="0">
                <a:latin typeface="Arial" charset="0"/>
                <a:sym typeface="Symbol" pitchFamily="18" charset="2"/>
              </a:rPr>
              <a:t> for </a:t>
            </a:r>
            <a:r>
              <a:rPr lang="en-US" sz="2400" dirty="0" err="1" smtClean="0">
                <a:latin typeface="Arial" charset="0"/>
                <a:sym typeface="Symbol" pitchFamily="18" charset="2"/>
              </a:rPr>
              <a:t>i</a:t>
            </a:r>
            <a:r>
              <a:rPr lang="en-US" sz="2400" dirty="0" smtClean="0">
                <a:latin typeface="Arial" charset="0"/>
                <a:sym typeface="Symbol" pitchFamily="18" charset="2"/>
              </a:rPr>
              <a:t>=1,…,N (may be large)</a:t>
            </a:r>
            <a:endParaRPr lang="en-US" sz="2400" dirty="0" smtClean="0">
              <a:latin typeface="Arial" charset="0"/>
            </a:endParaRPr>
          </a:p>
          <a:p>
            <a:pPr eaLnBrk="1" hangingPunct="1"/>
            <a:r>
              <a:rPr lang="en-US" sz="2400" dirty="0" smtClean="0">
                <a:latin typeface="Arial" charset="0"/>
              </a:rPr>
              <a:t>See FixedEffects.pdf in course materials.</a:t>
            </a:r>
          </a:p>
        </p:txBody>
      </p:sp>
      <p:graphicFrame>
        <p:nvGraphicFramePr>
          <p:cNvPr id="38916" name="Object 4"/>
          <p:cNvGraphicFramePr>
            <a:graphicFrameLocks noChangeAspect="1"/>
          </p:cNvGraphicFramePr>
          <p:nvPr>
            <p:extLst>
              <p:ext uri="{D42A27DB-BD31-4B8C-83A1-F6EECF244321}">
                <p14:modId xmlns="" xmlns:p14="http://schemas.microsoft.com/office/powerpoint/2010/main" val="689605871"/>
              </p:ext>
            </p:extLst>
          </p:nvPr>
        </p:nvGraphicFramePr>
        <p:xfrm>
          <a:off x="1609725" y="3317875"/>
          <a:ext cx="4791075" cy="568325"/>
        </p:xfrm>
        <a:graphic>
          <a:graphicData uri="http://schemas.openxmlformats.org/presentationml/2006/ole">
            <p:oleObj spid="_x0000_s10260" name="Equation" r:id="rId4" imgW="2463800" imgH="292100" progId="Equation.DSMT4">
              <p:embed/>
            </p:oleObj>
          </a:graphicData>
        </a:graphic>
      </p:graphicFrame>
    </p:spTree>
    <p:extLst>
      <p:ext uri="{BB962C8B-B14F-4D97-AF65-F5344CB8AC3E}">
        <p14:creationId xmlns="" xmlns:p14="http://schemas.microsoft.com/office/powerpoint/2010/main" val="41343582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1524000"/>
            <a:ext cx="8229600" cy="530225"/>
          </a:xfrm>
        </p:spPr>
        <p:txBody>
          <a:bodyPr/>
          <a:lstStyle/>
          <a:p>
            <a:pPr algn="ctr" eaLnBrk="1" hangingPunct="1"/>
            <a:r>
              <a:rPr lang="en-US" dirty="0" smtClean="0"/>
              <a:t>Unconditional Estimation</a:t>
            </a:r>
          </a:p>
        </p:txBody>
      </p:sp>
      <p:sp>
        <p:nvSpPr>
          <p:cNvPr id="39939"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r>
              <a:rPr lang="en-US" dirty="0" smtClean="0">
                <a:latin typeface="Arial" charset="0"/>
              </a:rPr>
              <a:t>Maximize the whole log likelihood </a:t>
            </a:r>
          </a:p>
          <a:p>
            <a:pPr eaLnBrk="1" hangingPunct="1"/>
            <a:endParaRPr lang="en-US" dirty="0" smtClean="0">
              <a:latin typeface="Arial" charset="0"/>
            </a:endParaRPr>
          </a:p>
          <a:p>
            <a:pPr eaLnBrk="1" hangingPunct="1"/>
            <a:r>
              <a:rPr lang="en-US" dirty="0" smtClean="0">
                <a:latin typeface="Arial" charset="0"/>
              </a:rPr>
              <a:t>Difficult!  Many (thousands) of parameters.</a:t>
            </a:r>
          </a:p>
          <a:p>
            <a:pPr eaLnBrk="1" hangingPunct="1"/>
            <a:endParaRPr lang="en-US" dirty="0" smtClean="0">
              <a:latin typeface="Arial" charset="0"/>
            </a:endParaRPr>
          </a:p>
          <a:p>
            <a:pPr eaLnBrk="1" hangingPunct="1"/>
            <a:r>
              <a:rPr lang="en-US" dirty="0" smtClean="0">
                <a:latin typeface="Arial" charset="0"/>
              </a:rPr>
              <a:t>Feasible – NLOGIT (2004)  (“Brute force”)</a:t>
            </a:r>
          </a:p>
        </p:txBody>
      </p:sp>
    </p:spTree>
    <p:extLst>
      <p:ext uri="{BB962C8B-B14F-4D97-AF65-F5344CB8AC3E}">
        <p14:creationId xmlns="" xmlns:p14="http://schemas.microsoft.com/office/powerpoint/2010/main" val="25015620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a:xfrm>
            <a:off x="381000" y="384175"/>
            <a:ext cx="8229600" cy="1139825"/>
          </a:xfrm>
        </p:spPr>
        <p:txBody>
          <a:bodyPr/>
          <a:lstStyle/>
          <a:p>
            <a:pPr algn="ctr" eaLnBrk="1" hangingPunct="1"/>
            <a:r>
              <a:rPr lang="en-US" dirty="0" smtClean="0"/>
              <a:t>Fixed Effects Health Model</a:t>
            </a:r>
          </a:p>
        </p:txBody>
      </p:sp>
      <p:pic>
        <p:nvPicPr>
          <p:cNvPr id="4096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905000"/>
            <a:ext cx="8329613"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40964"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
        <p:nvSpPr>
          <p:cNvPr id="40965"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solidFill>
                  <a:srgbClr val="FF0000"/>
                </a:solidFill>
              </a:rPr>
              <a:t>Groups in which y</a:t>
            </a:r>
            <a:r>
              <a:rPr lang="en-US" b="1" baseline="-25000">
                <a:solidFill>
                  <a:srgbClr val="FF0000"/>
                </a:solidFill>
              </a:rPr>
              <a:t>it</a:t>
            </a:r>
            <a:r>
              <a:rPr lang="en-US" b="1">
                <a:solidFill>
                  <a:srgbClr val="FF0000"/>
                </a:solidFill>
              </a:rPr>
              <a:t> is always = 0 or always = 1. Cannot compute </a:t>
            </a:r>
            <a:r>
              <a:rPr lang="el-GR" b="1">
                <a:solidFill>
                  <a:srgbClr val="FF0000"/>
                </a:solidFill>
                <a:cs typeface="Times New Roman" pitchFamily="18" charset="0"/>
              </a:rPr>
              <a:t>α</a:t>
            </a:r>
            <a:r>
              <a:rPr lang="en-US" b="1" baseline="-25000">
                <a:solidFill>
                  <a:srgbClr val="FF0000"/>
                </a:solidFill>
                <a:cs typeface="Times New Roman" pitchFamily="18" charset="0"/>
              </a:rPr>
              <a:t>i</a:t>
            </a:r>
            <a:r>
              <a:rPr lang="en-US" b="1">
                <a:solidFill>
                  <a:srgbClr val="FF0000"/>
                </a:solidFill>
                <a:cs typeface="Times New Roman" pitchFamily="18" charset="0"/>
              </a:rPr>
              <a:t>.</a:t>
            </a:r>
            <a:endParaRPr lang="el-GR" b="1">
              <a:solidFill>
                <a:srgbClr val="FF0000"/>
              </a:solidFill>
              <a:cs typeface="Times New Roman" pitchFamily="18" charset="0"/>
            </a:endParaRPr>
          </a:p>
        </p:txBody>
      </p:sp>
    </p:spTree>
    <p:extLst>
      <p:ext uri="{BB962C8B-B14F-4D97-AF65-F5344CB8AC3E}">
        <p14:creationId xmlns="" xmlns:p14="http://schemas.microsoft.com/office/powerpoint/2010/main" val="92345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304800" y="612775"/>
            <a:ext cx="8229600" cy="1139825"/>
          </a:xfrm>
        </p:spPr>
        <p:txBody>
          <a:bodyPr/>
          <a:lstStyle/>
          <a:p>
            <a:pPr algn="ctr" eaLnBrk="1" hangingPunct="1"/>
            <a:r>
              <a:rPr lang="en-US" dirty="0" smtClean="0"/>
              <a:t>Conditional Estimation</a:t>
            </a:r>
          </a:p>
        </p:txBody>
      </p:sp>
      <p:sp>
        <p:nvSpPr>
          <p:cNvPr id="41987" name="Rectangle 3"/>
          <p:cNvSpPr>
            <a:spLocks noGrp="1" noChangeArrowheads="1"/>
          </p:cNvSpPr>
          <p:nvPr>
            <p:ph type="body" idx="4294967295"/>
          </p:nvPr>
        </p:nvSpPr>
        <p:spPr>
          <a:xfrm>
            <a:off x="914400" y="1828800"/>
            <a:ext cx="7772400" cy="4530725"/>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Tree>
    <p:extLst>
      <p:ext uri="{BB962C8B-B14F-4D97-AF65-F5344CB8AC3E}">
        <p14:creationId xmlns="" xmlns:p14="http://schemas.microsoft.com/office/powerpoint/2010/main" val="12443774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304800" y="609600"/>
            <a:ext cx="8686799" cy="708660"/>
          </a:xfrm>
        </p:spPr>
        <p:txBody>
          <a:bodyPr/>
          <a:lstStyle/>
          <a:p>
            <a:pPr algn="ctr" eaLnBrk="1" hangingPunct="1"/>
            <a:r>
              <a:rPr lang="en-US" dirty="0" smtClean="0"/>
              <a:t>Binary Logit Conditional Probabilities</a:t>
            </a:r>
          </a:p>
        </p:txBody>
      </p:sp>
      <p:sp>
        <p:nvSpPr>
          <p:cNvPr id="43011"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3012" name="Object 5"/>
          <p:cNvGraphicFramePr>
            <a:graphicFrameLocks noChangeAspect="1"/>
          </p:cNvGraphicFramePr>
          <p:nvPr/>
        </p:nvGraphicFramePr>
        <p:xfrm>
          <a:off x="838200" y="1565275"/>
          <a:ext cx="7699375" cy="4911725"/>
        </p:xfrm>
        <a:graphic>
          <a:graphicData uri="http://schemas.openxmlformats.org/presentationml/2006/ole">
            <p:oleObj spid="_x0000_s11284" name="Equation" r:id="rId4" imgW="4457700" imgH="2844800" progId="Equation.DSMT4">
              <p:embed/>
            </p:oleObj>
          </a:graphicData>
        </a:graphic>
      </p:graphicFrame>
    </p:spTree>
    <p:extLst>
      <p:ext uri="{BB962C8B-B14F-4D97-AF65-F5344CB8AC3E}">
        <p14:creationId xmlns="" xmlns:p14="http://schemas.microsoft.com/office/powerpoint/2010/main" val="3142024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533400" y="914400"/>
            <a:ext cx="8229600" cy="530225"/>
          </a:xfrm>
        </p:spPr>
        <p:txBody>
          <a:bodyPr/>
          <a:lstStyle/>
          <a:p>
            <a:pPr eaLnBrk="1" hangingPunct="1"/>
            <a:r>
              <a:rPr lang="en-US" b="1" dirty="0" smtClean="0"/>
              <a:t>Example: Two Period Binary </a:t>
            </a:r>
            <a:r>
              <a:rPr lang="en-US" b="1" dirty="0" err="1" smtClean="0"/>
              <a:t>Logit</a:t>
            </a:r>
            <a:endParaRPr lang="en-US" b="1" dirty="0" smtClean="0"/>
          </a:p>
        </p:txBody>
      </p:sp>
      <p:sp>
        <p:nvSpPr>
          <p:cNvPr id="44035"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4036" name="Object 4"/>
          <p:cNvGraphicFramePr>
            <a:graphicFrameLocks noChangeAspect="1"/>
          </p:cNvGraphicFramePr>
          <p:nvPr/>
        </p:nvGraphicFramePr>
        <p:xfrm>
          <a:off x="1341438" y="1981200"/>
          <a:ext cx="7116762" cy="4221163"/>
        </p:xfrm>
        <a:graphic>
          <a:graphicData uri="http://schemas.openxmlformats.org/presentationml/2006/ole">
            <p:oleObj spid="_x0000_s12308" name="Equation" r:id="rId4" imgW="5092700" imgH="3022600" progId="Equation.DSMT4">
              <p:embed/>
            </p:oleObj>
          </a:graphicData>
        </a:graphic>
      </p:graphicFrame>
      <p:sp>
        <p:nvSpPr>
          <p:cNvPr id="4403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403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1053453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3"/>
          <p:cNvGraphicFramePr>
            <a:graphicFrameLocks noChangeAspect="1"/>
          </p:cNvGraphicFramePr>
          <p:nvPr>
            <p:extLst>
              <p:ext uri="{D42A27DB-BD31-4B8C-83A1-F6EECF244321}">
                <p14:modId xmlns="" xmlns:p14="http://schemas.microsoft.com/office/powerpoint/2010/main" val="3354309325"/>
              </p:ext>
            </p:extLst>
          </p:nvPr>
        </p:nvGraphicFramePr>
        <p:xfrm>
          <a:off x="838200" y="3276600"/>
          <a:ext cx="7624763" cy="3175000"/>
        </p:xfrm>
        <a:graphic>
          <a:graphicData uri="http://schemas.openxmlformats.org/presentationml/2006/ole">
            <p:oleObj spid="_x0000_s13332" name="Equation" r:id="rId3" imgW="4178300" imgH="1739900" progId="Equation.DSMT4">
              <p:embed/>
            </p:oleObj>
          </a:graphicData>
        </a:graphic>
      </p:graphicFrame>
      <p:pic>
        <p:nvPicPr>
          <p:cNvPr id="21507"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86000" y="1143000"/>
            <a:ext cx="4340225"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5" name="Rectangle 2"/>
          <p:cNvSpPr txBox="1">
            <a:spLocks noChangeArrowheads="1"/>
          </p:cNvSpPr>
          <p:nvPr/>
        </p:nvSpPr>
        <p:spPr bwMode="auto">
          <a:xfrm>
            <a:off x="464457" y="533400"/>
            <a:ext cx="8229600" cy="530225"/>
          </a:xfrm>
          <a:prstGeom prst="rect">
            <a:avLst/>
          </a:prstGeom>
          <a:noFill/>
          <a:ln w="9525">
            <a:noFill/>
            <a:miter lim="800000"/>
            <a:headEnd/>
            <a:tailEnd/>
          </a:ln>
        </p:spPr>
        <p:txBody>
          <a:bodyPr anchor="b"/>
          <a:lstStyle/>
          <a:p>
            <a:pPr algn="ctr" eaLnBrk="1" hangingPunct="1">
              <a:defRPr/>
            </a:pPr>
            <a:r>
              <a:rPr lang="en-US" altLang="en-US" sz="3200" b="1" kern="0" dirty="0">
                <a:solidFill>
                  <a:srgbClr val="7030A0"/>
                </a:solidFill>
                <a:latin typeface="Arial" charset="0"/>
                <a:ea typeface="+mj-ea"/>
                <a:cs typeface="Arial" charset="0"/>
              </a:rPr>
              <a:t>Example: </a:t>
            </a:r>
            <a:r>
              <a:rPr lang="en-US" altLang="en-US" sz="3200" b="1" kern="0" dirty="0" smtClean="0">
                <a:solidFill>
                  <a:srgbClr val="7030A0"/>
                </a:solidFill>
                <a:latin typeface="Arial" charset="0"/>
                <a:ea typeface="+mj-ea"/>
                <a:cs typeface="Arial" charset="0"/>
              </a:rPr>
              <a:t>Seven Period </a:t>
            </a:r>
            <a:r>
              <a:rPr lang="en-US" altLang="en-US" sz="3200" b="1" kern="0" dirty="0">
                <a:solidFill>
                  <a:srgbClr val="7030A0"/>
                </a:solidFill>
                <a:latin typeface="Arial" charset="0"/>
                <a:ea typeface="+mj-ea"/>
                <a:cs typeface="Arial" charset="0"/>
              </a:rPr>
              <a:t>Binary Logit</a:t>
            </a:r>
          </a:p>
        </p:txBody>
      </p:sp>
    </p:spTree>
    <p:extLst>
      <p:ext uri="{BB962C8B-B14F-4D97-AF65-F5344CB8AC3E}">
        <p14:creationId xmlns="" xmlns:p14="http://schemas.microsoft.com/office/powerpoint/2010/main" val="3856908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95400" y="762000"/>
            <a:ext cx="6529388"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65539"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3124200"/>
            <a:ext cx="773747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1031126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extLst>
              <p:ext uri="{D42A27DB-BD31-4B8C-83A1-F6EECF244321}">
                <p14:modId xmlns="" xmlns:p14="http://schemas.microsoft.com/office/powerpoint/2010/main" val="1958800869"/>
              </p:ext>
            </p:extLst>
          </p:nvPr>
        </p:nvGraphicFramePr>
        <p:xfrm>
          <a:off x="1066800" y="838200"/>
          <a:ext cx="7086600" cy="1871663"/>
        </p:xfrm>
        <a:graphic>
          <a:graphicData uri="http://schemas.openxmlformats.org/presentationml/2006/ole">
            <p:oleObj spid="_x0000_s14356" name="Equation" r:id="rId3" imgW="4279900" imgH="1130300" progId="Equation.DSMT4">
              <p:embed/>
            </p:oleObj>
          </a:graphicData>
        </a:graphic>
      </p:graphicFrame>
      <p:pic>
        <p:nvPicPr>
          <p:cNvPr id="2355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3276600"/>
            <a:ext cx="775017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7388951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9418" y="685800"/>
            <a:ext cx="8437563" cy="529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7587" name="TextBox 2"/>
          <p:cNvSpPr txBox="1">
            <a:spLocks noChangeArrowheads="1"/>
          </p:cNvSpPr>
          <p:nvPr/>
        </p:nvSpPr>
        <p:spPr bwMode="auto">
          <a:xfrm>
            <a:off x="533400" y="6324600"/>
            <a:ext cx="82296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sample is 200 individuals each observed 50 times.</a:t>
            </a:r>
          </a:p>
        </p:txBody>
      </p:sp>
    </p:spTree>
    <p:extLst>
      <p:ext uri="{BB962C8B-B14F-4D97-AF65-F5344CB8AC3E}">
        <p14:creationId xmlns="" xmlns:p14="http://schemas.microsoft.com/office/powerpoint/2010/main" val="33560430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1143000"/>
            <a:ext cx="7710488"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8611" name="Oval 2"/>
          <p:cNvSpPr>
            <a:spLocks noChangeArrowheads="1"/>
          </p:cNvSpPr>
          <p:nvPr/>
        </p:nvSpPr>
        <p:spPr bwMode="auto">
          <a:xfrm>
            <a:off x="1524000" y="3886200"/>
            <a:ext cx="2133600" cy="914400"/>
          </a:xfrm>
          <a:prstGeom prst="ellipse">
            <a:avLst/>
          </a:prstGeom>
          <a:solidFill>
            <a:srgbClr val="CCECFF">
              <a:alpha val="3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8612" name="TextBox 3"/>
          <p:cNvSpPr txBox="1">
            <a:spLocks noChangeArrowheads="1"/>
          </p:cNvSpPr>
          <p:nvPr/>
        </p:nvSpPr>
        <p:spPr bwMode="auto">
          <a:xfrm>
            <a:off x="838200" y="5715000"/>
            <a:ext cx="75438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data are generated from a probit process with b1 = b2 = .5. But, it is fit as a logit model.  The coefficients obey the familiar relationship, 1.6*probit.</a:t>
            </a:r>
          </a:p>
        </p:txBody>
      </p:sp>
      <p:cxnSp>
        <p:nvCxnSpPr>
          <p:cNvPr id="68613" name="Straight Arrow Connector 5"/>
          <p:cNvCxnSpPr>
            <a:cxnSpLocks noChangeShapeType="1"/>
          </p:cNvCxnSpPr>
          <p:nvPr/>
        </p:nvCxnSpPr>
        <p:spPr bwMode="auto">
          <a:xfrm rot="10800000" flipV="1">
            <a:off x="5486401" y="4876799"/>
            <a:ext cx="1447800" cy="457200"/>
          </a:xfrm>
          <a:prstGeom prst="straightConnector1">
            <a:avLst/>
          </a:prstGeom>
          <a:noFill/>
          <a:ln w="19050" algn="ctr">
            <a:solidFill>
              <a:srgbClr val="FF3300"/>
            </a:solidFill>
            <a:round/>
            <a:headEnd/>
            <a:tailEnd type="arrow" w="med" len="med"/>
          </a:ln>
        </p:spPr>
      </p:cxnSp>
    </p:spTree>
    <p:extLst>
      <p:ext uri="{BB962C8B-B14F-4D97-AF65-F5344CB8AC3E}">
        <p14:creationId xmlns="" xmlns:p14="http://schemas.microsoft.com/office/powerpoint/2010/main" val="19743531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838200" y="1679575"/>
            <a:ext cx="8229600" cy="530225"/>
          </a:xfrm>
        </p:spPr>
        <p:txBody>
          <a:bodyPr/>
          <a:lstStyle/>
          <a:p>
            <a:pPr algn="ctr" eaLnBrk="1" hangingPunct="1"/>
            <a:r>
              <a:rPr lang="en-US" b="1" dirty="0" smtClean="0"/>
              <a:t>Incidental Parameters Problems: Conventional Wisdom</a:t>
            </a:r>
          </a:p>
        </p:txBody>
      </p:sp>
      <p:sp>
        <p:nvSpPr>
          <p:cNvPr id="50179" name="Rectangle 3"/>
          <p:cNvSpPr>
            <a:spLocks noGrp="1" noChangeArrowheads="1"/>
          </p:cNvSpPr>
          <p:nvPr>
            <p:ph type="body" idx="4294967295"/>
          </p:nvPr>
        </p:nvSpPr>
        <p:spPr>
          <a:xfrm>
            <a:off x="685800" y="2362200"/>
            <a:ext cx="8229600" cy="4191000"/>
          </a:xfrm>
        </p:spPr>
        <p:txBody>
          <a:bodyPr/>
          <a:lstStyle/>
          <a:p>
            <a:pPr eaLnBrk="1" hangingPunct="1"/>
            <a:r>
              <a:rPr lang="en-US" u="sng" dirty="0" smtClean="0">
                <a:latin typeface="Arial" charset="0"/>
              </a:rPr>
              <a:t>General</a:t>
            </a:r>
            <a:r>
              <a:rPr lang="en-US" dirty="0" smtClean="0">
                <a:latin typeface="Arial" charset="0"/>
              </a:rPr>
              <a:t>:  The unconditional MLE is biased in samples with fixed </a:t>
            </a:r>
            <a:r>
              <a:rPr lang="en-US" i="1" dirty="0" smtClean="0">
                <a:latin typeface="Arial" charset="0"/>
              </a:rPr>
              <a:t>T</a:t>
            </a:r>
            <a:r>
              <a:rPr lang="en-US" dirty="0" smtClean="0">
                <a:latin typeface="Arial" charset="0"/>
              </a:rPr>
              <a:t> except in special cases such as linear or Poisson regression (even when the FEM is the right model).</a:t>
            </a:r>
          </a:p>
          <a:p>
            <a:pPr lvl="1" eaLnBrk="1" hangingPunct="1">
              <a:buFont typeface="Wingdings" pitchFamily="2" charset="2"/>
              <a:buNone/>
            </a:pPr>
            <a:r>
              <a:rPr lang="en-US" dirty="0" smtClean="0">
                <a:latin typeface="Arial" charset="0"/>
              </a:rPr>
              <a:t>   The conditional estimator (that bypasses </a:t>
            </a:r>
            <a:br>
              <a:rPr lang="en-US" dirty="0" smtClean="0">
                <a:latin typeface="Arial" charset="0"/>
              </a:rPr>
            </a:br>
            <a:r>
              <a:rPr lang="en-US" dirty="0" smtClean="0">
                <a:latin typeface="Arial" charset="0"/>
              </a:rPr>
              <a:t>estimation of </a:t>
            </a:r>
            <a:r>
              <a:rPr lang="el-GR" dirty="0" smtClean="0">
                <a:latin typeface="Arial" charset="0"/>
              </a:rPr>
              <a:t>α</a:t>
            </a:r>
            <a:r>
              <a:rPr lang="en-US" baseline="-25000" dirty="0" err="1" smtClean="0">
                <a:latin typeface="Arial" charset="0"/>
              </a:rPr>
              <a:t>i</a:t>
            </a:r>
            <a:r>
              <a:rPr lang="en-US" dirty="0" smtClean="0">
                <a:latin typeface="Arial" charset="0"/>
              </a:rPr>
              <a:t>) is consistent.</a:t>
            </a:r>
          </a:p>
          <a:p>
            <a:pPr eaLnBrk="1" hangingPunct="1"/>
            <a:r>
              <a:rPr lang="en-US" u="sng" dirty="0" smtClean="0">
                <a:latin typeface="Arial" charset="0"/>
              </a:rPr>
              <a:t>Specific</a:t>
            </a:r>
            <a:r>
              <a:rPr lang="en-US" dirty="0" smtClean="0">
                <a:latin typeface="Arial" charset="0"/>
              </a:rPr>
              <a:t>:  Upward bias (experience with </a:t>
            </a:r>
            <a:r>
              <a:rPr lang="en-US" dirty="0" err="1" smtClean="0">
                <a:latin typeface="Arial" charset="0"/>
              </a:rPr>
              <a:t>probit</a:t>
            </a:r>
            <a:r>
              <a:rPr lang="en-US" dirty="0" smtClean="0">
                <a:latin typeface="Arial" charset="0"/>
              </a:rPr>
              <a:t> and </a:t>
            </a:r>
            <a:r>
              <a:rPr lang="en-US" dirty="0" err="1" smtClean="0">
                <a:latin typeface="Arial" charset="0"/>
              </a:rPr>
              <a:t>logit</a:t>
            </a:r>
            <a:r>
              <a:rPr lang="en-US" dirty="0" smtClean="0">
                <a:latin typeface="Arial" charset="0"/>
              </a:rPr>
              <a:t>) in estimators of </a:t>
            </a:r>
            <a:r>
              <a:rPr lang="en-US" b="1" dirty="0" smtClean="0">
                <a:latin typeface="Arial" charset="0"/>
                <a:sym typeface="Symbol" pitchFamily="18" charset="2"/>
              </a:rPr>
              <a:t></a:t>
            </a:r>
            <a:endParaRPr lang="en-US" b="1" dirty="0" smtClean="0">
              <a:latin typeface="Arial" charset="0"/>
            </a:endParaRPr>
          </a:p>
        </p:txBody>
      </p:sp>
    </p:spTree>
    <p:extLst>
      <p:ext uri="{BB962C8B-B14F-4D97-AF65-F5344CB8AC3E}">
        <p14:creationId xmlns="" xmlns:p14="http://schemas.microsoft.com/office/powerpoint/2010/main" val="1743138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609600" y="1066800"/>
            <a:ext cx="8229600" cy="530225"/>
          </a:xfrm>
        </p:spPr>
        <p:txBody>
          <a:bodyPr/>
          <a:lstStyle/>
          <a:p>
            <a:pPr eaLnBrk="1" hangingPunct="1"/>
            <a:r>
              <a:rPr lang="en-US" sz="3200" b="1" dirty="0" smtClean="0"/>
              <a:t>A Monte Carlo Study of the </a:t>
            </a:r>
            <a:br>
              <a:rPr lang="en-US" sz="3200" b="1" dirty="0" smtClean="0"/>
            </a:br>
            <a:r>
              <a:rPr lang="en-US" sz="3200" b="1" dirty="0" smtClean="0"/>
              <a:t>FE Estimator: </a:t>
            </a:r>
            <a:r>
              <a:rPr lang="en-US" sz="3200" b="1" dirty="0" err="1" smtClean="0"/>
              <a:t>Probit</a:t>
            </a:r>
            <a:r>
              <a:rPr lang="en-US" sz="3200" b="1" dirty="0" smtClean="0"/>
              <a:t> vs. </a:t>
            </a:r>
            <a:r>
              <a:rPr lang="en-US" sz="3200" b="1" dirty="0" err="1" smtClean="0"/>
              <a:t>Logit</a:t>
            </a:r>
            <a:endParaRPr lang="en-US" sz="3200" b="1" dirty="0" smtClean="0"/>
          </a:p>
        </p:txBody>
      </p:sp>
      <p:sp>
        <p:nvSpPr>
          <p:cNvPr id="52227"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endParaRPr lang="en-US" dirty="0" smtClean="0"/>
          </a:p>
        </p:txBody>
      </p:sp>
      <p:graphicFrame>
        <p:nvGraphicFramePr>
          <p:cNvPr id="52228" name="Object 4"/>
          <p:cNvGraphicFramePr>
            <a:graphicFrameLocks noChangeAspect="1"/>
          </p:cNvGraphicFramePr>
          <p:nvPr>
            <p:extLst>
              <p:ext uri="{D42A27DB-BD31-4B8C-83A1-F6EECF244321}">
                <p14:modId xmlns="" xmlns:p14="http://schemas.microsoft.com/office/powerpoint/2010/main" val="1546258111"/>
              </p:ext>
            </p:extLst>
          </p:nvPr>
        </p:nvGraphicFramePr>
        <p:xfrm>
          <a:off x="265113" y="3038475"/>
          <a:ext cx="8802687" cy="2828925"/>
        </p:xfrm>
        <a:graphic>
          <a:graphicData uri="http://schemas.openxmlformats.org/presentationml/2006/ole">
            <p:oleObj spid="_x0000_s18452" name="Bitmap Image" r:id="rId4" imgW="8802329" imgH="2448267" progId="PBrush">
              <p:embed/>
            </p:oleObj>
          </a:graphicData>
        </a:graphic>
      </p:graphicFrame>
      <p:sp>
        <p:nvSpPr>
          <p:cNvPr id="52229" name="Text Box 5"/>
          <p:cNvSpPr txBox="1">
            <a:spLocks noChangeArrowheads="1"/>
          </p:cNvSpPr>
          <p:nvPr/>
        </p:nvSpPr>
        <p:spPr bwMode="auto">
          <a:xfrm>
            <a:off x="2095500" y="1843087"/>
            <a:ext cx="525780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dirty="0">
                <a:latin typeface="Arial" charset="0"/>
              </a:rPr>
              <a:t>Estimates of Coefficients and Marginal Effects at the Implied Data Means</a:t>
            </a:r>
          </a:p>
        </p:txBody>
      </p:sp>
      <p:sp>
        <p:nvSpPr>
          <p:cNvPr id="52230" name="Text Box 6"/>
          <p:cNvSpPr txBox="1">
            <a:spLocks noChangeArrowheads="1"/>
          </p:cNvSpPr>
          <p:nvPr/>
        </p:nvSpPr>
        <p:spPr bwMode="auto">
          <a:xfrm>
            <a:off x="1066800" y="5892800"/>
            <a:ext cx="7315200" cy="660400"/>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Tree>
    <p:extLst>
      <p:ext uri="{BB962C8B-B14F-4D97-AF65-F5344CB8AC3E}">
        <p14:creationId xmlns="" xmlns:p14="http://schemas.microsoft.com/office/powerpoint/2010/main" val="7627141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286000" y="426976"/>
            <a:ext cx="5348287" cy="6354823"/>
          </a:xfrm>
          <a:prstGeom prst="rect">
            <a:avLst/>
          </a:prstGeom>
        </p:spPr>
      </p:pic>
    </p:spTree>
    <p:extLst>
      <p:ext uri="{BB962C8B-B14F-4D97-AF65-F5344CB8AC3E}">
        <p14:creationId xmlns="" xmlns:p14="http://schemas.microsoft.com/office/powerpoint/2010/main" val="287143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685800" y="1222375"/>
            <a:ext cx="8229600" cy="530225"/>
          </a:xfrm>
        </p:spPr>
        <p:txBody>
          <a:bodyPr/>
          <a:lstStyle/>
          <a:p>
            <a:pPr eaLnBrk="1" hangingPunct="1"/>
            <a:r>
              <a:rPr lang="en-US" sz="3600" dirty="0" smtClean="0"/>
              <a:t>A </a:t>
            </a:r>
            <a:r>
              <a:rPr lang="en-US" sz="3600" dirty="0" err="1" smtClean="0"/>
              <a:t>Mundlak</a:t>
            </a:r>
            <a:r>
              <a:rPr lang="en-US" sz="3600" dirty="0" smtClean="0"/>
              <a:t> Correction for </a:t>
            </a:r>
            <a:br>
              <a:rPr lang="en-US" sz="3600" dirty="0" smtClean="0"/>
            </a:br>
            <a:r>
              <a:rPr lang="en-US" sz="3600" dirty="0" smtClean="0"/>
              <a:t>the FE Model</a:t>
            </a:r>
          </a:p>
        </p:txBody>
      </p:sp>
      <p:graphicFrame>
        <p:nvGraphicFramePr>
          <p:cNvPr id="55299" name="Object 5"/>
          <p:cNvGraphicFramePr>
            <a:graphicFrameLocks noChangeAspect="1"/>
          </p:cNvGraphicFramePr>
          <p:nvPr/>
        </p:nvGraphicFramePr>
        <p:xfrm>
          <a:off x="1295400" y="2011363"/>
          <a:ext cx="7086600" cy="4241800"/>
        </p:xfrm>
        <a:graphic>
          <a:graphicData uri="http://schemas.openxmlformats.org/presentationml/2006/ole">
            <p:oleObj spid="_x0000_s19476" name="Equation" r:id="rId4" imgW="3606800" imgH="2159000" progId="Equation.DSMT4">
              <p:embed/>
            </p:oleObj>
          </a:graphicData>
        </a:graphic>
      </p:graphicFrame>
      <p:sp>
        <p:nvSpPr>
          <p:cNvPr id="5530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5530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530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25778134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914400" y="1222375"/>
            <a:ext cx="8229600" cy="530225"/>
          </a:xfrm>
        </p:spPr>
        <p:txBody>
          <a:bodyPr/>
          <a:lstStyle/>
          <a:p>
            <a:pPr algn="ctr" eaLnBrk="1" hangingPunct="1"/>
            <a:r>
              <a:rPr lang="en-US" smtClean="0"/>
              <a:t>Mundlak Correction</a:t>
            </a:r>
          </a:p>
        </p:txBody>
      </p:sp>
      <p:pic>
        <p:nvPicPr>
          <p:cNvPr id="5632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981200"/>
            <a:ext cx="8434388"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56324"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6325"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28746280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762000" y="1524000"/>
            <a:ext cx="8229600" cy="530225"/>
          </a:xfrm>
        </p:spPr>
        <p:txBody>
          <a:bodyPr/>
          <a:lstStyle/>
          <a:p>
            <a:pPr eaLnBrk="1" hangingPunct="1"/>
            <a:r>
              <a:rPr lang="en-US" sz="3600" dirty="0" smtClean="0"/>
              <a:t>A Variable Addition Test for FE vs. RE</a:t>
            </a:r>
          </a:p>
        </p:txBody>
      </p:sp>
      <p:sp>
        <p:nvSpPr>
          <p:cNvPr id="57347" name="TextBox 2"/>
          <p:cNvSpPr txBox="1">
            <a:spLocks noChangeArrowheads="1"/>
          </p:cNvSpPr>
          <p:nvPr/>
        </p:nvSpPr>
        <p:spPr bwMode="auto">
          <a:xfrm>
            <a:off x="1676400" y="2286000"/>
            <a:ext cx="5715000" cy="3783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800" dirty="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dirty="0"/>
          </a:p>
        </p:txBody>
      </p:sp>
    </p:spTree>
    <p:extLst>
      <p:ext uri="{BB962C8B-B14F-4D97-AF65-F5344CB8AC3E}">
        <p14:creationId xmlns="" xmlns:p14="http://schemas.microsoft.com/office/powerpoint/2010/main" val="1352609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13532</TotalTime>
  <Words>1472</Words>
  <Application>Microsoft Office PowerPoint</Application>
  <PresentationFormat>On-screen Show (4:3)</PresentationFormat>
  <Paragraphs>251</Paragraphs>
  <Slides>45</Slides>
  <Notes>30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45</vt:i4>
      </vt:variant>
    </vt:vector>
  </HeadingPairs>
  <TitlesOfParts>
    <vt:vector size="49" baseType="lpstr">
      <vt:lpstr>1_Level</vt:lpstr>
      <vt:lpstr>MathType 6.0 Equation</vt:lpstr>
      <vt:lpstr>Equation</vt:lpstr>
      <vt:lpstr>Bitmap Image</vt:lpstr>
      <vt:lpstr>Slide 1</vt:lpstr>
      <vt:lpstr>Slide 2</vt:lpstr>
      <vt:lpstr>Slide 3</vt:lpstr>
      <vt:lpstr>Application: Health Care Panel Data</vt:lpstr>
      <vt:lpstr>Unbalanced Panels and Attrition ‘Bias’</vt:lpstr>
      <vt:lpstr>Slide 6</vt:lpstr>
      <vt:lpstr>Inverse Probability Weighting</vt:lpstr>
      <vt:lpstr>Slide 8</vt:lpstr>
      <vt:lpstr>Panel Data Binary Choice Models</vt:lpstr>
      <vt:lpstr>Ignoring Unobserved Heterogeneity</vt:lpstr>
      <vt:lpstr>Slide 11</vt:lpstr>
      <vt:lpstr>Ignoring Heterogeneity (Broadly)</vt:lpstr>
      <vt:lpstr>The Effect of Clustering</vt:lpstr>
      <vt:lpstr>‘Cluster’ Corrected Covariance Matrix</vt:lpstr>
      <vt:lpstr>Cluster Correction: Doctor</vt:lpstr>
      <vt:lpstr>Random Effects</vt:lpstr>
      <vt:lpstr>Quadrature – Butler and Moffitt (1982)</vt:lpstr>
      <vt:lpstr>Quadrature Log Likelihood</vt:lpstr>
      <vt:lpstr>32 Point Hermite Quadrature</vt:lpstr>
      <vt:lpstr>Simulation Based Estimator</vt:lpstr>
      <vt:lpstr>Random Effects Model: Quadrature</vt:lpstr>
      <vt:lpstr>Random Parameter Model</vt:lpstr>
      <vt:lpstr>A Dynamic Model</vt:lpstr>
      <vt:lpstr>Dynamic Probit Model: A Standard Approach</vt:lpstr>
      <vt:lpstr>Simplified Dynamic Model</vt:lpstr>
      <vt:lpstr>A Dynamic Model for Public Insurance</vt:lpstr>
      <vt:lpstr>Dynamic Common Effects Model</vt:lpstr>
      <vt:lpstr>Fixed Effects Modeling</vt:lpstr>
      <vt:lpstr>Fixed Effects Models</vt:lpstr>
      <vt:lpstr>Unconditional Estimation</vt:lpstr>
      <vt:lpstr>Fixed Effects Health Model</vt:lpstr>
      <vt:lpstr>Conditional Estimation</vt:lpstr>
      <vt:lpstr>Binary Logit Conditional Probabilities</vt:lpstr>
      <vt:lpstr>Example: Two Period Binary Logit</vt:lpstr>
      <vt:lpstr>Slide 35</vt:lpstr>
      <vt:lpstr>Slide 36</vt:lpstr>
      <vt:lpstr>Slide 37</vt:lpstr>
      <vt:lpstr>Slide 38</vt:lpstr>
      <vt:lpstr>Slide 39</vt:lpstr>
      <vt:lpstr>Incidental Parameters Problems: Conventional Wisdom</vt:lpstr>
      <vt:lpstr>A Monte Carlo Study of the  FE Estimator: Probit vs. Logit</vt:lpstr>
      <vt:lpstr>Slide 42</vt:lpstr>
      <vt:lpstr>A Mundlak Correction for  the FE Model</vt:lpstr>
      <vt:lpstr>Mundlak Correction</vt:lpstr>
      <vt:lpstr>A Variable Addition Test for FE vs. RE</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186</cp:revision>
  <dcterms:created xsi:type="dcterms:W3CDTF">2001-06-17T19:05:03Z</dcterms:created>
  <dcterms:modified xsi:type="dcterms:W3CDTF">2017-03-27T23:50:44Z</dcterms:modified>
</cp:coreProperties>
</file>