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28"/>
  </p:notesMasterIdLst>
  <p:handoutMasterIdLst>
    <p:handoutMasterId r:id="rId29"/>
  </p:handoutMasterIdLst>
  <p:sldIdLst>
    <p:sldId id="536" r:id="rId2"/>
    <p:sldId id="537" r:id="rId3"/>
    <p:sldId id="483" r:id="rId4"/>
    <p:sldId id="535" r:id="rId5"/>
    <p:sldId id="485" r:id="rId6"/>
    <p:sldId id="486" r:id="rId7"/>
    <p:sldId id="487" r:id="rId8"/>
    <p:sldId id="488" r:id="rId9"/>
    <p:sldId id="489" r:id="rId10"/>
    <p:sldId id="490" r:id="rId11"/>
    <p:sldId id="491" r:id="rId12"/>
    <p:sldId id="492" r:id="rId13"/>
    <p:sldId id="493" r:id="rId14"/>
    <p:sldId id="497" r:id="rId15"/>
    <p:sldId id="516" r:id="rId16"/>
    <p:sldId id="517" r:id="rId17"/>
    <p:sldId id="518" r:id="rId18"/>
    <p:sldId id="519" r:id="rId19"/>
    <p:sldId id="520" r:id="rId20"/>
    <p:sldId id="521" r:id="rId21"/>
    <p:sldId id="522" r:id="rId22"/>
    <p:sldId id="523" r:id="rId23"/>
    <p:sldId id="524" r:id="rId24"/>
    <p:sldId id="527" r:id="rId25"/>
    <p:sldId id="528" r:id="rId26"/>
    <p:sldId id="530" r:id="rId2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8B00EA"/>
    <a:srgbClr val="FF3300"/>
    <a:srgbClr val="FF0000"/>
    <a:srgbClr val="CCCC00"/>
    <a:srgbClr val="0066FF"/>
    <a:srgbClr val="CCECFF"/>
    <a:srgbClr val="000000"/>
    <a:srgbClr val="FFFFFF"/>
    <a:srgbClr val="0099FF"/>
    <a:srgbClr val="6B00B4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9632" autoAdjust="0"/>
    <p:restoredTop sz="94636" autoAdjust="0"/>
  </p:normalViewPr>
  <p:slideViewPr>
    <p:cSldViewPr>
      <p:cViewPr varScale="1">
        <p:scale>
          <a:sx n="156" d="100"/>
          <a:sy n="156" d="100"/>
        </p:scale>
        <p:origin x="2406" y="138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583313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2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583313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ABA457EA-E4E7-44F8-A671-E9E92BE2C65E}" type="slidenum">
              <a:rPr lang="en-US" smtClean="0"/>
              <a:pPr/>
              <a:t>3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8659820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70EDA54F-A935-49E5-A607-D0AC6F5D7EB9}" type="slidenum">
              <a:rPr lang="en-US" smtClean="0"/>
              <a:pPr/>
              <a:t>5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42546111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77A76325-56D8-49DC-AD51-CD159F179825}" type="slidenum">
              <a:rPr lang="en-US" smtClean="0"/>
              <a:pPr/>
              <a:t>6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7195200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B0EBC3D2-718B-4137-9E1E-E8C5712B45B4}" type="slidenum">
              <a:rPr lang="en-US" smtClean="0"/>
              <a:pPr/>
              <a:t>7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2393007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986E37E5-5C21-4DD1-ADA5-5A4C78C797FF}" type="slidenum">
              <a:rPr lang="en-US" smtClean="0"/>
              <a:pPr/>
              <a:t>8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9224789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F805DA07-AFEF-4330-A7E3-06D25BF02E1B}" type="slidenum">
              <a:rPr lang="en-US" smtClean="0"/>
              <a:pPr/>
              <a:t>9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3454991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8F29BB01-DD71-4487-85E4-5D77D837C578}" type="slidenum">
              <a:rPr lang="en-US" smtClean="0"/>
              <a:pPr/>
              <a:t>11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8005099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74D8F12D-8379-48F8-942C-FCA423AA1005}" type="slidenum">
              <a:rPr lang="en-US" smtClean="0"/>
              <a:pPr/>
              <a:t>12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3847718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F3A87D31-3A08-4CB2-B9E7-2A93B3CBCC64}" type="slidenum">
              <a:rPr lang="en-US" smtClean="0"/>
              <a:pPr/>
              <a:t>13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3249492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994E21BB-0502-42F5-9246-87CDB988C2BF}" type="slidenum">
              <a:rPr lang="en-US" smtClean="0"/>
              <a:pPr/>
              <a:t>14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7664058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A0CD209C-5BDA-497B-93C5-7B259D6E0974}" type="slidenum">
              <a:rPr lang="en-US" smtClean="0"/>
              <a:pPr/>
              <a:t>15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634168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13A361D5-31A5-4ADF-B4D6-B2694562E259}" type="slidenum">
              <a:rPr lang="en-US" smtClean="0"/>
              <a:pPr/>
              <a:t>16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855999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027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577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300249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4410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13676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39406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525065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55566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21680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78804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75284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4040188" cy="639762"/>
          </a:xfrm>
          <a:ln w="28575">
            <a:solidFill>
              <a:srgbClr val="6B00B4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14500"/>
            <a:ext cx="4040188" cy="3951288"/>
          </a:xfrm>
          <a:ln>
            <a:solidFill>
              <a:srgbClr val="6B00B4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066800"/>
            <a:ext cx="4041775" cy="639762"/>
          </a:xfrm>
          <a:ln w="28575">
            <a:solidFill>
              <a:srgbClr val="7030A0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16087"/>
            <a:ext cx="4041775" cy="3951288"/>
          </a:xfrm>
          <a:ln>
            <a:solidFill>
              <a:srgbClr val="7030A0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69601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228600" y="0"/>
            <a:ext cx="8915400" cy="45719"/>
          </a:xfrm>
          <a:prstGeom prst="rect">
            <a:avLst/>
          </a:prstGeom>
          <a:solidFill>
            <a:srgbClr val="7030A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78274" y="59164"/>
            <a:ext cx="46747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D99AAF-CB70-44A8-9A44-756D634A7A9A}" type="slidenum"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200" b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/53:</a:t>
            </a:r>
            <a:r>
              <a:rPr lang="en-US" sz="1200" b="0" baseline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en-US" sz="1200" b="0" i="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Topic 3.1 – Models for Ordered Choices</a:t>
            </a:r>
            <a:endParaRPr lang="en-US" sz="1200" b="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2987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2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6760" y="45263"/>
            <a:ext cx="636091" cy="88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57783" y="37814"/>
            <a:ext cx="781489" cy="888706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" name="Content Placeholder 5" descr="EA7cover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82389" y="45026"/>
            <a:ext cx="714371" cy="891654"/>
          </a:xfrm>
          <a:prstGeom prst="rect">
            <a:avLst/>
          </a:prstGeom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140" y="45026"/>
            <a:ext cx="617460" cy="89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/>
        </p:nvSpPr>
        <p:spPr bwMode="auto">
          <a:xfrm>
            <a:off x="1089960" y="2209800"/>
            <a:ext cx="7467600" cy="1219200"/>
          </a:xfrm>
          <a:prstGeom prst="roundRect">
            <a:avLst/>
          </a:prstGeom>
          <a:solidFill>
            <a:srgbClr val="7030A0">
              <a:alpha val="47843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0" y="25146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Microeconometric Modeling</a:t>
            </a:r>
            <a:endParaRPr lang="en-US" sz="3600" b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78229" y="4191000"/>
            <a:ext cx="3278425" cy="1200329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William Greene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Stern School of Business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University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 NY  USA</a:t>
            </a:r>
            <a:endParaRPr lang="en-US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6382389" y="24706"/>
            <a:ext cx="0" cy="91197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6382389" y="936680"/>
            <a:ext cx="275688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228600" y="325120"/>
            <a:ext cx="6153789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4648201" y="4412159"/>
            <a:ext cx="3909359" cy="769441"/>
          </a:xfrm>
          <a:prstGeom prst="rect">
            <a:avLst/>
          </a:prstGeom>
          <a:noFill/>
          <a:ln w="38100">
            <a:solidFill>
              <a:srgbClr val="6B00B4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3.1   </a:t>
            </a: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Models for Ordered</a:t>
            </a:r>
            <a:b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Choices</a:t>
            </a:r>
            <a:endParaRPr lang="en-US" sz="2000" b="1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172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mtClean="0"/>
              <a:t>Concepts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14500"/>
            <a:ext cx="4040188" cy="4457700"/>
          </a:xfrm>
        </p:spPr>
        <p:txBody>
          <a:bodyPr/>
          <a:lstStyle/>
          <a:p>
            <a:endParaRPr lang="en-US" sz="1600" smtClean="0"/>
          </a:p>
          <a:p>
            <a:r>
              <a:rPr lang="en-US" sz="1400" smtClean="0"/>
              <a:t>Ordered Choice</a:t>
            </a:r>
          </a:p>
          <a:p>
            <a:r>
              <a:rPr lang="en-US" sz="1400" smtClean="0"/>
              <a:t>Subjective Well Being</a:t>
            </a:r>
          </a:p>
          <a:p>
            <a:r>
              <a:rPr lang="en-US" sz="1400" smtClean="0"/>
              <a:t>Health Satisfaction</a:t>
            </a:r>
          </a:p>
          <a:p>
            <a:r>
              <a:rPr lang="en-US" sz="1400" smtClean="0"/>
              <a:t>Random Utility</a:t>
            </a:r>
          </a:p>
          <a:p>
            <a:r>
              <a:rPr lang="en-US" sz="1400" smtClean="0"/>
              <a:t>Fit Measures</a:t>
            </a:r>
          </a:p>
          <a:p>
            <a:r>
              <a:rPr lang="en-US" sz="1400" smtClean="0"/>
              <a:t>Normalization</a:t>
            </a:r>
          </a:p>
          <a:p>
            <a:r>
              <a:rPr lang="en-US" sz="1400" smtClean="0"/>
              <a:t>Threshold Values (Cutpoints0</a:t>
            </a:r>
          </a:p>
          <a:p>
            <a:r>
              <a:rPr lang="en-US" sz="1400" smtClean="0"/>
              <a:t>Differential Item Functioning</a:t>
            </a:r>
          </a:p>
          <a:p>
            <a:r>
              <a:rPr lang="en-US" sz="1400" smtClean="0"/>
              <a:t>Anchoring Vignette</a:t>
            </a:r>
          </a:p>
          <a:p>
            <a:r>
              <a:rPr lang="en-US" sz="1400" smtClean="0"/>
              <a:t>Panel Data</a:t>
            </a:r>
          </a:p>
          <a:p>
            <a:r>
              <a:rPr lang="en-US" sz="1400" smtClean="0"/>
              <a:t>Incidental Parameters Problem</a:t>
            </a:r>
          </a:p>
          <a:p>
            <a:r>
              <a:rPr lang="en-US" sz="1400" smtClean="0"/>
              <a:t>Attrition Bias</a:t>
            </a:r>
          </a:p>
          <a:p>
            <a:r>
              <a:rPr lang="en-US" sz="1400" smtClean="0"/>
              <a:t>Inverse Probability Weighting</a:t>
            </a:r>
          </a:p>
          <a:p>
            <a:r>
              <a:rPr lang="en-US" sz="1400" smtClean="0"/>
              <a:t>Transition Matrix</a:t>
            </a:r>
            <a:endParaRPr lang="en-US" sz="1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smtClean="0"/>
              <a:t>Models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16086"/>
            <a:ext cx="4041775" cy="4456114"/>
          </a:xfrm>
        </p:spPr>
        <p:txBody>
          <a:bodyPr/>
          <a:lstStyle/>
          <a:p>
            <a:endParaRPr lang="en-US" sz="1600" smtClean="0"/>
          </a:p>
          <a:p>
            <a:r>
              <a:rPr lang="en-US" sz="1400" smtClean="0"/>
              <a:t>Ordered Probit and Logit</a:t>
            </a:r>
          </a:p>
          <a:p>
            <a:r>
              <a:rPr lang="en-US" sz="1400" smtClean="0"/>
              <a:t>Generalized Ordered Probit</a:t>
            </a:r>
          </a:p>
          <a:p>
            <a:r>
              <a:rPr lang="en-US" sz="1400" smtClean="0"/>
              <a:t>Hierarchical Ordered Probit</a:t>
            </a:r>
          </a:p>
          <a:p>
            <a:r>
              <a:rPr lang="en-US" sz="1400" smtClean="0"/>
              <a:t>Vignettes</a:t>
            </a:r>
          </a:p>
          <a:p>
            <a:r>
              <a:rPr lang="en-US" sz="1400" smtClean="0"/>
              <a:t>Fixed and Random Effects OPM</a:t>
            </a:r>
          </a:p>
          <a:p>
            <a:r>
              <a:rPr lang="en-US" sz="1400" smtClean="0"/>
              <a:t>Dynamic Ordered Probit</a:t>
            </a:r>
          </a:p>
          <a:p>
            <a:r>
              <a:rPr lang="en-US" sz="1400" smtClean="0"/>
              <a:t>Sample Selection OPM</a:t>
            </a:r>
            <a:endParaRPr lang="en-US" sz="1400" dirty="0"/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960049"/>
            <a:ext cx="1447800" cy="2059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678703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762000"/>
            <a:ext cx="8229600" cy="1139825"/>
          </a:xfrm>
        </p:spPr>
        <p:txBody>
          <a:bodyPr/>
          <a:lstStyle/>
          <a:p>
            <a:pPr eaLnBrk="1" hangingPunct="1"/>
            <a:r>
              <a:rPr lang="en-US" dirty="0" smtClean="0"/>
              <a:t>Ordered Discrete Outcomes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2209800"/>
            <a:ext cx="8001000" cy="2590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</a:rPr>
              <a:t>E.g.: Taste test, credit rating, course grade, preference scale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</a:rPr>
              <a:t>Underlying random preferences: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 smtClean="0">
                <a:latin typeface="+mj-lt"/>
              </a:rPr>
              <a:t>Existence of an underlying continuous preference scale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 smtClean="0">
                <a:latin typeface="+mj-lt"/>
              </a:rPr>
              <a:t>Mapping to observed choices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</a:rPr>
              <a:t>Strength of preferences is reflected in the discrete outcome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</a:rPr>
              <a:t>Censoring and discrete measurement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</a:rPr>
              <a:t>The nature of ordered data</a:t>
            </a:r>
          </a:p>
        </p:txBody>
      </p:sp>
    </p:spTree>
    <p:extLst>
      <p:ext uri="{BB962C8B-B14F-4D97-AF65-F5344CB8AC3E}">
        <p14:creationId xmlns="" xmlns:p14="http://schemas.microsoft.com/office/powerpoint/2010/main" val="3712511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932664"/>
            <a:ext cx="5695950" cy="5354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862137"/>
            <a:ext cx="2667000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183583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536575"/>
            <a:ext cx="8229600" cy="606425"/>
          </a:xfrm>
        </p:spPr>
        <p:txBody>
          <a:bodyPr/>
          <a:lstStyle/>
          <a:p>
            <a:pPr eaLnBrk="1" hangingPunct="1"/>
            <a:r>
              <a:rPr lang="en-US" dirty="0" smtClean="0"/>
              <a:t>Health Satisfaction (HSAT)</a:t>
            </a:r>
          </a:p>
        </p:txBody>
      </p:sp>
      <p:sp>
        <p:nvSpPr>
          <p:cNvPr id="10243" name="Text Box 5"/>
          <p:cNvSpPr txBox="1">
            <a:spLocks noChangeArrowheads="1"/>
          </p:cNvSpPr>
          <p:nvPr/>
        </p:nvSpPr>
        <p:spPr bwMode="auto">
          <a:xfrm>
            <a:off x="1219200" y="1371600"/>
            <a:ext cx="6934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 dirty="0">
                <a:latin typeface="Arial" charset="0"/>
              </a:rPr>
              <a:t>Self administered survey: Health Care </a:t>
            </a:r>
            <a:r>
              <a:rPr lang="en-US" b="1" dirty="0" smtClean="0">
                <a:latin typeface="Arial" charset="0"/>
              </a:rPr>
              <a:t>Satisfaction  </a:t>
            </a:r>
            <a:r>
              <a:rPr lang="en-US" b="1" dirty="0">
                <a:latin typeface="Arial" charset="0"/>
              </a:rPr>
              <a:t>(0 – 10)</a:t>
            </a:r>
          </a:p>
        </p:txBody>
      </p:sp>
      <p:sp>
        <p:nvSpPr>
          <p:cNvPr id="10244" name="Line 6"/>
          <p:cNvSpPr>
            <a:spLocks noChangeShapeType="1"/>
          </p:cNvSpPr>
          <p:nvPr/>
        </p:nvSpPr>
        <p:spPr bwMode="auto">
          <a:xfrm>
            <a:off x="1676400" y="6019800"/>
            <a:ext cx="6096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45" name="Text Box 19"/>
          <p:cNvSpPr txBox="1">
            <a:spLocks noChangeArrowheads="1"/>
          </p:cNvSpPr>
          <p:nvPr/>
        </p:nvSpPr>
        <p:spPr bwMode="auto">
          <a:xfrm>
            <a:off x="1905000" y="6096000"/>
            <a:ext cx="609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 dirty="0">
                <a:latin typeface="Arial" charset="0"/>
              </a:rPr>
              <a:t>Continuous Preference Scale</a:t>
            </a:r>
          </a:p>
        </p:txBody>
      </p:sp>
      <p:pic>
        <p:nvPicPr>
          <p:cNvPr id="10246" name="Picture 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828800"/>
            <a:ext cx="5638800" cy="414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220290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6858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Modeling Ordered Choices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95400" y="2057400"/>
            <a:ext cx="7315200" cy="3352800"/>
          </a:xfrm>
        </p:spPr>
        <p:txBody>
          <a:bodyPr/>
          <a:lstStyle/>
          <a:p>
            <a:pPr eaLnBrk="1" hangingPunct="1"/>
            <a:r>
              <a:rPr lang="en-US" sz="2400" dirty="0" smtClean="0">
                <a:latin typeface="+mj-lt"/>
              </a:rPr>
              <a:t>Random Utility (allowing a panel data setting)</a:t>
            </a:r>
          </a:p>
          <a:p>
            <a:pPr eaLnBrk="1" hangingPunct="1"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dirty="0" smtClean="0">
                <a:latin typeface="+mj-lt"/>
              </a:rPr>
              <a:t>		   </a:t>
            </a:r>
            <a:r>
              <a:rPr lang="en-US" dirty="0" err="1" smtClean="0">
                <a:latin typeface="+mj-lt"/>
              </a:rPr>
              <a:t>U</a:t>
            </a:r>
            <a:r>
              <a:rPr lang="en-US" sz="1800" dirty="0" err="1" smtClean="0">
                <a:latin typeface="+mj-lt"/>
              </a:rPr>
              <a:t>it</a:t>
            </a:r>
            <a:r>
              <a:rPr lang="en-US" sz="2400" dirty="0" smtClean="0">
                <a:latin typeface="+mj-lt"/>
              </a:rPr>
              <a:t>    =  </a:t>
            </a:r>
            <a:r>
              <a:rPr lang="en-US" dirty="0" smtClean="0">
                <a:latin typeface="+mj-lt"/>
                <a:sym typeface="Symbol" pitchFamily="18" charset="2"/>
              </a:rPr>
              <a:t></a:t>
            </a:r>
            <a:r>
              <a:rPr lang="en-US" sz="2400" dirty="0" smtClean="0">
                <a:latin typeface="+mj-lt"/>
                <a:sym typeface="Symbol" pitchFamily="18" charset="2"/>
              </a:rPr>
              <a:t>  </a:t>
            </a:r>
            <a:r>
              <a:rPr lang="en-US" dirty="0" smtClean="0">
                <a:latin typeface="+mj-lt"/>
                <a:sym typeface="Symbol" pitchFamily="18" charset="2"/>
              </a:rPr>
              <a:t>+</a:t>
            </a:r>
            <a:r>
              <a:rPr lang="en-US" sz="2400" dirty="0" smtClean="0">
                <a:latin typeface="+mj-lt"/>
                <a:sym typeface="Symbol" pitchFamily="18" charset="2"/>
              </a:rPr>
              <a:t>  </a:t>
            </a:r>
            <a:r>
              <a:rPr lang="en-US" b="1" dirty="0" smtClean="0">
                <a:latin typeface="+mj-lt"/>
                <a:sym typeface="Symbol" pitchFamily="18" charset="2"/>
              </a:rPr>
              <a:t></a:t>
            </a:r>
            <a:r>
              <a:rPr lang="en-US" dirty="0" smtClean="0">
                <a:latin typeface="+mj-lt"/>
                <a:sym typeface="Symbol" pitchFamily="18" charset="2"/>
              </a:rPr>
              <a:t>’</a:t>
            </a:r>
            <a:r>
              <a:rPr lang="en-US" b="1" dirty="0" err="1" smtClean="0">
                <a:latin typeface="+mj-lt"/>
                <a:sym typeface="Symbol" pitchFamily="18" charset="2"/>
              </a:rPr>
              <a:t>x</a:t>
            </a:r>
            <a:r>
              <a:rPr lang="en-US" sz="1800" dirty="0" err="1" smtClean="0">
                <a:latin typeface="+mj-lt"/>
                <a:sym typeface="Symbol" pitchFamily="18" charset="2"/>
              </a:rPr>
              <a:t>it</a:t>
            </a:r>
            <a:r>
              <a:rPr lang="en-US" sz="2400" dirty="0" smtClean="0">
                <a:latin typeface="+mj-lt"/>
                <a:sym typeface="Symbol" pitchFamily="18" charset="2"/>
              </a:rPr>
              <a:t>   </a:t>
            </a:r>
            <a:r>
              <a:rPr lang="en-US" dirty="0" smtClean="0">
                <a:latin typeface="+mj-lt"/>
                <a:sym typeface="Symbol" pitchFamily="18" charset="2"/>
              </a:rPr>
              <a:t>+  </a:t>
            </a:r>
            <a:r>
              <a:rPr lang="en-US" sz="1800" baseline="-25000" dirty="0" smtClean="0">
                <a:latin typeface="+mj-lt"/>
                <a:sym typeface="Symbol" pitchFamily="18" charset="2"/>
              </a:rPr>
              <a:t>it</a:t>
            </a:r>
            <a:r>
              <a:rPr lang="en-US" sz="1800" dirty="0" smtClean="0">
                <a:latin typeface="+mj-lt"/>
                <a:sym typeface="Symbol" pitchFamily="18" charset="2"/>
              </a:rPr>
              <a:t> </a:t>
            </a:r>
          </a:p>
          <a:p>
            <a:pPr eaLnBrk="1" hangingPunct="1"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800" dirty="0" smtClean="0">
                <a:latin typeface="+mj-lt"/>
                <a:sym typeface="Symbol" pitchFamily="18" charset="2"/>
              </a:rPr>
              <a:t>              		 </a:t>
            </a:r>
            <a:r>
              <a:rPr lang="en-US" sz="2000" dirty="0" smtClean="0">
                <a:latin typeface="+mj-lt"/>
                <a:sym typeface="Symbol" pitchFamily="18" charset="2"/>
              </a:rPr>
              <a:t>=</a:t>
            </a:r>
            <a:r>
              <a:rPr lang="en-US" sz="1800" dirty="0" smtClean="0">
                <a:latin typeface="+mj-lt"/>
                <a:sym typeface="Symbol" pitchFamily="18" charset="2"/>
              </a:rPr>
              <a:t>   </a:t>
            </a:r>
            <a:r>
              <a:rPr lang="en-US" sz="2000" dirty="0" err="1" smtClean="0">
                <a:latin typeface="+mj-lt"/>
                <a:sym typeface="Symbol" pitchFamily="18" charset="2"/>
              </a:rPr>
              <a:t>a</a:t>
            </a:r>
            <a:r>
              <a:rPr lang="en-US" sz="1800" baseline="-25000" dirty="0" err="1" smtClean="0">
                <a:latin typeface="+mj-lt"/>
                <a:sym typeface="Symbol" pitchFamily="18" charset="2"/>
              </a:rPr>
              <a:t>it</a:t>
            </a:r>
            <a:r>
              <a:rPr lang="en-US" sz="1800" dirty="0" smtClean="0">
                <a:latin typeface="+mj-lt"/>
                <a:sym typeface="Symbol" pitchFamily="18" charset="2"/>
              </a:rPr>
              <a:t> </a:t>
            </a:r>
            <a:r>
              <a:rPr lang="en-US" dirty="0" smtClean="0">
                <a:latin typeface="+mj-lt"/>
                <a:sym typeface="Symbol" pitchFamily="18" charset="2"/>
              </a:rPr>
              <a:t>+  </a:t>
            </a:r>
            <a:r>
              <a:rPr lang="en-US" sz="1800" baseline="-25000" dirty="0" smtClean="0">
                <a:latin typeface="+mj-lt"/>
                <a:sym typeface="Symbol" pitchFamily="18" charset="2"/>
              </a:rPr>
              <a:t>it</a:t>
            </a:r>
            <a:r>
              <a:rPr lang="en-US" sz="1800" dirty="0" smtClean="0">
                <a:latin typeface="+mj-lt"/>
                <a:sym typeface="Symbol" pitchFamily="18" charset="2"/>
              </a:rPr>
              <a:t> </a:t>
            </a:r>
            <a:endParaRPr lang="en-US" sz="2000" b="1" dirty="0" smtClean="0">
              <a:latin typeface="+mj-lt"/>
            </a:endParaRPr>
          </a:p>
          <a:p>
            <a:pPr eaLnBrk="1" hangingPunct="1"/>
            <a:r>
              <a:rPr lang="en-US" sz="2400" dirty="0" smtClean="0">
                <a:latin typeface="+mj-lt"/>
              </a:rPr>
              <a:t>Observe outcome j if utility is in region j</a:t>
            </a:r>
          </a:p>
          <a:p>
            <a:pPr eaLnBrk="1" hangingPunct="1"/>
            <a:r>
              <a:rPr lang="en-US" sz="2400" dirty="0" smtClean="0">
                <a:latin typeface="+mj-lt"/>
              </a:rPr>
              <a:t>Probability of outcome = probability of cell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latin typeface="+mj-lt"/>
              </a:rPr>
              <a:t>    </a:t>
            </a:r>
            <a:r>
              <a:rPr lang="en-US" sz="2400" dirty="0" err="1" smtClean="0">
                <a:latin typeface="+mj-lt"/>
              </a:rPr>
              <a:t>Pr</a:t>
            </a:r>
            <a:r>
              <a:rPr lang="en-US" sz="2400" dirty="0" smtClean="0">
                <a:latin typeface="+mj-lt"/>
              </a:rPr>
              <a:t>[</a:t>
            </a:r>
            <a:r>
              <a:rPr lang="en-US" sz="2400" dirty="0" err="1" smtClean="0">
                <a:latin typeface="+mj-lt"/>
              </a:rPr>
              <a:t>Y</a:t>
            </a:r>
            <a:r>
              <a:rPr lang="en-US" sz="1800" dirty="0" err="1" smtClean="0">
                <a:latin typeface="+mj-lt"/>
              </a:rPr>
              <a:t>it</a:t>
            </a:r>
            <a:r>
              <a:rPr lang="en-US" sz="2400" dirty="0" smtClean="0">
                <a:latin typeface="+mj-lt"/>
              </a:rPr>
              <a:t>=j] = F(</a:t>
            </a:r>
            <a:r>
              <a:rPr lang="en-US" dirty="0" smtClean="0">
                <a:latin typeface="+mj-lt"/>
                <a:sym typeface="Symbol" pitchFamily="18" charset="2"/>
              </a:rPr>
              <a:t></a:t>
            </a:r>
            <a:r>
              <a:rPr lang="en-US" sz="1800" baseline="-25000" dirty="0" smtClean="0">
                <a:latin typeface="+mj-lt"/>
                <a:sym typeface="Symbol" pitchFamily="18" charset="2"/>
              </a:rPr>
              <a:t>j</a:t>
            </a:r>
            <a:r>
              <a:rPr lang="en-US" sz="2400" dirty="0" smtClean="0">
                <a:latin typeface="+mj-lt"/>
                <a:sym typeface="Symbol" pitchFamily="18" charset="2"/>
              </a:rPr>
              <a:t> – </a:t>
            </a:r>
            <a:r>
              <a:rPr lang="en-US" sz="2000" dirty="0" err="1" smtClean="0">
                <a:latin typeface="+mj-lt"/>
                <a:sym typeface="Symbol" pitchFamily="18" charset="2"/>
              </a:rPr>
              <a:t>a</a:t>
            </a:r>
            <a:r>
              <a:rPr lang="en-US" sz="1800" baseline="-25000" dirty="0" err="1" smtClean="0">
                <a:latin typeface="+mj-lt"/>
                <a:sym typeface="Symbol" pitchFamily="18" charset="2"/>
              </a:rPr>
              <a:t>it</a:t>
            </a:r>
            <a:r>
              <a:rPr lang="en-US" sz="2400" dirty="0" smtClean="0">
                <a:latin typeface="+mj-lt"/>
                <a:sym typeface="Symbol" pitchFamily="18" charset="2"/>
              </a:rPr>
              <a:t>)   - </a:t>
            </a:r>
            <a:r>
              <a:rPr lang="en-US" sz="2400" dirty="0" smtClean="0">
                <a:latin typeface="+mj-lt"/>
              </a:rPr>
              <a:t>F(</a:t>
            </a:r>
            <a:r>
              <a:rPr lang="en-US" dirty="0" smtClean="0">
                <a:latin typeface="+mj-lt"/>
                <a:sym typeface="Symbol" pitchFamily="18" charset="2"/>
              </a:rPr>
              <a:t></a:t>
            </a:r>
            <a:r>
              <a:rPr lang="en-US" sz="1800" baseline="-25000" dirty="0" smtClean="0">
                <a:latin typeface="+mj-lt"/>
                <a:sym typeface="Symbol" pitchFamily="18" charset="2"/>
              </a:rPr>
              <a:t>j-1</a:t>
            </a:r>
            <a:r>
              <a:rPr lang="en-US" sz="2400" dirty="0" smtClean="0">
                <a:latin typeface="+mj-lt"/>
                <a:sym typeface="Symbol" pitchFamily="18" charset="2"/>
              </a:rPr>
              <a:t> – </a:t>
            </a:r>
            <a:r>
              <a:rPr lang="en-US" sz="2000" dirty="0" err="1" smtClean="0">
                <a:latin typeface="+mj-lt"/>
                <a:sym typeface="Symbol" pitchFamily="18" charset="2"/>
              </a:rPr>
              <a:t>a</a:t>
            </a:r>
            <a:r>
              <a:rPr lang="en-US" sz="1800" baseline="-25000" dirty="0" err="1" smtClean="0">
                <a:latin typeface="+mj-lt"/>
                <a:sym typeface="Symbol" pitchFamily="18" charset="2"/>
              </a:rPr>
              <a:t>it</a:t>
            </a:r>
            <a:r>
              <a:rPr lang="en-US" sz="2400" dirty="0" smtClean="0">
                <a:latin typeface="+mj-lt"/>
                <a:sym typeface="Symbol" pitchFamily="18" charset="2"/>
              </a:rPr>
              <a:t>) </a:t>
            </a:r>
            <a:endParaRPr lang="en-US" sz="2400" dirty="0" smtClean="0">
              <a:latin typeface="+mj-lt"/>
            </a:endParaRPr>
          </a:p>
          <a:p>
            <a:pPr eaLnBrk="1" hangingPunct="1">
              <a:buFont typeface="Wingdings" pitchFamily="2" charset="2"/>
              <a:buNone/>
            </a:pPr>
            <a:endParaRPr lang="en-US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2024153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6858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Ordered Probability Model</a:t>
            </a:r>
          </a:p>
        </p:txBody>
      </p:sp>
      <p:graphicFrame>
        <p:nvGraphicFramePr>
          <p:cNvPr id="12291" name="Object 4"/>
          <p:cNvGraphicFramePr>
            <a:graphicFrameLocks noChangeAspect="1"/>
          </p:cNvGraphicFramePr>
          <p:nvPr/>
        </p:nvGraphicFramePr>
        <p:xfrm>
          <a:off x="1414463" y="2070100"/>
          <a:ext cx="6392862" cy="3808413"/>
        </p:xfrm>
        <a:graphic>
          <a:graphicData uri="http://schemas.openxmlformats.org/presentationml/2006/ole">
            <p:oleObj spid="_x0000_s2057" name="Equation" r:id="rId4" imgW="3581400" imgH="2133600" progId="Equation.DSMT4">
              <p:embed/>
            </p:oleObj>
          </a:graphicData>
        </a:graphic>
      </p:graphicFrame>
      <p:sp>
        <p:nvSpPr>
          <p:cNvPr id="12292" name="Rectangle 5"/>
          <p:cNvSpPr>
            <a:spLocks noChangeArrowheads="1"/>
          </p:cNvSpPr>
          <p:nvPr/>
        </p:nvSpPr>
        <p:spPr bwMode="auto">
          <a:xfrm>
            <a:off x="1371600" y="5410200"/>
            <a:ext cx="5638800" cy="4572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31643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914400"/>
            <a:ext cx="8534400" cy="838200"/>
          </a:xfrm>
        </p:spPr>
        <p:txBody>
          <a:bodyPr/>
          <a:lstStyle/>
          <a:p>
            <a:pPr eaLnBrk="1" hangingPunct="1"/>
            <a:r>
              <a:rPr lang="en-US" sz="2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Combined Outcomes for Health Satisfaction</a:t>
            </a:r>
          </a:p>
        </p:txBody>
      </p:sp>
      <p:pic>
        <p:nvPicPr>
          <p:cNvPr id="1331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752600"/>
            <a:ext cx="6553200" cy="466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860168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6096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Ordered Probabilities</a:t>
            </a:r>
          </a:p>
        </p:txBody>
      </p:sp>
      <p:graphicFrame>
        <p:nvGraphicFramePr>
          <p:cNvPr id="14339" name="Object 4"/>
          <p:cNvGraphicFramePr>
            <a:graphicFrameLocks noChangeAspect="1"/>
          </p:cNvGraphicFramePr>
          <p:nvPr/>
        </p:nvGraphicFramePr>
        <p:xfrm>
          <a:off x="1524000" y="2286000"/>
          <a:ext cx="6477000" cy="2851150"/>
        </p:xfrm>
        <a:graphic>
          <a:graphicData uri="http://schemas.openxmlformats.org/presentationml/2006/ole">
            <p:oleObj spid="_x0000_s3081" name="Equation" r:id="rId4" imgW="3403600" imgH="1498600" progId="Equation.DSMT4">
              <p:embed/>
            </p:oleObj>
          </a:graphicData>
        </a:graphic>
      </p:graphicFrame>
      <p:sp>
        <p:nvSpPr>
          <p:cNvPr id="14340" name="Line 5"/>
          <p:cNvSpPr>
            <a:spLocks noChangeShapeType="1"/>
          </p:cNvSpPr>
          <p:nvPr/>
        </p:nvSpPr>
        <p:spPr bwMode="auto">
          <a:xfrm flipH="1">
            <a:off x="3810000" y="1905000"/>
            <a:ext cx="304800" cy="4572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341" name="Line 6"/>
          <p:cNvSpPr>
            <a:spLocks noChangeShapeType="1"/>
          </p:cNvSpPr>
          <p:nvPr/>
        </p:nvSpPr>
        <p:spPr bwMode="auto">
          <a:xfrm flipH="1">
            <a:off x="5181600" y="1905000"/>
            <a:ext cx="304800" cy="4572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90672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63914"/>
            <a:ext cx="8524504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544259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9144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Coefficients</a:t>
            </a:r>
          </a:p>
        </p:txBody>
      </p:sp>
      <p:graphicFrame>
        <p:nvGraphicFramePr>
          <p:cNvPr id="16387" name="Object 4"/>
          <p:cNvGraphicFramePr>
            <a:graphicFrameLocks noChangeAspect="1"/>
          </p:cNvGraphicFramePr>
          <p:nvPr/>
        </p:nvGraphicFramePr>
        <p:xfrm>
          <a:off x="585788" y="2209800"/>
          <a:ext cx="8196262" cy="3108325"/>
        </p:xfrm>
        <a:graphic>
          <a:graphicData uri="http://schemas.openxmlformats.org/presentationml/2006/ole">
            <p:oleObj spid="_x0000_s4105" name="Equation" r:id="rId4" imgW="4152900" imgH="15748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41263757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685800"/>
            <a:ext cx="8229600" cy="1139825"/>
          </a:xfrm>
        </p:spPr>
        <p:txBody>
          <a:bodyPr/>
          <a:lstStyle/>
          <a:p>
            <a:pPr eaLnBrk="1" hangingPunct="1"/>
            <a:r>
              <a:rPr lang="en-US" dirty="0" smtClean="0"/>
              <a:t>Partial Effects </a:t>
            </a:r>
            <a:r>
              <a:rPr lang="en-US" smtClean="0"/>
              <a:t>in the Ordered </a:t>
            </a:r>
            <a:r>
              <a:rPr lang="en-US" dirty="0" smtClean="0"/>
              <a:t>Choice Model</a:t>
            </a:r>
          </a:p>
        </p:txBody>
      </p:sp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5943600" y="1981200"/>
            <a:ext cx="2971800" cy="435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dirty="0">
                <a:latin typeface="Tahoma" pitchFamily="34" charset="0"/>
              </a:rPr>
              <a:t>Assume the </a:t>
            </a:r>
            <a:r>
              <a:rPr lang="el-GR" dirty="0">
                <a:latin typeface="Tahoma" pitchFamily="34" charset="0"/>
                <a:cs typeface="Tahoma" pitchFamily="34" charset="0"/>
              </a:rPr>
              <a:t>β</a:t>
            </a:r>
            <a:r>
              <a:rPr lang="en-US" baseline="-25000" dirty="0">
                <a:latin typeface="Tahoma" pitchFamily="34" charset="0"/>
                <a:cs typeface="Tahoma" pitchFamily="34" charset="0"/>
              </a:rPr>
              <a:t>k</a:t>
            </a:r>
            <a:r>
              <a:rPr lang="en-US" dirty="0">
                <a:latin typeface="Tahoma" pitchFamily="34" charset="0"/>
                <a:cs typeface="Tahoma" pitchFamily="34" charset="0"/>
              </a:rPr>
              <a:t> is positive.</a:t>
            </a:r>
          </a:p>
          <a:p>
            <a:pPr>
              <a:spcBef>
                <a:spcPct val="50000"/>
              </a:spcBef>
            </a:pPr>
            <a:r>
              <a:rPr lang="en-US" dirty="0">
                <a:latin typeface="Tahoma" pitchFamily="34" charset="0"/>
                <a:cs typeface="Tahoma" pitchFamily="34" charset="0"/>
              </a:rPr>
              <a:t>Assume that </a:t>
            </a:r>
            <a:r>
              <a:rPr lang="en-US" dirty="0" err="1">
                <a:latin typeface="Tahoma" pitchFamily="34" charset="0"/>
                <a:cs typeface="Tahoma" pitchFamily="34" charset="0"/>
              </a:rPr>
              <a:t>x</a:t>
            </a:r>
            <a:r>
              <a:rPr lang="en-US" baseline="-25000" dirty="0" err="1">
                <a:latin typeface="Tahoma" pitchFamily="34" charset="0"/>
                <a:cs typeface="Tahoma" pitchFamily="34" charset="0"/>
              </a:rPr>
              <a:t>k</a:t>
            </a:r>
            <a:r>
              <a:rPr lang="en-US" dirty="0">
                <a:latin typeface="Tahoma" pitchFamily="34" charset="0"/>
                <a:cs typeface="Tahoma" pitchFamily="34" charset="0"/>
              </a:rPr>
              <a:t> increases.</a:t>
            </a:r>
          </a:p>
          <a:p>
            <a:pPr>
              <a:spcBef>
                <a:spcPct val="50000"/>
              </a:spcBef>
            </a:pPr>
            <a:r>
              <a:rPr lang="el-GR" b="1" dirty="0">
                <a:latin typeface="Tahoma" pitchFamily="34" charset="0"/>
              </a:rPr>
              <a:t>β</a:t>
            </a:r>
            <a:r>
              <a:rPr lang="en-US" b="1" dirty="0">
                <a:latin typeface="Tahoma" pitchFamily="34" charset="0"/>
              </a:rPr>
              <a:t>’x </a:t>
            </a:r>
            <a:r>
              <a:rPr lang="en-US" dirty="0">
                <a:latin typeface="Tahoma" pitchFamily="34" charset="0"/>
              </a:rPr>
              <a:t>increases. </a:t>
            </a:r>
            <a:r>
              <a:rPr lang="el-GR" dirty="0">
                <a:latin typeface="Tahoma" pitchFamily="34" charset="0"/>
                <a:cs typeface="Tahoma" pitchFamily="34" charset="0"/>
              </a:rPr>
              <a:t>μ</a:t>
            </a:r>
            <a:r>
              <a:rPr lang="en-US" baseline="-25000" dirty="0">
                <a:latin typeface="Tahoma" pitchFamily="34" charset="0"/>
                <a:cs typeface="Tahoma" pitchFamily="34" charset="0"/>
              </a:rPr>
              <a:t>j</a:t>
            </a:r>
            <a:r>
              <a:rPr lang="en-US" dirty="0">
                <a:latin typeface="Tahoma" pitchFamily="34" charset="0"/>
                <a:cs typeface="Tahoma" pitchFamily="34" charset="0"/>
              </a:rPr>
              <a:t>- </a:t>
            </a:r>
            <a:r>
              <a:rPr lang="el-GR" b="1" dirty="0">
                <a:latin typeface="Tahoma" pitchFamily="34" charset="0"/>
              </a:rPr>
              <a:t>β</a:t>
            </a:r>
            <a:r>
              <a:rPr lang="en-US" b="1" dirty="0">
                <a:latin typeface="Tahoma" pitchFamily="34" charset="0"/>
              </a:rPr>
              <a:t>’x</a:t>
            </a:r>
            <a:r>
              <a:rPr lang="en-US" dirty="0">
                <a:latin typeface="Tahoma" pitchFamily="34" charset="0"/>
                <a:cs typeface="Tahoma" pitchFamily="34" charset="0"/>
              </a:rPr>
              <a:t> shifts to the left for all 5 cells.</a:t>
            </a:r>
          </a:p>
          <a:p>
            <a:pPr>
              <a:spcBef>
                <a:spcPct val="50000"/>
              </a:spcBef>
            </a:pPr>
            <a:r>
              <a:rPr lang="en-US" dirty="0" err="1">
                <a:latin typeface="Tahoma" pitchFamily="34" charset="0"/>
                <a:cs typeface="Tahoma" pitchFamily="34" charset="0"/>
              </a:rPr>
              <a:t>Prob</a:t>
            </a:r>
            <a:r>
              <a:rPr lang="en-US" dirty="0">
                <a:latin typeface="Tahoma" pitchFamily="34" charset="0"/>
                <a:cs typeface="Tahoma" pitchFamily="34" charset="0"/>
              </a:rPr>
              <a:t>[y=0] decreases</a:t>
            </a:r>
          </a:p>
          <a:p>
            <a:pPr>
              <a:spcBef>
                <a:spcPct val="50000"/>
              </a:spcBef>
            </a:pPr>
            <a:r>
              <a:rPr lang="en-US" dirty="0" err="1">
                <a:latin typeface="Tahoma" pitchFamily="34" charset="0"/>
                <a:cs typeface="Tahoma" pitchFamily="34" charset="0"/>
              </a:rPr>
              <a:t>Prob</a:t>
            </a:r>
            <a:r>
              <a:rPr lang="en-US" dirty="0">
                <a:latin typeface="Tahoma" pitchFamily="34" charset="0"/>
                <a:cs typeface="Tahoma" pitchFamily="34" charset="0"/>
              </a:rPr>
              <a:t>[y=1] decreases – the mass shifted out is larger than the mass shifted in.</a:t>
            </a:r>
          </a:p>
          <a:p>
            <a:pPr>
              <a:spcBef>
                <a:spcPct val="50000"/>
              </a:spcBef>
            </a:pPr>
            <a:r>
              <a:rPr lang="en-US" dirty="0" err="1">
                <a:latin typeface="Tahoma" pitchFamily="34" charset="0"/>
                <a:cs typeface="Tahoma" pitchFamily="34" charset="0"/>
              </a:rPr>
              <a:t>Prob</a:t>
            </a:r>
            <a:r>
              <a:rPr lang="en-US" dirty="0">
                <a:latin typeface="Tahoma" pitchFamily="34" charset="0"/>
                <a:cs typeface="Tahoma" pitchFamily="34" charset="0"/>
              </a:rPr>
              <a:t>[y=3] increases – same reason in reverse.</a:t>
            </a:r>
          </a:p>
          <a:p>
            <a:pPr>
              <a:spcBef>
                <a:spcPct val="50000"/>
              </a:spcBef>
            </a:pPr>
            <a:r>
              <a:rPr lang="en-US" dirty="0" err="1">
                <a:latin typeface="Tahoma" pitchFamily="34" charset="0"/>
                <a:cs typeface="Tahoma" pitchFamily="34" charset="0"/>
              </a:rPr>
              <a:t>Prob</a:t>
            </a:r>
            <a:r>
              <a:rPr lang="en-US" dirty="0">
                <a:latin typeface="Tahoma" pitchFamily="34" charset="0"/>
                <a:cs typeface="Tahoma" pitchFamily="34" charset="0"/>
              </a:rPr>
              <a:t>[y=4] must increase.</a:t>
            </a:r>
          </a:p>
          <a:p>
            <a:pPr>
              <a:spcBef>
                <a:spcPct val="50000"/>
              </a:spcBef>
            </a:pPr>
            <a:endParaRPr lang="el-GR" b="1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17412" name="Text Box 10"/>
          <p:cNvSpPr txBox="1">
            <a:spLocks noChangeArrowheads="1"/>
          </p:cNvSpPr>
          <p:nvPr/>
        </p:nvSpPr>
        <p:spPr bwMode="auto">
          <a:xfrm>
            <a:off x="533400" y="5486400"/>
            <a:ext cx="5334000" cy="10826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When </a:t>
            </a:r>
            <a:r>
              <a:rPr lang="el-GR" sz="1600" b="1">
                <a:latin typeface="Tahoma" pitchFamily="34" charset="0"/>
                <a:cs typeface="Tahoma" pitchFamily="34" charset="0"/>
              </a:rPr>
              <a:t>β</a:t>
            </a:r>
            <a:r>
              <a:rPr lang="en-US" sz="1600" b="1" baseline="-25000">
                <a:latin typeface="Tahoma" pitchFamily="34" charset="0"/>
                <a:cs typeface="Tahoma" pitchFamily="34" charset="0"/>
              </a:rPr>
              <a:t>k</a:t>
            </a:r>
            <a:r>
              <a:rPr lang="en-US" sz="1600" b="1">
                <a:latin typeface="Tahoma" pitchFamily="34" charset="0"/>
                <a:cs typeface="Tahoma" pitchFamily="34" charset="0"/>
              </a:rPr>
              <a:t> &gt; 0, increase in x</a:t>
            </a:r>
            <a:r>
              <a:rPr lang="en-US" sz="1600" b="1" baseline="-25000">
                <a:latin typeface="Tahoma" pitchFamily="34" charset="0"/>
                <a:cs typeface="Tahoma" pitchFamily="34" charset="0"/>
              </a:rPr>
              <a:t>k</a:t>
            </a:r>
            <a:r>
              <a:rPr lang="en-US" sz="1600" b="1">
                <a:latin typeface="Tahoma" pitchFamily="34" charset="0"/>
                <a:cs typeface="Tahoma" pitchFamily="34" charset="0"/>
              </a:rPr>
              <a:t> decreases Prob[y=0] and increases Prob[y=J]. Intermediate cells are ambiguous, but there is only one sign change in the marginal effects from 0 to 1 to … to J</a:t>
            </a:r>
            <a:endParaRPr lang="el-GR" sz="1600" b="1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057400"/>
            <a:ext cx="53340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4" name="Line 12"/>
          <p:cNvSpPr>
            <a:spLocks noChangeShapeType="1"/>
          </p:cNvSpPr>
          <p:nvPr/>
        </p:nvSpPr>
        <p:spPr bwMode="auto">
          <a:xfrm flipV="1">
            <a:off x="1816100" y="4508500"/>
            <a:ext cx="0" cy="152400"/>
          </a:xfrm>
          <a:prstGeom prst="line">
            <a:avLst/>
          </a:prstGeom>
          <a:noFill/>
          <a:ln w="19050">
            <a:solidFill>
              <a:srgbClr val="FF33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7415" name="Line 13"/>
          <p:cNvSpPr>
            <a:spLocks noChangeShapeType="1"/>
          </p:cNvSpPr>
          <p:nvPr/>
        </p:nvSpPr>
        <p:spPr bwMode="auto">
          <a:xfrm flipV="1">
            <a:off x="2590800" y="3657600"/>
            <a:ext cx="0" cy="990600"/>
          </a:xfrm>
          <a:prstGeom prst="line">
            <a:avLst/>
          </a:prstGeom>
          <a:noFill/>
          <a:ln w="19050">
            <a:solidFill>
              <a:srgbClr val="FF33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7416" name="Line 14"/>
          <p:cNvSpPr>
            <a:spLocks noChangeShapeType="1"/>
          </p:cNvSpPr>
          <p:nvPr/>
        </p:nvSpPr>
        <p:spPr bwMode="auto">
          <a:xfrm flipV="1">
            <a:off x="3581400" y="2743200"/>
            <a:ext cx="0" cy="1905000"/>
          </a:xfrm>
          <a:prstGeom prst="line">
            <a:avLst/>
          </a:prstGeom>
          <a:noFill/>
          <a:ln w="19050">
            <a:solidFill>
              <a:srgbClr val="FF33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7417" name="Line 15"/>
          <p:cNvSpPr>
            <a:spLocks noChangeShapeType="1"/>
          </p:cNvSpPr>
          <p:nvPr/>
        </p:nvSpPr>
        <p:spPr bwMode="auto">
          <a:xfrm flipV="1">
            <a:off x="4038600" y="3352800"/>
            <a:ext cx="0" cy="1295400"/>
          </a:xfrm>
          <a:prstGeom prst="line">
            <a:avLst/>
          </a:prstGeom>
          <a:noFill/>
          <a:ln w="19050">
            <a:solidFill>
              <a:srgbClr val="FF33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959119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612775"/>
            <a:ext cx="8229600" cy="1139825"/>
          </a:xfrm>
        </p:spPr>
        <p:txBody>
          <a:bodyPr/>
          <a:lstStyle/>
          <a:p>
            <a:pPr eaLnBrk="1" hangingPunct="1"/>
            <a:r>
              <a:rPr lang="en-US" sz="3200" b="1" dirty="0" smtClean="0"/>
              <a:t>Partial Effects of 8 Years of Education</a:t>
            </a:r>
          </a:p>
        </p:txBody>
      </p:sp>
      <p:pic>
        <p:nvPicPr>
          <p:cNvPr id="1843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970087"/>
            <a:ext cx="7924800" cy="443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6625852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0"/>
            <a:ext cx="8229600" cy="530225"/>
          </a:xfrm>
        </p:spPr>
        <p:txBody>
          <a:bodyPr/>
          <a:lstStyle/>
          <a:p>
            <a:pPr eaLnBrk="1" hangingPunct="1"/>
            <a:r>
              <a:rPr lang="en-US" dirty="0" smtClean="0"/>
              <a:t>Analysis of Model Implications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2362200"/>
            <a:ext cx="6858000" cy="35052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+mj-lt"/>
              </a:rPr>
              <a:t>Partial Effects</a:t>
            </a:r>
          </a:p>
          <a:p>
            <a:pPr eaLnBrk="1" hangingPunct="1"/>
            <a:r>
              <a:rPr lang="en-US" dirty="0" smtClean="0">
                <a:latin typeface="+mj-lt"/>
              </a:rPr>
              <a:t>Fit Measures</a:t>
            </a:r>
          </a:p>
          <a:p>
            <a:pPr eaLnBrk="1" hangingPunct="1"/>
            <a:r>
              <a:rPr lang="en-US" dirty="0" smtClean="0">
                <a:latin typeface="+mj-lt"/>
              </a:rPr>
              <a:t>Predicted Probabilities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Averaged: They match sample proportions.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By observation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Segments of the sample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Related to particular variables</a:t>
            </a:r>
          </a:p>
        </p:txBody>
      </p:sp>
    </p:spTree>
    <p:extLst>
      <p:ext uri="{BB962C8B-B14F-4D97-AF65-F5344CB8AC3E}">
        <p14:creationId xmlns="" xmlns:p14="http://schemas.microsoft.com/office/powerpoint/2010/main" val="248532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Panel Data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600200"/>
            <a:ext cx="7696200" cy="4530725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+mj-lt"/>
              </a:rPr>
              <a:t>Fixed Effects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The usual incidental parameters problem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Practically feasible but methodologically ambiguous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Partitioning </a:t>
            </a:r>
            <a:r>
              <a:rPr lang="en-US" dirty="0" err="1" smtClean="0">
                <a:latin typeface="+mj-lt"/>
              </a:rPr>
              <a:t>Prob</a:t>
            </a:r>
            <a:r>
              <a:rPr lang="en-US" dirty="0" smtClean="0">
                <a:latin typeface="+mj-lt"/>
              </a:rPr>
              <a:t>(</a:t>
            </a:r>
            <a:r>
              <a:rPr lang="en-US" dirty="0" err="1" smtClean="0">
                <a:latin typeface="+mj-lt"/>
              </a:rPr>
              <a:t>y</a:t>
            </a:r>
            <a:r>
              <a:rPr lang="en-US" baseline="-25000" dirty="0" err="1" smtClean="0">
                <a:latin typeface="+mj-lt"/>
              </a:rPr>
              <a:t>it</a:t>
            </a:r>
            <a:r>
              <a:rPr lang="en-US" dirty="0" smtClean="0">
                <a:latin typeface="+mj-lt"/>
              </a:rPr>
              <a:t> &gt; </a:t>
            </a:r>
            <a:r>
              <a:rPr lang="en-US" dirty="0" err="1" smtClean="0">
                <a:latin typeface="+mj-lt"/>
              </a:rPr>
              <a:t>j|</a:t>
            </a:r>
            <a:r>
              <a:rPr lang="en-US" b="1" dirty="0" err="1" smtClean="0">
                <a:latin typeface="+mj-lt"/>
              </a:rPr>
              <a:t>x</a:t>
            </a:r>
            <a:r>
              <a:rPr lang="en-US" baseline="-25000" dirty="0" err="1" smtClean="0">
                <a:latin typeface="+mj-lt"/>
              </a:rPr>
              <a:t>it</a:t>
            </a:r>
            <a:r>
              <a:rPr lang="en-US" dirty="0" smtClean="0">
                <a:latin typeface="+mj-lt"/>
              </a:rPr>
              <a:t>) produces estimable binomial </a:t>
            </a:r>
            <a:r>
              <a:rPr lang="en-US" dirty="0" err="1" smtClean="0">
                <a:latin typeface="+mj-lt"/>
              </a:rPr>
              <a:t>logit</a:t>
            </a:r>
            <a:r>
              <a:rPr lang="en-US" dirty="0" smtClean="0">
                <a:latin typeface="+mj-lt"/>
              </a:rPr>
              <a:t> models. (Find a way to combine multiple estimates of the same </a:t>
            </a:r>
            <a:r>
              <a:rPr lang="el-GR" b="1" dirty="0" smtClean="0">
                <a:latin typeface="+mj-lt"/>
              </a:rPr>
              <a:t>β</a:t>
            </a:r>
            <a:r>
              <a:rPr lang="en-US" dirty="0" smtClean="0">
                <a:latin typeface="+mj-lt"/>
              </a:rPr>
              <a:t>.</a:t>
            </a:r>
            <a:endParaRPr lang="el-GR" dirty="0" smtClean="0">
              <a:latin typeface="+mj-lt"/>
            </a:endParaRPr>
          </a:p>
          <a:p>
            <a:pPr eaLnBrk="1" hangingPunct="1"/>
            <a:r>
              <a:rPr lang="en-US" dirty="0" smtClean="0">
                <a:latin typeface="+mj-lt"/>
              </a:rPr>
              <a:t>Random Effects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Standard application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Extension to random parameters – see above</a:t>
            </a:r>
          </a:p>
        </p:txBody>
      </p:sp>
    </p:spTree>
    <p:extLst>
      <p:ext uri="{BB962C8B-B14F-4D97-AF65-F5344CB8AC3E}">
        <p14:creationId xmlns="" xmlns:p14="http://schemas.microsoft.com/office/powerpoint/2010/main" val="39168290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0"/>
            <a:ext cx="8229600" cy="606425"/>
          </a:xfrm>
        </p:spPr>
        <p:txBody>
          <a:bodyPr/>
          <a:lstStyle/>
          <a:p>
            <a:pPr eaLnBrk="1" hangingPunct="1"/>
            <a:r>
              <a:rPr lang="en-US" smtClean="0"/>
              <a:t>Incidental Parameters Problem</a:t>
            </a:r>
          </a:p>
        </p:txBody>
      </p:sp>
      <p:sp>
        <p:nvSpPr>
          <p:cNvPr id="55299" name="Text Box 4"/>
          <p:cNvSpPr txBox="1">
            <a:spLocks noChangeArrowheads="1"/>
          </p:cNvSpPr>
          <p:nvPr/>
        </p:nvSpPr>
        <p:spPr bwMode="auto">
          <a:xfrm>
            <a:off x="1676400" y="1631950"/>
            <a:ext cx="571500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400" b="1">
                <a:latin typeface="Arial" charset="0"/>
              </a:rPr>
              <a:t>Table 9.1  Monte Carlo Analysis of the Bias of the MLE in Fixed Effects Discrete Choice Models (Means of empirical sampling distributions, </a:t>
            </a:r>
            <a:r>
              <a:rPr lang="en-US" sz="1400" b="1" i="1">
                <a:latin typeface="Arial" charset="0"/>
              </a:rPr>
              <a:t>N</a:t>
            </a:r>
            <a:r>
              <a:rPr lang="en-US" sz="1400" b="1">
                <a:latin typeface="Arial" charset="0"/>
              </a:rPr>
              <a:t> = 1,000 individuals, </a:t>
            </a:r>
            <a:r>
              <a:rPr lang="en-US" sz="1400" b="1" i="1">
                <a:latin typeface="Arial" charset="0"/>
              </a:rPr>
              <a:t>R</a:t>
            </a:r>
            <a:r>
              <a:rPr lang="en-US" sz="1400" b="1">
                <a:latin typeface="Arial" charset="0"/>
              </a:rPr>
              <a:t> = 200 replications)</a:t>
            </a:r>
            <a:endParaRPr lang="en-US" sz="1400" b="1" i="1">
              <a:latin typeface="Arial" charset="0"/>
            </a:endParaRPr>
          </a:p>
        </p:txBody>
      </p:sp>
      <p:pic>
        <p:nvPicPr>
          <p:cNvPr id="55300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393" y="2696901"/>
            <a:ext cx="6179014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2008144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/>
          <a:p>
            <a:pPr eaLnBrk="1" hangingPunct="1"/>
            <a:r>
              <a:rPr lang="en-US" sz="2400" b="1" smtClean="0"/>
              <a:t>A Study of Health Status in the Presence of Attrition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2133600"/>
            <a:ext cx="7334860" cy="418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494963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Model for Self Assessed Health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8229600" cy="3048000"/>
          </a:xfrm>
        </p:spPr>
        <p:txBody>
          <a:bodyPr/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British Household Panel Survey (BHPS) </a:t>
            </a:r>
          </a:p>
          <a:p>
            <a:pPr lvl="1"/>
            <a:r>
              <a:rPr lang="en-US" smtClean="0">
                <a:latin typeface="Arial" pitchFamily="34" charset="0"/>
                <a:cs typeface="Arial" pitchFamily="34" charset="0"/>
              </a:rPr>
              <a:t>Waves 1-8, 1991-1998</a:t>
            </a:r>
          </a:p>
          <a:p>
            <a:pPr lvl="1"/>
            <a:r>
              <a:rPr lang="en-US" smtClean="0">
                <a:latin typeface="Arial" pitchFamily="34" charset="0"/>
                <a:cs typeface="Arial" pitchFamily="34" charset="0"/>
              </a:rPr>
              <a:t>Self assessed health on 0,1,2,3,4 scale</a:t>
            </a:r>
          </a:p>
          <a:p>
            <a:pPr lvl="1"/>
            <a:r>
              <a:rPr lang="en-US" smtClean="0">
                <a:latin typeface="Arial" pitchFamily="34" charset="0"/>
                <a:cs typeface="Arial" pitchFamily="34" charset="0"/>
              </a:rPr>
              <a:t>Sociological and demographic covariates</a:t>
            </a:r>
          </a:p>
          <a:p>
            <a:pPr lvl="1"/>
            <a:r>
              <a:rPr lang="en-US" smtClean="0">
                <a:latin typeface="Arial" pitchFamily="34" charset="0"/>
                <a:cs typeface="Arial" pitchFamily="34" charset="0"/>
              </a:rPr>
              <a:t>Dynamics – inertia in reporting of top scale</a:t>
            </a:r>
          </a:p>
          <a:p>
            <a:r>
              <a:rPr lang="en-US" smtClean="0">
                <a:latin typeface="Arial" pitchFamily="34" charset="0"/>
                <a:cs typeface="Arial" pitchFamily="34" charset="0"/>
              </a:rPr>
              <a:t>Dynamic ordered probit model</a:t>
            </a:r>
          </a:p>
          <a:p>
            <a:pPr lvl="1"/>
            <a:r>
              <a:rPr lang="en-US" smtClean="0">
                <a:latin typeface="Arial" pitchFamily="34" charset="0"/>
                <a:cs typeface="Arial" pitchFamily="34" charset="0"/>
              </a:rPr>
              <a:t>Balanced panel – analyze dynamics</a:t>
            </a:r>
          </a:p>
          <a:p>
            <a:pPr lvl="1"/>
            <a:r>
              <a:rPr lang="en-US" smtClean="0">
                <a:latin typeface="Arial" pitchFamily="34" charset="0"/>
                <a:cs typeface="Arial" pitchFamily="34" charset="0"/>
              </a:rPr>
              <a:t>Unbalanced panel – examine attrition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5957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r>
              <a:rPr lang="en-US" b="1" smtClean="0">
                <a:solidFill>
                  <a:srgbClr val="FF0000"/>
                </a:solidFill>
              </a:rPr>
              <a:t>Dynamic</a:t>
            </a:r>
            <a:r>
              <a:rPr lang="en-US" b="1" smtClean="0"/>
              <a:t> Ordered Probit Model</a:t>
            </a:r>
            <a:endParaRPr lang="en-US" b="1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1066800" y="1905000"/>
          <a:ext cx="7709188" cy="4419600"/>
        </p:xfrm>
        <a:graphic>
          <a:graphicData uri="http://schemas.openxmlformats.org/presentationml/2006/ole">
            <p:oleObj spid="_x0000_s10249" name="Equation" r:id="rId3" imgW="3898900" imgH="2235200" progId="Equation.DSMT4">
              <p:embed/>
            </p:oleObj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2514600" y="2362200"/>
            <a:ext cx="914400" cy="381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990600" y="3200400"/>
            <a:ext cx="7848600" cy="9144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462864" y="5410200"/>
            <a:ext cx="4842935" cy="381000"/>
          </a:xfrm>
          <a:prstGeom prst="rect">
            <a:avLst/>
          </a:prstGeom>
          <a:solidFill>
            <a:srgbClr val="7030A0">
              <a:alpha val="14902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2243665" y="5892801"/>
            <a:ext cx="1566335" cy="381000"/>
          </a:xfrm>
          <a:prstGeom prst="rect">
            <a:avLst/>
          </a:prstGeom>
          <a:solidFill>
            <a:srgbClr val="7030A0">
              <a:alpha val="14902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00800" y="1828800"/>
            <a:ext cx="2209800" cy="116955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smtClean="0">
                <a:latin typeface="+mj-lt"/>
              </a:rPr>
              <a:t>It would not be appropriate to include h</a:t>
            </a:r>
            <a:r>
              <a:rPr lang="en-US" sz="1400" b="1" baseline="-25000" smtClean="0">
                <a:latin typeface="+mj-lt"/>
              </a:rPr>
              <a:t>i,t-1</a:t>
            </a:r>
            <a:r>
              <a:rPr lang="en-US" sz="1400" b="1" smtClean="0">
                <a:latin typeface="+mj-lt"/>
              </a:rPr>
              <a:t> itself in the model as this is a label, not a measure</a:t>
            </a:r>
            <a:endParaRPr lang="en-US" sz="1400" b="1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68982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pPr eaLnBrk="1" hangingPunct="1"/>
            <a:r>
              <a:rPr lang="en-US" sz="2400" b="1" smtClean="0"/>
              <a:t>Random Effects Dynamic Ordered Probit Model</a:t>
            </a:r>
          </a:p>
        </p:txBody>
      </p:sp>
      <p:graphicFrame>
        <p:nvGraphicFramePr>
          <p:cNvPr id="20482" name="Object 4"/>
          <p:cNvGraphicFramePr>
            <a:graphicFrameLocks noChangeAspect="1"/>
          </p:cNvGraphicFramePr>
          <p:nvPr/>
        </p:nvGraphicFramePr>
        <p:xfrm>
          <a:off x="1905000" y="1905000"/>
          <a:ext cx="5638800" cy="4521242"/>
        </p:xfrm>
        <a:graphic>
          <a:graphicData uri="http://schemas.openxmlformats.org/presentationml/2006/ole">
            <p:oleObj spid="_x0000_s11273" name="Equation" r:id="rId3" imgW="3009900" imgH="24130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327984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Data</a:t>
            </a:r>
          </a:p>
        </p:txBody>
      </p:sp>
      <p:pic>
        <p:nvPicPr>
          <p:cNvPr id="5325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981200"/>
            <a:ext cx="8610600" cy="373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812943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229600" cy="758825"/>
          </a:xfrm>
        </p:spPr>
        <p:txBody>
          <a:bodyPr/>
          <a:lstStyle/>
          <a:p>
            <a:pPr eaLnBrk="1" hangingPunct="1"/>
            <a:r>
              <a:rPr lang="en-US" dirty="0" smtClean="0"/>
              <a:t>Variable of Interest</a:t>
            </a:r>
          </a:p>
        </p:txBody>
      </p:sp>
      <p:pic>
        <p:nvPicPr>
          <p:cNvPr id="542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447800"/>
            <a:ext cx="6248400" cy="485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50411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229600" cy="835025"/>
          </a:xfrm>
        </p:spPr>
        <p:txBody>
          <a:bodyPr/>
          <a:lstStyle/>
          <a:p>
            <a:pPr eaLnBrk="1" hangingPunct="1"/>
            <a:r>
              <a:rPr lang="en-US" dirty="0" smtClean="0"/>
              <a:t>Dynamics</a:t>
            </a:r>
          </a:p>
        </p:txBody>
      </p:sp>
      <p:pic>
        <p:nvPicPr>
          <p:cNvPr id="55299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447800"/>
            <a:ext cx="7696200" cy="473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892887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447800"/>
            <a:ext cx="8229600" cy="530225"/>
          </a:xfrm>
        </p:spPr>
        <p:txBody>
          <a:bodyPr/>
          <a:lstStyle/>
          <a:p>
            <a:pPr eaLnBrk="1" hangingPunct="1"/>
            <a:r>
              <a:rPr lang="en-US" smtClean="0"/>
              <a:t>Probability Weighting Estimators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362200"/>
            <a:ext cx="8229600" cy="32766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A Patch for Attrition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(1) Fit a participation probit equation for each wave.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(2) Compute p(i,t) = predictions of participation for each individual in each period.</a:t>
            </a:r>
          </a:p>
          <a:p>
            <a:pPr lvl="1" eaLnBrk="1" hangingPunct="1"/>
            <a:r>
              <a:rPr lang="en-US" smtClean="0">
                <a:latin typeface="Arial" pitchFamily="34" charset="0"/>
                <a:cs typeface="Arial" pitchFamily="34" charset="0"/>
              </a:rPr>
              <a:t>Special assumptions needed to make this work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Ignore common effects and fit a weighted pooled log likelihood: </a:t>
            </a:r>
            <a:r>
              <a:rPr lang="el-GR" sz="2400" smtClean="0">
                <a:latin typeface="Arial" pitchFamily="34" charset="0"/>
                <a:cs typeface="Arial" pitchFamily="34" charset="0"/>
              </a:rPr>
              <a:t>Σ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</a:t>
            </a:r>
            <a:r>
              <a:rPr lang="el-GR" sz="2400" smtClean="0">
                <a:latin typeface="Arial" pitchFamily="34" charset="0"/>
                <a:cs typeface="Arial" pitchFamily="34" charset="0"/>
              </a:rPr>
              <a:t>Σ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t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 [d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it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/p(i,t)]logLP</a:t>
            </a:r>
            <a:r>
              <a:rPr lang="en-US" sz="2400" baseline="-25000" smtClean="0">
                <a:latin typeface="Arial" pitchFamily="34" charset="0"/>
                <a:cs typeface="Arial" pitchFamily="34" charset="0"/>
              </a:rPr>
              <a:t>it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.</a:t>
            </a:r>
            <a:endParaRPr lang="el-GR" sz="240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5199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r>
              <a:rPr lang="en-US" smtClean="0"/>
              <a:t>Attrition Model with IP Weights</a:t>
            </a:r>
            <a:endParaRPr lang="en-US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1676400"/>
            <a:ext cx="4800600" cy="3008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838200" y="5029200"/>
            <a:ext cx="8001000" cy="132343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smtClean="0">
                <a:ln w="12700">
                  <a:noFill/>
                </a:ln>
                <a:latin typeface="Arial" pitchFamily="34" charset="0"/>
                <a:cs typeface="Arial" pitchFamily="34" charset="0"/>
              </a:rPr>
              <a:t>Assumes (1) Prob(attrition|all data) = Prob(attrition|selected variables) (ignorability)</a:t>
            </a:r>
          </a:p>
          <a:p>
            <a:r>
              <a:rPr lang="en-US" sz="1600" smtClean="0">
                <a:ln w="12700">
                  <a:noFill/>
                </a:ln>
                <a:latin typeface="Arial" pitchFamily="34" charset="0"/>
                <a:cs typeface="Arial" pitchFamily="34" charset="0"/>
              </a:rPr>
              <a:t>                (2) Attrition is an ‘absorbing state.’  No reentry.  </a:t>
            </a:r>
            <a:br>
              <a:rPr lang="en-US" sz="1600" smtClean="0">
                <a:ln w="12700">
                  <a:noFill/>
                </a:ln>
                <a:latin typeface="Arial" pitchFamily="34" charset="0"/>
                <a:cs typeface="Arial" pitchFamily="34" charset="0"/>
              </a:rPr>
            </a:br>
            <a:r>
              <a:rPr lang="en-US" sz="1600" smtClean="0">
                <a:ln w="12700">
                  <a:noFill/>
                </a:ln>
                <a:latin typeface="Arial" pitchFamily="34" charset="0"/>
                <a:cs typeface="Arial" pitchFamily="34" charset="0"/>
              </a:rPr>
              <a:t>                     Obviously not true for the GSOEP data above.</a:t>
            </a:r>
          </a:p>
          <a:p>
            <a:r>
              <a:rPr lang="en-US" sz="1600" smtClean="0">
                <a:ln w="12700">
                  <a:noFill/>
                </a:ln>
                <a:latin typeface="Arial" pitchFamily="34" charset="0"/>
                <a:cs typeface="Arial" pitchFamily="34" charset="0"/>
              </a:rPr>
              <a:t>Can deal with point (2) by isolating a subsample of those present at wave 1 and the monotonically shrinking subsample as the waves progress.</a:t>
            </a:r>
            <a:endParaRPr lang="en-US" sz="1600">
              <a:ln w="12700">
                <a:noFill/>
              </a:ln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919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229600" cy="1139825"/>
          </a:xfrm>
        </p:spPr>
        <p:txBody>
          <a:bodyPr/>
          <a:lstStyle/>
          <a:p>
            <a:r>
              <a:rPr lang="en-US" b="1" smtClean="0"/>
              <a:t>Estimated Partial Effects by Model</a:t>
            </a:r>
            <a:endParaRPr lang="en-US" b="1"/>
          </a:p>
        </p:txBody>
      </p:sp>
      <p:pic>
        <p:nvPicPr>
          <p:cNvPr id="1198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2133600"/>
            <a:ext cx="7858125" cy="389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246932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12958</TotalTime>
  <Words>606</Words>
  <Application>Microsoft Office PowerPoint</Application>
  <PresentationFormat>On-screen Show (4:3)</PresentationFormat>
  <Paragraphs>122</Paragraphs>
  <Slides>26</Slides>
  <Notes>14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1_Level</vt:lpstr>
      <vt:lpstr>Equation</vt:lpstr>
      <vt:lpstr>Slide 1</vt:lpstr>
      <vt:lpstr>Slide 2</vt:lpstr>
      <vt:lpstr>Ordered Discrete Outcomes</vt:lpstr>
      <vt:lpstr>Slide 4</vt:lpstr>
      <vt:lpstr>Health Satisfaction (HSAT)</vt:lpstr>
      <vt:lpstr>Modeling Ordered Choices</vt:lpstr>
      <vt:lpstr>Ordered Probability Model</vt:lpstr>
      <vt:lpstr>Combined Outcomes for Health Satisfaction</vt:lpstr>
      <vt:lpstr>Ordered Probabilities</vt:lpstr>
      <vt:lpstr>Slide 10</vt:lpstr>
      <vt:lpstr>Coefficients</vt:lpstr>
      <vt:lpstr>Partial Effects in the Ordered Choice Model</vt:lpstr>
      <vt:lpstr>Partial Effects of 8 Years of Education</vt:lpstr>
      <vt:lpstr>Analysis of Model Implications</vt:lpstr>
      <vt:lpstr>Panel Data</vt:lpstr>
      <vt:lpstr>Incidental Parameters Problem</vt:lpstr>
      <vt:lpstr>A Study of Health Status in the Presence of Attrition</vt:lpstr>
      <vt:lpstr>Model for Self Assessed Health</vt:lpstr>
      <vt:lpstr>Dynamic Ordered Probit Model</vt:lpstr>
      <vt:lpstr>Random Effects Dynamic Ordered Probit Model</vt:lpstr>
      <vt:lpstr>Data</vt:lpstr>
      <vt:lpstr>Variable of Interest</vt:lpstr>
      <vt:lpstr>Dynamics</vt:lpstr>
      <vt:lpstr>Probability Weighting Estimators</vt:lpstr>
      <vt:lpstr>Attrition Model with IP Weights</vt:lpstr>
      <vt:lpstr>Estimated Partial Effects by Model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Bill</cp:lastModifiedBy>
  <cp:revision>165</cp:revision>
  <dcterms:created xsi:type="dcterms:W3CDTF">2001-06-17T19:05:03Z</dcterms:created>
  <dcterms:modified xsi:type="dcterms:W3CDTF">2017-03-27T23:50:23Z</dcterms:modified>
</cp:coreProperties>
</file>