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handoutMasterIdLst>
    <p:handoutMasterId r:id="rId22"/>
  </p:handoutMasterIdLst>
  <p:sldIdLst>
    <p:sldId id="511" r:id="rId2"/>
    <p:sldId id="512" r:id="rId3"/>
    <p:sldId id="483" r:id="rId4"/>
    <p:sldId id="484" r:id="rId5"/>
    <p:sldId id="485" r:id="rId6"/>
    <p:sldId id="488" r:id="rId7"/>
    <p:sldId id="489" r:id="rId8"/>
    <p:sldId id="490" r:id="rId9"/>
    <p:sldId id="491" r:id="rId10"/>
    <p:sldId id="492" r:id="rId11"/>
    <p:sldId id="493" r:id="rId12"/>
    <p:sldId id="494" r:id="rId13"/>
    <p:sldId id="503" r:id="rId14"/>
    <p:sldId id="504" r:id="rId15"/>
    <p:sldId id="505" r:id="rId16"/>
    <p:sldId id="506" r:id="rId17"/>
    <p:sldId id="507" r:id="rId18"/>
    <p:sldId id="508" r:id="rId19"/>
    <p:sldId id="50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7D2AFB-705E-40B8-BD05-985ECE4E39AF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60521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A86DD-FD42-4A31-BC41-06749AF33DA0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83266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276E2-C52C-4116-8D37-C87F103EE2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5340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F318-D2FC-42D4-BF10-ADF8CA49624B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051442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D836C1-39E2-4BD7-A075-16AA772EDE99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74891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4A921-EDAF-4668-911A-843476B72B6D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49069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1D6B3-7277-465F-96D1-6F45D5081DF8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09849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C87FD-75F1-42B2-81F0-79A5FA3B45EB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7431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EFFAE-74AD-4E8E-A1F2-5B719062B139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947351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A8F0F-B89C-40B6-9DDA-BEE163543C1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1482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6E69E-5668-4F6D-910C-21E8E5BCA7D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5247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6BF0-F384-45C3-A458-3568D03EE45D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087278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F6DEA-9DB3-44D5-B979-ABF476E6E3B1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43278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4F08B-8B78-4C77-80D9-2EFA4BB45689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4434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544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330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122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/30: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4.1 – Nested Logit and Multinomial </a:t>
            </a:r>
            <a:r>
              <a:rPr lang="en-US" sz="1200" b="0" i="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Probit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267200"/>
            <a:ext cx="3909359" cy="1077218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Multinomial Probit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Correlation</a:t>
            </a:r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RU1 and RU2</a:t>
            </a:r>
          </a:p>
          <a:p>
            <a:r>
              <a:rPr lang="en-US" sz="1400" smtClean="0"/>
              <a:t>Tree</a:t>
            </a:r>
          </a:p>
          <a:p>
            <a:r>
              <a:rPr lang="en-US" sz="1400" smtClean="0"/>
              <a:t>2 Step vs. FIML</a:t>
            </a:r>
          </a:p>
          <a:p>
            <a:r>
              <a:rPr lang="en-US" sz="1400" smtClean="0"/>
              <a:t>Decomposition of Elasticity</a:t>
            </a:r>
          </a:p>
          <a:p>
            <a:r>
              <a:rPr lang="en-US" sz="1400" smtClean="0"/>
              <a:t>Degenerate Branch</a:t>
            </a:r>
          </a:p>
          <a:p>
            <a:r>
              <a:rPr lang="en-US" sz="1400" smtClean="0"/>
              <a:t>Scaling</a:t>
            </a:r>
          </a:p>
          <a:p>
            <a:r>
              <a:rPr lang="en-US" sz="1400" smtClean="0"/>
              <a:t>Normalization</a:t>
            </a:r>
          </a:p>
          <a:p>
            <a:r>
              <a:rPr lang="en-US" sz="1400" smtClean="0"/>
              <a:t>Stata/MPROBIT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Multinomial Logit</a:t>
            </a:r>
          </a:p>
          <a:p>
            <a:r>
              <a:rPr lang="en-US" sz="1400" smtClean="0"/>
              <a:t>Nested Logit</a:t>
            </a:r>
          </a:p>
          <a:p>
            <a:r>
              <a:rPr lang="en-US" sz="1400" smtClean="0"/>
              <a:t>Best/Worst Nested Logit</a:t>
            </a:r>
          </a:p>
          <a:p>
            <a:r>
              <a:rPr lang="en-US" sz="1400" smtClean="0"/>
              <a:t>Error Components Logit</a:t>
            </a:r>
          </a:p>
          <a:p>
            <a:r>
              <a:rPr lang="en-US" sz="1400" smtClean="0"/>
              <a:t>Multinomial Probit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657600"/>
            <a:ext cx="1756397" cy="24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446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752600"/>
            <a:ext cx="7848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+mj-lt"/>
              </a:rPr>
              <a:t>Sets of similar alternatives</a:t>
            </a:r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Behavioral implications – Correlations within branches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51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Within a branch</a:t>
            </a:r>
          </a:p>
          <a:p>
            <a:pPr lvl="1"/>
            <a:r>
              <a:rPr lang="en-US" sz="2000" smtClean="0">
                <a:latin typeface="+mj-lt"/>
              </a:rPr>
              <a:t>Identical variances (IIA (MNL) applies)</a:t>
            </a:r>
          </a:p>
          <a:p>
            <a:pPr lvl="1"/>
            <a:r>
              <a:rPr lang="en-US" sz="2000" smtClean="0">
                <a:latin typeface="+mj-lt"/>
              </a:rPr>
              <a:t>Covariance (all same) = variance at higher level</a:t>
            </a:r>
          </a:p>
          <a:p>
            <a:r>
              <a:rPr lang="en-US" sz="2400" smtClean="0">
                <a:latin typeface="+mj-lt"/>
              </a:rPr>
              <a:t>Branches have different variances (scale factors)</a:t>
            </a:r>
          </a:p>
          <a:p>
            <a:r>
              <a:rPr lang="en-US" sz="2400" smtClean="0">
                <a:latin typeface="+mj-lt"/>
              </a:rPr>
              <a:t>Nested logit probabilities: Generalized Extreme Value</a:t>
            </a:r>
          </a:p>
          <a:p>
            <a:endParaRPr lang="en-US" sz="240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Prob[Alt,Branch]  =  Prob(branch) * Prob(Alt|Branch)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672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609600"/>
          </a:xfrm>
        </p:spPr>
        <p:txBody>
          <a:bodyPr/>
          <a:lstStyle/>
          <a:p>
            <a:r>
              <a:rPr lang="en-US" b="1" dirty="0" smtClean="0"/>
              <a:t>Probabilities for a Nested Logit Model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97754568"/>
              </p:ext>
            </p:extLst>
          </p:nvPr>
        </p:nvGraphicFramePr>
        <p:xfrm>
          <a:off x="990600" y="1858962"/>
          <a:ext cx="7546975" cy="4694238"/>
        </p:xfrm>
        <a:graphic>
          <a:graphicData uri="http://schemas.openxmlformats.org/presentationml/2006/ole">
            <p:oleObj spid="_x0000_s1031" name="Equation" r:id="rId4" imgW="4165600" imgH="2590800" progId="Equation.DSMT4">
              <p:embed/>
            </p:oleObj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5334000" y="35814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4572000" y="51054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99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Tahoma" pitchFamily="34" charset="0"/>
              </a:rPr>
              <a:t>E.g., </a:t>
            </a:r>
            <a:r>
              <a:rPr lang="en-US" sz="2400" smtClean="0">
                <a:latin typeface="Tahoma" pitchFamily="34" charset="0"/>
              </a:rPr>
              <a:t> Location </a:t>
            </a:r>
            <a:r>
              <a:rPr lang="en-US" sz="2400">
                <a:latin typeface="Tahoma" pitchFamily="34" charset="0"/>
              </a:rPr>
              <a:t>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905000"/>
            <a:ext cx="7072313" cy="261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43000" y="1676400"/>
            <a:ext cx="73152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96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r>
              <a:rPr lang="en-US" dirty="0" smtClean="0"/>
              <a:t>Estimation Strategy for </a:t>
            </a:r>
            <a:br>
              <a:rPr lang="en-US" dirty="0" smtClean="0"/>
            </a:br>
            <a:r>
              <a:rPr lang="en-US" dirty="0" smtClean="0"/>
              <a:t>Nested Logit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1"/>
            <a:ext cx="8229600" cy="3048000"/>
          </a:xfrm>
        </p:spPr>
        <p:txBody>
          <a:bodyPr/>
          <a:lstStyle/>
          <a:p>
            <a:r>
              <a:rPr lang="en-US" sz="2400" b="1" dirty="0" smtClean="0">
                <a:latin typeface="+mj-lt"/>
              </a:rPr>
              <a:t>Two step estimation (ca. 1980s)</a:t>
            </a:r>
          </a:p>
          <a:p>
            <a:pPr lvl="1"/>
            <a:r>
              <a:rPr lang="en-US" sz="2000" dirty="0" smtClean="0">
                <a:latin typeface="+mj-lt"/>
              </a:rPr>
              <a:t>For each branch, just fit MNL</a:t>
            </a:r>
          </a:p>
          <a:p>
            <a:pPr lvl="2"/>
            <a:r>
              <a:rPr lang="en-US" sz="1800" dirty="0" smtClean="0">
                <a:latin typeface="+mj-lt"/>
              </a:rPr>
              <a:t>Loses efficiency – replicates coefficients</a:t>
            </a:r>
          </a:p>
          <a:p>
            <a:pPr lvl="1"/>
            <a:r>
              <a:rPr lang="en-US" sz="2000" dirty="0" smtClean="0">
                <a:latin typeface="+mj-lt"/>
              </a:rPr>
              <a:t>For branch level, fit separate model, just including </a:t>
            </a:r>
            <a:r>
              <a:rPr lang="en-US" sz="2000" b="1" dirty="0" smtClean="0">
                <a:latin typeface="+mj-lt"/>
              </a:rPr>
              <a:t>y</a:t>
            </a:r>
            <a:r>
              <a:rPr lang="en-US" sz="2000" dirty="0" smtClean="0">
                <a:latin typeface="+mj-lt"/>
              </a:rPr>
              <a:t> and the inclusive values in the branch level utility function</a:t>
            </a:r>
          </a:p>
          <a:p>
            <a:pPr lvl="2"/>
            <a:r>
              <a:rPr lang="en-US" sz="1800" dirty="0" smtClean="0">
                <a:latin typeface="+mj-lt"/>
              </a:rPr>
              <a:t>Again loses efficiency</a:t>
            </a:r>
          </a:p>
          <a:p>
            <a:pPr marL="914400" lvl="2" indent="0">
              <a:buNone/>
            </a:pPr>
            <a:endParaRPr lang="en-US" sz="1800" dirty="0" smtClean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Full information ML (current) 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Fit the entire model at once, imposing all restrictions</a:t>
            </a:r>
          </a:p>
        </p:txBody>
      </p:sp>
    </p:spTree>
    <p:extLst>
      <p:ext uri="{BB962C8B-B14F-4D97-AF65-F5344CB8AC3E}">
        <p14:creationId xmlns="" xmlns:p14="http://schemas.microsoft.com/office/powerpoint/2010/main" val="15531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2362200"/>
            <a:ext cx="3886200" cy="457200"/>
          </a:xfrm>
        </p:spPr>
        <p:txBody>
          <a:bodyPr/>
          <a:lstStyle/>
          <a:p>
            <a:r>
              <a:rPr lang="en-US" b="1" smtClean="0"/>
              <a:t>MNL Baseline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67818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="" xmlns:p14="http://schemas.microsoft.com/office/powerpoint/2010/main" val="279815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1981200"/>
            <a:ext cx="3200400" cy="533400"/>
          </a:xfrm>
        </p:spPr>
        <p:txBody>
          <a:bodyPr/>
          <a:lstStyle/>
          <a:p>
            <a:r>
              <a:rPr lang="en-US" sz="2800" b="1" smtClean="0"/>
              <a:t>FIML Parameter Estimates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6858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4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4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4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71600" y="60198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08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r>
              <a:rPr lang="en-US" b="1" smtClean="0"/>
              <a:t>Elasticities Decompose Additively</a:t>
            </a:r>
            <a:endParaRPr lang="en-US" b="1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362200"/>
            <a:ext cx="849185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657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990600" y="685800"/>
            <a:ext cx="7391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Elasticity             averaged over observations.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                 Trunk   Limb   Branch   Choice     Mean 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 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200" b="1" dirty="0">
                <a:latin typeface="Courier New" pitchFamily="49" charset="0"/>
                <a:cs typeface="Courier New" pitchFamily="49" charset="0"/>
              </a:rPr>
              <a:t>| *     </a:t>
            </a:r>
            <a:r>
              <a:rPr lang="fr-FR" sz="1200" b="1" dirty="0" err="1">
                <a:latin typeface="Courier New" pitchFamily="49" charset="0"/>
                <a:cs typeface="Courier New" pitchFamily="49" charset="0"/>
              </a:rPr>
              <a:t>Choice</a:t>
            </a:r>
            <a:r>
              <a:rPr lang="fr-FR" sz="1200" b="1" dirty="0">
                <a:latin typeface="Courier New" pitchFamily="49" charset="0"/>
                <a:cs typeface="Courier New" pitchFamily="49" charset="0"/>
              </a:rPr>
              <a:t>=TRAIN      .000   .000  -1.986  -1.490     -3.475  2.539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 dirty="0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* indicates direct Elasticity effect of the attribute.                |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</p:txBody>
      </p:sp>
    </p:spTree>
    <p:extLst>
      <p:ext uri="{BB962C8B-B14F-4D97-AF65-F5344CB8AC3E}">
        <p14:creationId xmlns="" xmlns:p14="http://schemas.microsoft.com/office/powerpoint/2010/main" val="14764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8229600" cy="530225"/>
          </a:xfrm>
        </p:spPr>
        <p:txBody>
          <a:bodyPr/>
          <a:lstStyle/>
          <a:p>
            <a:r>
              <a:rPr lang="en-US" b="1" smtClean="0"/>
              <a:t>Testing vs. the MNL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Log likelihood for the NL model</a:t>
            </a:r>
          </a:p>
          <a:p>
            <a:r>
              <a:rPr lang="en-US" sz="2400" smtClean="0">
                <a:latin typeface="+mj-lt"/>
              </a:rPr>
              <a:t>Constrain IV parameters to equal 1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; IVSET(list of branches)=[1]</a:t>
            </a:r>
          </a:p>
          <a:p>
            <a:r>
              <a:rPr lang="en-US" sz="2400" smtClean="0">
                <a:latin typeface="+mj-lt"/>
              </a:rPr>
              <a:t>Use likelihood ratio test</a:t>
            </a:r>
          </a:p>
          <a:p>
            <a:r>
              <a:rPr lang="en-US" sz="2400" smtClean="0">
                <a:latin typeface="+mj-lt"/>
              </a:rPr>
              <a:t>For the example:</a:t>
            </a:r>
          </a:p>
          <a:p>
            <a:pPr lvl="1"/>
            <a:r>
              <a:rPr lang="en-US" sz="1800" smtClean="0">
                <a:latin typeface="+mj-lt"/>
              </a:rPr>
              <a:t>LogL  (NL)   = -166.68435</a:t>
            </a:r>
          </a:p>
          <a:p>
            <a:pPr lvl="1"/>
            <a:r>
              <a:rPr lang="en-US" sz="1800" smtClean="0">
                <a:latin typeface="+mj-lt"/>
              </a:rPr>
              <a:t>LogL (MNL) = -172.94366</a:t>
            </a:r>
          </a:p>
          <a:p>
            <a:pPr lvl="1"/>
            <a:r>
              <a:rPr lang="en-US" sz="1800" smtClean="0">
                <a:latin typeface="+mj-lt"/>
              </a:rPr>
              <a:t>Chi-squared with 2 d.f. = 2(-166.68435-(-172.94366))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                     = 12.51862</a:t>
            </a:r>
          </a:p>
          <a:p>
            <a:pPr lvl="1"/>
            <a:r>
              <a:rPr lang="en-US" sz="1800" smtClean="0">
                <a:latin typeface="+mj-lt"/>
              </a:rPr>
              <a:t>The critical value is 5.99 (95%)</a:t>
            </a:r>
          </a:p>
          <a:p>
            <a:pPr lvl="1"/>
            <a:r>
              <a:rPr lang="en-US" sz="1800" smtClean="0">
                <a:latin typeface="+mj-lt"/>
              </a:rPr>
              <a:t>The MNL (and a fortiori, IIA) is rejected</a:t>
            </a:r>
          </a:p>
        </p:txBody>
      </p:sp>
    </p:spTree>
    <p:extLst>
      <p:ext uri="{BB962C8B-B14F-4D97-AF65-F5344CB8AC3E}">
        <p14:creationId xmlns="" xmlns:p14="http://schemas.microsoft.com/office/powerpoint/2010/main" val="26224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r>
              <a:rPr lang="en-US" b="1" dirty="0" smtClean="0"/>
              <a:t>An Error Components Model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47248458"/>
              </p:ext>
            </p:extLst>
          </p:nvPr>
        </p:nvGraphicFramePr>
        <p:xfrm>
          <a:off x="1430337" y="1828800"/>
          <a:ext cx="6875463" cy="4524375"/>
        </p:xfrm>
        <a:graphic>
          <a:graphicData uri="http://schemas.openxmlformats.org/presentationml/2006/ole">
            <p:oleObj spid="_x0000_s4103" name="Equation" r:id="rId4" imgW="3975100" imgH="2616200" progId="Equation.DSMT4">
              <p:embed/>
            </p:oleObj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705600" y="2212975"/>
            <a:ext cx="6096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705600" y="3048000"/>
            <a:ext cx="6096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164840" y="4343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5227320" y="51816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73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095240" y="1981200"/>
            <a:ext cx="4038600" cy="1139825"/>
          </a:xfrm>
        </p:spPr>
        <p:txBody>
          <a:bodyPr/>
          <a:lstStyle/>
          <a:p>
            <a:r>
              <a:rPr lang="en-US" b="1" smtClean="0"/>
              <a:t>Error Components </a:t>
            </a:r>
            <a:br>
              <a:rPr lang="en-US" b="1" smtClean="0"/>
            </a:br>
            <a:r>
              <a:rPr lang="en-US" b="1" smtClean="0"/>
              <a:t>Logit Model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04800" y="1143000"/>
            <a:ext cx="71628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4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4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27336         3.25167        </a:t>
            </a:r>
            <a:r>
              <a:rPr lang="da-DK" sz="14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400" b="1">
                <a:latin typeface="Courier New" pitchFamily="49" charset="0"/>
                <a:cs typeface="Courier New" pitchFamily="49" charset="0"/>
              </a:rPr>
              <a:t>084   .9330</a:t>
            </a:r>
          </a:p>
          <a:p>
            <a:r>
              <a:rPr lang="da-DK" sz="14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04800" y="6075680"/>
            <a:ext cx="6400800" cy="228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640" y="6304280"/>
            <a:ext cx="6410960" cy="24892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67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Probit Model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362200"/>
          <a:ext cx="6804025" cy="3429000"/>
        </p:xfrm>
        <a:graphic>
          <a:graphicData uri="http://schemas.openxmlformats.org/presentationml/2006/ole">
            <p:oleObj spid="_x0000_s5127" name="Equation" r:id="rId4" imgW="3200400" imgH="16129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45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r>
              <a:rPr lang="en-US" b="1" dirty="0" smtClean="0"/>
              <a:t>Multinomial </a:t>
            </a:r>
            <a:r>
              <a:rPr lang="en-US" b="1" dirty="0" err="1" smtClean="0"/>
              <a:t>Probit</a:t>
            </a:r>
            <a:r>
              <a:rPr lang="en-US" b="1" dirty="0" smtClean="0"/>
              <a:t> Probabilities</a:t>
            </a:r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88811132"/>
              </p:ext>
            </p:extLst>
          </p:nvPr>
        </p:nvGraphicFramePr>
        <p:xfrm>
          <a:off x="609600" y="2155825"/>
          <a:ext cx="7842250" cy="3921125"/>
        </p:xfrm>
        <a:graphic>
          <a:graphicData uri="http://schemas.openxmlformats.org/presentationml/2006/ole">
            <p:oleObj spid="_x0000_s6151" name="Equation" r:id="rId3" imgW="5130800" imgH="2565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05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13965"/>
            <a:ext cx="402072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1439" y="1905000"/>
            <a:ext cx="428016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514600" y="1383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The problem of just reporting coefficients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603146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Stata: AIR = “base alternative”                       Normalizes on CAR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38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1149489"/>
            <a:ext cx="83058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</a:t>
            </a:r>
            <a:r>
              <a:rPr lang="en-US" sz="1200" b="1" smtClean="0">
                <a:latin typeface="Courier New" pitchFamily="49" charset="0"/>
              </a:rPr>
              <a:t>||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p:oleObj spid="_x0000_s7175" name="Equation" r:id="rId4" imgW="1600200" imgH="1371600" progId="Equation.DSMT4">
              <p:embed/>
            </p:oleObj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0" y="1344613"/>
            <a:ext cx="3810000" cy="484187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Multinomial Probit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10315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>
                <a:latin typeface="Courier New" pitchFamily="49" charset="0"/>
              </a:rPr>
              <a:t>| </a:t>
            </a:r>
            <a:r>
              <a:rPr lang="en-US" sz="1200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248400" y="2590800"/>
            <a:ext cx="9144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  <p:extLst>
      <p:ext uri="{BB962C8B-B14F-4D97-AF65-F5344CB8AC3E}">
        <p14:creationId xmlns="" xmlns:p14="http://schemas.microsoft.com/office/powerpoint/2010/main" val="193680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12937</TotalTime>
  <Words>1661</Words>
  <Application>Microsoft Office PowerPoint</Application>
  <PresentationFormat>On-screen Show (4:3)</PresentationFormat>
  <Paragraphs>289</Paragraphs>
  <Slides>19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1_Level</vt:lpstr>
      <vt:lpstr>Equation</vt:lpstr>
      <vt:lpstr>Slide 1</vt:lpstr>
      <vt:lpstr>Slide 2</vt:lpstr>
      <vt:lpstr>Extended Formulation of the MNL</vt:lpstr>
      <vt:lpstr>Correlation Structure for a Two Level Model</vt:lpstr>
      <vt:lpstr>Probabilities for a Nested Logit Model</vt:lpstr>
      <vt:lpstr>Higher Level Trees</vt:lpstr>
      <vt:lpstr>Estimation Strategy for  Nested Logit Models</vt:lpstr>
      <vt:lpstr>MNL Baseline</vt:lpstr>
      <vt:lpstr>FIML Parameter Estimates</vt:lpstr>
      <vt:lpstr>Elasticities Decompose Additively</vt:lpstr>
      <vt:lpstr>Slide 11</vt:lpstr>
      <vt:lpstr>Testing vs. the MNL</vt:lpstr>
      <vt:lpstr>An Error Components Model</vt:lpstr>
      <vt:lpstr>Error Components  Logit Model</vt:lpstr>
      <vt:lpstr>The Multinomial Probit Model</vt:lpstr>
      <vt:lpstr>Multinomial Probit Probabilities</vt:lpstr>
      <vt:lpstr>Slide 17</vt:lpstr>
      <vt:lpstr>Multinomial Probit Model</vt:lpstr>
      <vt:lpstr>Multinomial Probit Elasticities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2017-03-27T23:58:15Z</dcterms:modified>
</cp:coreProperties>
</file>