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2"/>
  </p:notesMasterIdLst>
  <p:handoutMasterIdLst>
    <p:handoutMasterId r:id="rId53"/>
  </p:handoutMasterIdLst>
  <p:sldIdLst>
    <p:sldId id="589" r:id="rId2"/>
    <p:sldId id="592" r:id="rId3"/>
    <p:sldId id="484" r:id="rId4"/>
    <p:sldId id="509" r:id="rId5"/>
    <p:sldId id="510" r:id="rId6"/>
    <p:sldId id="490" r:id="rId7"/>
    <p:sldId id="491" r:id="rId8"/>
    <p:sldId id="492" r:id="rId9"/>
    <p:sldId id="497" r:id="rId10"/>
    <p:sldId id="498" r:id="rId11"/>
    <p:sldId id="499" r:id="rId12"/>
    <p:sldId id="500" r:id="rId13"/>
    <p:sldId id="501" r:id="rId14"/>
    <p:sldId id="504" r:id="rId15"/>
    <p:sldId id="505" r:id="rId16"/>
    <p:sldId id="511" r:id="rId17"/>
    <p:sldId id="541" r:id="rId18"/>
    <p:sldId id="512" r:id="rId19"/>
    <p:sldId id="514" r:id="rId20"/>
    <p:sldId id="513" r:id="rId21"/>
    <p:sldId id="515" r:id="rId22"/>
    <p:sldId id="516" r:id="rId23"/>
    <p:sldId id="517" r:id="rId24"/>
    <p:sldId id="518" r:id="rId25"/>
    <p:sldId id="545" r:id="rId26"/>
    <p:sldId id="547" r:id="rId27"/>
    <p:sldId id="548" r:id="rId28"/>
    <p:sldId id="549" r:id="rId29"/>
    <p:sldId id="550" r:id="rId30"/>
    <p:sldId id="551" r:id="rId31"/>
    <p:sldId id="553" r:id="rId32"/>
    <p:sldId id="554" r:id="rId33"/>
    <p:sldId id="555" r:id="rId34"/>
    <p:sldId id="557" r:id="rId35"/>
    <p:sldId id="558" r:id="rId36"/>
    <p:sldId id="559" r:id="rId37"/>
    <p:sldId id="566" r:id="rId38"/>
    <p:sldId id="567" r:id="rId39"/>
    <p:sldId id="575" r:id="rId40"/>
    <p:sldId id="576" r:id="rId41"/>
    <p:sldId id="577" r:id="rId42"/>
    <p:sldId id="578" r:id="rId43"/>
    <p:sldId id="579" r:id="rId44"/>
    <p:sldId id="580" r:id="rId45"/>
    <p:sldId id="581" r:id="rId46"/>
    <p:sldId id="582" r:id="rId47"/>
    <p:sldId id="583" r:id="rId48"/>
    <p:sldId id="584" r:id="rId49"/>
    <p:sldId id="585" r:id="rId50"/>
    <p:sldId id="586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>
        <p:scale>
          <a:sx n="125" d="100"/>
          <a:sy n="125" d="100"/>
        </p:scale>
        <p:origin x="-1458" y="-7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8654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51357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4607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98454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617371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150426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5789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718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0700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1979381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7912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125694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08531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42369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165376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57131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29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36358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1065309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657469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343527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27176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46686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98457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86691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169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30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/50: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4.2 – Latent Class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 and Posterior Probabilities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 Problem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Finite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Satisfaction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Algorithm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NB2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Obesity/BMI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Misreporter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of Travel Time Saved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Strategy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Heckman – Singer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Ordered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00" baseline="300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196729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604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524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71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106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Poisson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[- 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[0] = P(regime 0) +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[j | j &gt;0] =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j|regime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63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143000" y="2541588"/>
          <a:ext cx="6780213" cy="2751137"/>
        </p:xfrm>
        <a:graphic>
          <a:graphicData uri="http://schemas.openxmlformats.org/presentationml/2006/ole">
            <p:oleObj spid="_x0000_s2060" name="Equation" r:id="rId4" imgW="4254500" imgH="1727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15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3084" name="Equation" r:id="rId4" imgW="4102100" imgH="2641600" progId="Equation.DSMT4">
              <p:embed/>
            </p:oleObj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77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524000" y="1524000"/>
          <a:ext cx="6645853" cy="5105399"/>
        </p:xfrm>
        <a:graphic>
          <a:graphicData uri="http://schemas.openxmlformats.org/presentationml/2006/ole">
            <p:oleObj spid="_x0000_s4108" name="Equation" r:id="rId4" imgW="5092700" imgH="3911600" progId="Equation.DSMT4">
              <p:embed/>
            </p:oleObj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86400" y="16764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7162800" y="53340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53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p:oleObj spid="_x0000_s6156" name="Equation" r:id="rId4" imgW="4318000" imgH="1397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52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p:oleObj spid="_x0000_s7180" name="Equation" r:id="rId4" imgW="4241800" imgH="2082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058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765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830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  <p:extLst>
      <p:ext uri="{BB962C8B-B14F-4D97-AF65-F5344CB8AC3E}">
        <p14:creationId xmlns="" xmlns:p14="http://schemas.microsoft.com/office/powerpoint/2010/main" val="32999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p:oleObj spid="_x0000_s9228" name="Equation" r:id="rId4" imgW="4254500" imgH="19431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03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69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decisions: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371600"/>
            <a:ext cx="5973048" cy="494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4805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411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10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501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14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3175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</a:t>
            </a:r>
          </a:p>
        </p:txBody>
      </p:sp>
    </p:spTree>
    <p:extLst>
      <p:ext uri="{BB962C8B-B14F-4D97-AF65-F5344CB8AC3E}">
        <p14:creationId xmlns="" xmlns:p14="http://schemas.microsoft.com/office/powerpoint/2010/main" val="18629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6035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  Apparently So.</a:t>
            </a:r>
          </a:p>
        </p:txBody>
      </p:sp>
    </p:spTree>
    <p:extLst>
      <p:ext uri="{BB962C8B-B14F-4D97-AF65-F5344CB8AC3E}">
        <p14:creationId xmlns="" xmlns:p14="http://schemas.microsoft.com/office/powerpoint/2010/main" val="14198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p:oleObj spid="_x0000_s16406" name="Equation" r:id="rId4" imgW="3467100" imgH="520700" progId="Equation.DSMT4">
              <p:embed/>
            </p:oleObj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p:oleObj spid="_x0000_s16407" name="Equation" r:id="rId5" imgW="2260600" imgH="508000" progId="Equation.DSMT4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89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79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buNone/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buNone/>
              <a:defRPr/>
            </a:pPr>
            <a:endParaRPr lang="en-US" sz="1600" smtClean="0">
              <a:latin typeface="+mj-lt"/>
            </a:endParaRPr>
          </a:p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81200" y="2133600"/>
          <a:ext cx="4803775" cy="2286000"/>
        </p:xfrm>
        <a:graphic>
          <a:graphicData uri="http://schemas.openxmlformats.org/presentationml/2006/ole">
            <p:oleObj spid="_x0000_s18454" name="Equation" r:id="rId4" imgW="2882900" imgH="1371600" progId="Equation.DSMT4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895600" y="5257800"/>
          <a:ext cx="2200275" cy="687388"/>
        </p:xfrm>
        <a:graphic>
          <a:graphicData uri="http://schemas.openxmlformats.org/presentationml/2006/ole">
            <p:oleObj spid="_x0000_s18455" name="Equation" r:id="rId5" imgW="977476" imgH="304668" progId="Equation.DSMT4">
              <p:embed/>
            </p:oleObj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905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19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53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2390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 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    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  <a:p>
            <a:pPr eaLnBrk="1" hangingPunct="1"/>
            <a:r>
              <a:rPr lang="en-US" smtClean="0">
                <a:latin typeface="+mj-lt"/>
              </a:rPr>
              <a:t>T</a:t>
            </a:r>
            <a:r>
              <a:rPr lang="en-US" sz="2000" smtClean="0">
                <a:latin typeface="+mj-lt"/>
              </a:rPr>
              <a:t>hanks to www.statisticalinnovations.com (Latent Gold)</a:t>
            </a:r>
          </a:p>
        </p:txBody>
      </p:sp>
    </p:spTree>
    <p:extLst>
      <p:ext uri="{BB962C8B-B14F-4D97-AF65-F5344CB8AC3E}">
        <p14:creationId xmlns="" xmlns:p14="http://schemas.microsoft.com/office/powerpoint/2010/main" val="28636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153" y="1295400"/>
            <a:ext cx="8229600" cy="530225"/>
          </a:xfrm>
        </p:spPr>
        <p:txBody>
          <a:bodyPr/>
          <a:lstStyle/>
          <a:p>
            <a:r>
              <a:rPr lang="en-US" b="1" smtClean="0"/>
              <a:t>Shoe Brand Choice</a:t>
            </a:r>
            <a:endParaRPr lang="en-US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981200" y="4648200"/>
          <a:ext cx="6146800" cy="838200"/>
        </p:xfrm>
        <a:graphic>
          <a:graphicData uri="http://schemas.openxmlformats.org/presentationml/2006/ole">
            <p:oleObj spid="_x0000_s19468" name="Equation" r:id="rId4" imgW="3352800" imgH="457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840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Discrete choice (multinomial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="" xmlns:p14="http://schemas.microsoft.com/office/powerpoint/2010/main" val="59507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6553200" cy="48320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Latent Class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  <p:extLst>
      <p:ext uri="{BB962C8B-B14F-4D97-AF65-F5344CB8AC3E}">
        <p14:creationId xmlns="" xmlns:p14="http://schemas.microsoft.com/office/powerpoint/2010/main" val="24311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  <p:extLst>
      <p:ext uri="{BB962C8B-B14F-4D97-AF65-F5344CB8AC3E}">
        <p14:creationId xmlns="" xmlns:p14="http://schemas.microsoft.com/office/powerpoint/2010/main" val="38112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373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766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Arial" charset="0"/>
              </a:rPr>
              <a:t>    </a:t>
            </a:r>
            <a:r>
              <a:rPr lang="en-US" sz="2400" b="1" dirty="0" smtClean="0">
                <a:latin typeface="+mj-lt"/>
              </a:rPr>
              <a:t>MATRIX ; list ; 1/400 * classp_i'1$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  <p:extLst>
      <p:ext uri="{BB962C8B-B14F-4D97-AF65-F5344CB8AC3E}">
        <p14:creationId xmlns="" xmlns:p14="http://schemas.microsoft.com/office/powerpoint/2010/main" val="38376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81000" y="1447800"/>
            <a:ext cx="8153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                           Mean 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4965" y="2325687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are computed by averaging individual </a:t>
            </a: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computed at the expected (posterior) parameter vector.</a:t>
            </a:r>
          </a:p>
          <a:p>
            <a:pPr>
              <a:defRPr/>
            </a:pPr>
            <a:endParaRPr lang="en-US" sz="1400" dirty="0">
              <a:latin typeface="+mj-lt"/>
            </a:endParaRPr>
          </a:p>
          <a:p>
            <a:pPr>
              <a:defRPr/>
            </a:pPr>
            <a:r>
              <a:rPr lang="en-US" sz="1400" dirty="0">
                <a:latin typeface="+mj-lt"/>
              </a:rPr>
              <a:t>This is an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 dirty="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  <p:extLst>
      <p:ext uri="{BB962C8B-B14F-4D97-AF65-F5344CB8AC3E}">
        <p14:creationId xmlns="" xmlns:p14="http://schemas.microsoft.com/office/powerpoint/2010/main" val="304127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Decision Strategy in Multinomial Choice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p:oleObj spid="_x0000_s22540" name="Equation" r:id="rId3" imgW="4660900" imgH="12065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274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p:oleObj spid="_x0000_s23564" name="Equation" r:id="rId3" imgW="3911600" imgH="1676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034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Implicitly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22098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r>
              <a:rPr lang="en-US" err="1" smtClean="0"/>
              <a:t>Hensher</a:t>
            </a:r>
            <a:r>
              <a:rPr lang="en-US" smtClean="0"/>
              <a:t>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7899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9436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Unknown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62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K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dirty="0" smtClean="0">
                <a:latin typeface="+mj-lt"/>
              </a:rPr>
              <a:t>Classes distinguished by which attributes are ignored</a:t>
            </a:r>
          </a:p>
          <a:p>
            <a:r>
              <a:rPr lang="en-US" sz="2400" dirty="0" smtClean="0">
                <a:latin typeface="+mj-lt"/>
              </a:rPr>
              <a:t>Same model applies, now a latent class.  For K attributes there are 2</a:t>
            </a:r>
            <a:r>
              <a:rPr lang="en-US" sz="2400" baseline="30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 candidate coefficient vectors</a:t>
            </a:r>
          </a:p>
        </p:txBody>
      </p:sp>
    </p:spTree>
    <p:extLst>
      <p:ext uri="{BB962C8B-B14F-4D97-AF65-F5344CB8AC3E}">
        <p14:creationId xmlns="" xmlns:p14="http://schemas.microsoft.com/office/powerpoint/2010/main" val="25980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2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Latent Class Models with </a:t>
            </a:r>
            <a:br>
              <a:rPr lang="en-US" sz="3200" b="1" dirty="0" smtClean="0"/>
            </a:br>
            <a:r>
              <a:rPr lang="en-US" sz="3200" b="1" dirty="0" smtClean="0"/>
              <a:t>Cross Class Restrictions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8115561"/>
              </p:ext>
            </p:extLst>
          </p:nvPr>
        </p:nvGraphicFramePr>
        <p:xfrm>
          <a:off x="747713" y="2209800"/>
          <a:ext cx="7710487" cy="2514600"/>
        </p:xfrm>
        <a:graphic>
          <a:graphicData uri="http://schemas.openxmlformats.org/presentationml/2006/ole">
            <p:oleObj spid="_x0000_s26636" name="Equation" r:id="rId3" imgW="6464300" imgH="21082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859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Results for 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925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0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02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983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676400"/>
            <a:ext cx="80772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97149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06634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8686800" cy="441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04800" y="11430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528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3431008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13011</TotalTime>
  <Words>2119</Words>
  <Application>Microsoft Office PowerPoint</Application>
  <PresentationFormat>On-screen Show (4:3)</PresentationFormat>
  <Paragraphs>323</Paragraphs>
  <Slides>50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1_Level</vt:lpstr>
      <vt:lpstr>Equation</vt:lpstr>
      <vt:lpstr>Slide 1</vt:lpstr>
      <vt:lpstr>Slide 2</vt:lpstr>
      <vt:lpstr>Latent Classes</vt:lpstr>
      <vt:lpstr>Zero Inflation?</vt:lpstr>
      <vt:lpstr>Zero Inflation – ZIP Models</vt:lpstr>
      <vt:lpstr>The Latent Class Model</vt:lpstr>
      <vt:lpstr>Log Likelihood for an LC Model</vt:lpstr>
      <vt:lpstr>Estimating Which Class</vt:lpstr>
      <vt:lpstr>‘Estimating’ βi</vt:lpstr>
      <vt:lpstr>How Many Classes?</vt:lpstr>
      <vt:lpstr>LCM for Health Status</vt:lpstr>
      <vt:lpstr>Too Many Classes</vt:lpstr>
      <vt:lpstr>Two Class Model</vt:lpstr>
      <vt:lpstr>An Extended Latent Class Model</vt:lpstr>
      <vt:lpstr>Slide 15</vt:lpstr>
      <vt:lpstr>Hurdle Models</vt:lpstr>
      <vt:lpstr>Slide 17</vt:lpstr>
      <vt:lpstr>Slide 18</vt:lpstr>
      <vt:lpstr>A Latent Class Hurdle NB2 Model</vt:lpstr>
      <vt:lpstr>Slide 20</vt:lpstr>
      <vt:lpstr>Slide 21</vt:lpstr>
      <vt:lpstr>LC Poisson Regression for Doctor Visits</vt:lpstr>
      <vt:lpstr>Slide 23</vt:lpstr>
      <vt:lpstr>Slide 24</vt:lpstr>
      <vt:lpstr>A Latent Class MNL Model</vt:lpstr>
      <vt:lpstr>Estimates from the LCM</vt:lpstr>
      <vt:lpstr>Using the Latent Class Model</vt:lpstr>
      <vt:lpstr>Application: Shoe Brand Choice</vt:lpstr>
      <vt:lpstr>Shoe Brand Choice</vt:lpstr>
      <vt:lpstr>One Class MNL Estimates</vt:lpstr>
      <vt:lpstr>Three Class LCM</vt:lpstr>
      <vt:lpstr>Estimated LCM: Utilities</vt:lpstr>
      <vt:lpstr>Estimated LCM: Class Probability Model</vt:lpstr>
      <vt:lpstr>Estimated LCM: Conditional (Posterior) Class Probabilities</vt:lpstr>
      <vt:lpstr>Average Estimated Class Probabilities</vt:lpstr>
      <vt:lpstr>Elasticities</vt:lpstr>
      <vt:lpstr>Decision Strategy in Multinomial Choice</vt:lpstr>
      <vt:lpstr>Multinomial Logit Model</vt:lpstr>
      <vt:lpstr>Individual Implicitly Ignores Attributes</vt:lpstr>
      <vt:lpstr>Stated Choice Experiment</vt:lpstr>
      <vt:lpstr>The 2K model</vt:lpstr>
      <vt:lpstr>Latent Class Models with  Cross Class Restrictions</vt:lpstr>
      <vt:lpstr>Results for the 2K model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170</cp:revision>
  <dcterms:created xsi:type="dcterms:W3CDTF">2001-06-17T19:05:03Z</dcterms:created>
  <dcterms:modified xsi:type="dcterms:W3CDTF">2017-03-28T00:02:08Z</dcterms:modified>
</cp:coreProperties>
</file>