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2"/>
  </p:notesMasterIdLst>
  <p:handoutMasterIdLst>
    <p:handoutMasterId r:id="rId23"/>
  </p:handoutMasterIdLst>
  <p:sldIdLst>
    <p:sldId id="514" r:id="rId2"/>
    <p:sldId id="515" r:id="rId3"/>
    <p:sldId id="490" r:id="rId4"/>
    <p:sldId id="493" r:id="rId5"/>
    <p:sldId id="489" r:id="rId6"/>
    <p:sldId id="485" r:id="rId7"/>
    <p:sldId id="486" r:id="rId8"/>
    <p:sldId id="548" r:id="rId9"/>
    <p:sldId id="549" r:id="rId10"/>
    <p:sldId id="487" r:id="rId11"/>
    <p:sldId id="491" r:id="rId12"/>
    <p:sldId id="492" r:id="rId13"/>
    <p:sldId id="507" r:id="rId14"/>
    <p:sldId id="508" r:id="rId15"/>
    <p:sldId id="509" r:id="rId16"/>
    <p:sldId id="510" r:id="rId17"/>
    <p:sldId id="511" r:id="rId18"/>
    <p:sldId id="512" r:id="rId19"/>
    <p:sldId id="513" r:id="rId20"/>
    <p:sldId id="544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CC00"/>
    <a:srgbClr val="8B00EA"/>
    <a:srgbClr val="FF3300"/>
    <a:srgbClr val="FF0000"/>
    <a:srgbClr val="CCCC00"/>
    <a:srgbClr val="0066FF"/>
    <a:srgbClr val="CCECFF"/>
    <a:srgbClr val="000000"/>
    <a:srgbClr val="FFFF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29330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544D7-C77D-4ABF-AD18-FF37AAD0A1CB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20663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17986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92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83469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58030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F5EEF-A05C-45A0-87F7-9C2DD32A493C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2605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2994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457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436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/20: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5.1 – Modeling Stated Preference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3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Stated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Preference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Design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Experiment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Environmental Attitude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3733800" cy="3276600"/>
          </a:xfrm>
        </p:spPr>
        <p:txBody>
          <a:bodyPr/>
          <a:lstStyle/>
          <a:p>
            <a:r>
              <a:rPr lang="en-US" sz="2000" smtClean="0">
                <a:latin typeface="+mj-lt"/>
              </a:rPr>
              <a:t>Advantage: Actual observations on actual behavior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Market (ex-post, e.g., supermarket scanner data)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Individual observations</a:t>
            </a:r>
            <a:endParaRPr lang="en-US" sz="2000" smtClean="0">
              <a:latin typeface="+mj-lt"/>
            </a:endParaRPr>
          </a:p>
          <a:p>
            <a:pPr eaLnBrk="1" hangingPunct="1">
              <a:defRPr/>
            </a:pPr>
            <a:r>
              <a:rPr lang="en-US" sz="2000" smtClean="0">
                <a:latin typeface="+mj-lt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p:oleObj spid="_x0000_s1035" name="Bitmap Image" r:id="rId4" imgW="6990476" imgH="4029637" progId="PBrush">
              <p:embed/>
            </p:oleObj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1261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Stated Preference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209800"/>
            <a:ext cx="65532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Purely hypothetical – does the subject take it seriously?</a:t>
            </a:r>
          </a:p>
          <a:p>
            <a:pPr eaLnBrk="1" hangingPunct="1"/>
            <a:r>
              <a:rPr lang="en-US" smtClean="0">
                <a:latin typeface="+mj-lt"/>
              </a:rPr>
              <a:t>No necessary anchor to real market situations</a:t>
            </a:r>
          </a:p>
          <a:p>
            <a:pPr eaLnBrk="1" hangingPunct="1"/>
            <a:r>
              <a:rPr lang="en-US" smtClean="0">
                <a:latin typeface="+mj-lt"/>
              </a:rPr>
              <a:t>Vast heterogeneity across individuals</a:t>
            </a:r>
          </a:p>
          <a:p>
            <a:pPr lvl="1" eaLnBrk="1" hangingPunct="1">
              <a:buNone/>
            </a:pPr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E.g., contingent valuation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374844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Strategy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8001000" cy="3047999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Repeated choice situations to explore the attribute space</a:t>
            </a:r>
          </a:p>
          <a:p>
            <a:pPr eaLnBrk="1" hangingPunct="1"/>
            <a:r>
              <a:rPr lang="en-US" smtClean="0">
                <a:latin typeface="+mj-lt"/>
              </a:rPr>
              <a:t>Typically combined RP/SP constructions </a:t>
            </a: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Mixed data</a:t>
            </a: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Expanded choice sets</a:t>
            </a:r>
            <a:endParaRPr lang="en-US" smtClean="0">
              <a:latin typeface="+mj-lt"/>
            </a:endParaRPr>
          </a:p>
          <a:p>
            <a:pPr eaLnBrk="1" hangingPunct="1"/>
            <a:r>
              <a:rPr lang="en-US" smtClean="0">
                <a:latin typeface="+mj-lt"/>
              </a:rPr>
              <a:t>Accommodating “panel data”</a:t>
            </a:r>
          </a:p>
          <a:p>
            <a:pPr lvl="1" eaLnBrk="1" hangingPunct="1"/>
            <a:r>
              <a:rPr lang="en-US" smtClean="0">
                <a:latin typeface="+mj-lt"/>
              </a:rPr>
              <a:t>Multinomial Probit [marginal, impractical]</a:t>
            </a:r>
          </a:p>
          <a:p>
            <a:pPr lvl="1" eaLnBrk="1" hangingPunct="1"/>
            <a:r>
              <a:rPr lang="en-US" smtClean="0">
                <a:latin typeface="+mj-lt"/>
              </a:rPr>
              <a:t>Latent Class</a:t>
            </a:r>
          </a:p>
          <a:p>
            <a:pPr lvl="1" eaLnBrk="1" hangingPunct="1"/>
            <a:r>
              <a:rPr lang="en-US" smtClean="0">
                <a:latin typeface="+mj-lt"/>
              </a:rPr>
              <a:t>Mixed Logit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05642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imulated Data: Stated Choice,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400 respondents,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8 choice situations, 3,200 observations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Quality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Price = 25/50/75,100 coded 1,2,3,4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xmlns="" val="27109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6858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4478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09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99" y="53340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3340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555408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6096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Application: Pregnancy Care Guidelines</a:t>
            </a:r>
          </a:p>
        </p:txBody>
      </p:sp>
    </p:spTree>
    <p:extLst>
      <p:ext uri="{BB962C8B-B14F-4D97-AF65-F5344CB8AC3E}">
        <p14:creationId xmlns:p14="http://schemas.microsoft.com/office/powerpoint/2010/main" xmlns="" val="1468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Travel Mode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63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</p:txBody>
      </p:sp>
    </p:spTree>
    <p:extLst>
      <p:ext uri="{BB962C8B-B14F-4D97-AF65-F5344CB8AC3E}">
        <p14:creationId xmlns:p14="http://schemas.microsoft.com/office/powerpoint/2010/main" xmlns="" val="977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Combining RP and SP Data Sets - 1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Enrich the attribute set by replicating choices</a:t>
            </a:r>
          </a:p>
          <a:p>
            <a:pPr eaLnBrk="1" hangingPunct="1"/>
            <a:r>
              <a:rPr lang="en-US" smtClean="0">
                <a:latin typeface="+mj-lt"/>
              </a:rPr>
              <a:t>E.g.:</a:t>
            </a:r>
          </a:p>
          <a:p>
            <a:pPr lvl="1" eaLnBrk="1" hangingPunct="1"/>
            <a:r>
              <a:rPr lang="en-US" smtClean="0">
                <a:latin typeface="+mj-lt"/>
              </a:rPr>
              <a:t>RP: Bus,Car,Train  (actual)</a:t>
            </a:r>
          </a:p>
          <a:p>
            <a:pPr lvl="1" eaLnBrk="1" hangingPunct="1"/>
            <a:r>
              <a:rPr lang="en-US" smtClean="0">
                <a:latin typeface="+mj-lt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Bus(2),Car(2),Train(2),…</a:t>
            </a:r>
          </a:p>
          <a:p>
            <a:pPr eaLnBrk="1" hangingPunct="1"/>
            <a:r>
              <a:rPr lang="en-US" smtClean="0">
                <a:latin typeface="+mj-lt"/>
              </a:rPr>
              <a:t>How to combine?</a:t>
            </a:r>
          </a:p>
        </p:txBody>
      </p:sp>
    </p:spTree>
    <p:extLst>
      <p:ext uri="{BB962C8B-B14F-4D97-AF65-F5344CB8AC3E}">
        <p14:creationId xmlns:p14="http://schemas.microsoft.com/office/powerpoint/2010/main" xmlns="" val="315230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95400"/>
            <a:ext cx="493294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114800"/>
            <a:ext cx="561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486400" y="14478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  <p:extLst>
      <p:ext uri="{BB962C8B-B14F-4D97-AF65-F5344CB8AC3E}">
        <p14:creationId xmlns:p14="http://schemas.microsoft.com/office/powerpoint/2010/main" xmlns="" val="235576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46386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954447"/>
            <a:ext cx="4591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8288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Willingness to Pay for Green Energy</a:t>
            </a:r>
            <a:endParaRPr lang="en-US" sz="2800" b="1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4213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324600" cy="626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5926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52600"/>
            <a:ext cx="797952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93768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6219268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8840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9213" y="1504950"/>
            <a:ext cx="65055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01801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599" y="533400"/>
            <a:ext cx="586273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614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484" y="1447800"/>
            <a:ext cx="8521815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01153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Stated Choice Experiment: Travel</a:t>
            </a:r>
            <a:br>
              <a:rPr lang="en-US" b="1" smtClean="0"/>
            </a:br>
            <a:r>
              <a:rPr lang="en-US" b="1" smtClean="0"/>
              <a:t>Mode by Sydney Commuters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732367" y="2209800"/>
          <a:ext cx="8017933" cy="3006725"/>
        </p:xfrm>
        <a:graphic>
          <a:graphicData uri="http://schemas.openxmlformats.org/presentationml/2006/ole">
            <p:oleObj spid="_x0000_s6148" name="Bitmap Image" r:id="rId4" imgW="6171429" imgH="2314286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12504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13257</TotalTime>
  <Words>477</Words>
  <Application>Microsoft Office PowerPoint</Application>
  <PresentationFormat>On-screen Show (4:3)</PresentationFormat>
  <Paragraphs>122</Paragraphs>
  <Slides>20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1_Level</vt:lpstr>
      <vt:lpstr>Bitmap Image</vt:lpstr>
      <vt:lpstr>Slide 1</vt:lpstr>
      <vt:lpstr>Slide 2</vt:lpstr>
      <vt:lpstr>Revealed Preference Data</vt:lpstr>
      <vt:lpstr>Stated Preference Data</vt:lpstr>
      <vt:lpstr>Strategy</vt:lpstr>
      <vt:lpstr>Application: Shoe Brand Choice</vt:lpstr>
      <vt:lpstr>Slide 7</vt:lpstr>
      <vt:lpstr>Slide 8</vt:lpstr>
      <vt:lpstr>Application: Travel Mode</vt:lpstr>
      <vt:lpstr>Customers’ Choice of Energy Supplier</vt:lpstr>
      <vt:lpstr>Combining RP and SP Data Sets - 1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Stated Choice Experiment: Travel Mode by Sydney Commuters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171</cp:revision>
  <dcterms:created xsi:type="dcterms:W3CDTF">2001-06-17T19:05:03Z</dcterms:created>
  <dcterms:modified xsi:type="dcterms:W3CDTF">2017-03-28T00:10:48Z</dcterms:modified>
</cp:coreProperties>
</file>