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423" r:id="rId2"/>
    <p:sldId id="424" r:id="rId3"/>
    <p:sldId id="381" r:id="rId4"/>
    <p:sldId id="351" r:id="rId5"/>
    <p:sldId id="281" r:id="rId6"/>
    <p:sldId id="288" r:id="rId7"/>
    <p:sldId id="282" r:id="rId8"/>
    <p:sldId id="287" r:id="rId9"/>
    <p:sldId id="263" r:id="rId10"/>
    <p:sldId id="367" r:id="rId11"/>
    <p:sldId id="383" r:id="rId12"/>
    <p:sldId id="384" r:id="rId13"/>
    <p:sldId id="385" r:id="rId14"/>
    <p:sldId id="388" r:id="rId15"/>
    <p:sldId id="380" r:id="rId16"/>
    <p:sldId id="378" r:id="rId17"/>
    <p:sldId id="390" r:id="rId18"/>
    <p:sldId id="391" r:id="rId19"/>
    <p:sldId id="392" r:id="rId20"/>
    <p:sldId id="271" r:id="rId21"/>
    <p:sldId id="412" r:id="rId22"/>
    <p:sldId id="339" r:id="rId23"/>
    <p:sldId id="340" r:id="rId24"/>
    <p:sldId id="341" r:id="rId25"/>
    <p:sldId id="344" r:id="rId26"/>
    <p:sldId id="272" r:id="rId27"/>
    <p:sldId id="349" r:id="rId28"/>
    <p:sldId id="413" r:id="rId29"/>
    <p:sldId id="415" r:id="rId30"/>
    <p:sldId id="350" r:id="rId31"/>
    <p:sldId id="417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000"/>
    <a:srgbClr val="4F81BD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64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-16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1D6986-AB69-48A7-B4E1-BA8ACA29D3FB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16447E-1BD0-4D94-B7D4-59344F056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1799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5542FE-6796-4B3A-9A66-E69E9436955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0DF42D-AA9C-4F67-AA64-C92A6F5B7D1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56F283-5F51-448D-BC91-D1CCC0390E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C7FD0D-9E11-4D20-BF87-182A78946C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567C3D-5DBA-409F-9453-F4B7402D451D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96E5C-E778-4682-A996-876FF2911070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8CA11-FC8C-4C80-BBC1-5B08F1D3C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902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/>
            </a:lvl1pPr>
            <a:lvl5pPr>
              <a:buFont typeface="Webdings" pitchFamily="18" charset="2"/>
              <a:buChar char="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1F4F7-61D4-43D0-9F51-9A518FE629BA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89024-88D8-415B-83D5-BA3335D11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64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DF52D-8C03-4EC0-971D-3F18002D80CF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C7F8F-F90E-4B9A-93B0-89614F64AC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211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DAC91-0D8D-4EBC-A6CE-7258EF463F7C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B2AE-794B-490A-8B8C-FDC669664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642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1DB52-79B4-4B3F-9EF3-D484C9DA8F71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CD244-92FD-40C6-AB55-2CC0DA889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</p:spTree>
    <p:extLst>
      <p:ext uri="{BB962C8B-B14F-4D97-AF65-F5344CB8AC3E}">
        <p14:creationId xmlns="" xmlns:p14="http://schemas.microsoft.com/office/powerpoint/2010/main" val="65512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09C2A-E7B0-4BCF-A6EC-165790D63644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3EFB4-5D19-4AC4-95A5-7EF1EE998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311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5DAD2-FDF0-4187-B013-BF7AFA8BF2A3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4385-E0A2-4278-B3D8-7919E0459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893E5-2CCF-4CA4-8AE8-4B0C7724031D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CD0DB-CE4B-4EC3-8299-AF2BD1D20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462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ymbo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90355-8A72-4D58-8692-5F252987AC59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4693-4EA8-450D-AB69-32268583D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763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E781-A260-431E-8446-DCC7132A98DF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1DC8-8C27-4900-8135-21C0FACAD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89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7FAE-FE30-4524-B18A-F2A3DBDA9357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4EC64-ECA1-4025-B338-B135BCF2C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0974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1143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17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590800"/>
            <a:ext cx="82296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Symbol" pitchFamily="18" charset="2"/>
              </a:rPr>
              <a:t>   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76B3F5-21E0-4723-8AD2-EB66E711B4EF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ECC191-D685-4E74-86B7-F3DDA3B0E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970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/102:</a:t>
            </a:r>
            <a:r>
              <a:rPr lang="en-US" sz="1200" b="0" baseline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5.2 – Discrete Choice Models for Spatial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itchFamily="34" charset="0"/>
          <a:ea typeface="Tahoma" pitchFamily="34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ea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  <a:sym typeface="Symbol" pitchFamily="18" charset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·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Discrete Choice Models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for Spatial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Spatial Data</a:t>
            </a:r>
          </a:p>
          <a:p>
            <a:r>
              <a:rPr lang="en-US" sz="1400" smtClean="0"/>
              <a:t>Spatial Autocorrelation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Spatial Autoregression</a:t>
            </a:r>
          </a:p>
          <a:p>
            <a:r>
              <a:rPr lang="en-US" sz="1400" smtClean="0"/>
              <a:t>GLS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Panel Data</a:t>
            </a:r>
          </a:p>
          <a:p>
            <a:r>
              <a:rPr lang="en-US" sz="1400" smtClean="0"/>
              <a:t>Nonlinear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/>
              <a:t>Count Data</a:t>
            </a:r>
          </a:p>
          <a:p>
            <a:r>
              <a:rPr lang="en-US" sz="1400" smtClean="0"/>
              <a:t>Copula Function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Onobservables</a:t>
            </a:r>
          </a:p>
          <a:p>
            <a:r>
              <a:rPr lang="en-US" sz="1400" smtClean="0"/>
              <a:t>Spatial Weight Matrix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Binary Choice</a:t>
            </a:r>
          </a:p>
          <a:p>
            <a:r>
              <a:rPr lang="en-US" sz="1400" smtClean="0"/>
              <a:t>LM Test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Pesudo Maximum Likelihood</a:t>
            </a:r>
          </a:p>
          <a:p>
            <a:r>
              <a:rPr lang="en-US" sz="1400" smtClean="0"/>
              <a:t>Partial Maximum Likelihood</a:t>
            </a:r>
            <a:endParaRPr lang="en-US" sz="1400"/>
          </a:p>
          <a:p>
            <a:r>
              <a:rPr lang="en-US" sz="1400" smtClean="0"/>
              <a:t>Random Parameters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Spatial Regression</a:t>
            </a:r>
          </a:p>
          <a:p>
            <a:r>
              <a:rPr lang="en-US" sz="1400" smtClean="0"/>
              <a:t>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 Probit</a:t>
            </a:r>
          </a:p>
          <a:p>
            <a:r>
              <a:rPr lang="en-US" sz="1400" smtClean="0"/>
              <a:t>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Heteroscedastic Probit</a:t>
            </a:r>
          </a:p>
          <a:p>
            <a:r>
              <a:rPr lang="en-US" sz="1400" smtClean="0"/>
              <a:t>Spatial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Bivariate Probit</a:t>
            </a:r>
          </a:p>
          <a:p>
            <a:r>
              <a:rPr lang="en-US" sz="1400" smtClean="0"/>
              <a:t>Ordered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</a:t>
            </a:r>
          </a:p>
          <a:p>
            <a:r>
              <a:rPr lang="en-US" sz="1400" smtClean="0"/>
              <a:t>Poisson Regression</a:t>
            </a:r>
          </a:p>
          <a:p>
            <a:r>
              <a:rPr lang="en-US" sz="1400" smtClean="0"/>
              <a:t>Zero Inflation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Selection Model</a:t>
            </a:r>
          </a:p>
          <a:p>
            <a:r>
              <a:rPr lang="en-US" sz="1400" smtClean="0"/>
              <a:t>Stochastic Frontier</a:t>
            </a:r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Y=1[New Plant Located in County]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6477000" cy="450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838200" y="6400800"/>
            <a:ext cx="6477000" cy="2762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/>
              <a:t>Klier and McMillen: Clustering of Auto Supplier Plants in the United States. JBES,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Outcome Models for Spatial Data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381000" y="1981200"/>
            <a:ext cx="8534400" cy="4144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 </a:t>
            </a:r>
            <a:r>
              <a:rPr lang="en-US" altLang="en-US" smtClean="0"/>
              <a:t>Spatial Regression Models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 </a:t>
            </a:r>
            <a:r>
              <a:rPr lang="en-US" altLang="en-US" smtClean="0"/>
              <a:t>Estimation and Analysis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 </a:t>
            </a:r>
            <a:r>
              <a:rPr lang="en-US" altLang="en-US" smtClean="0"/>
              <a:t>Nonlinear Models and Spatial Regression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  </a:t>
            </a:r>
            <a:r>
              <a:rPr lang="en-US" altLang="en-US" smtClean="0"/>
              <a:t>Nonlinear Models: Specification, Estimation</a:t>
            </a:r>
          </a:p>
          <a:p>
            <a:pPr lvl="1"/>
            <a:r>
              <a:rPr lang="en-US" altLang="en-US" smtClean="0"/>
              <a:t>Discrete Choice: Binary, Ordered, Multinomial, Counts</a:t>
            </a:r>
          </a:p>
          <a:p>
            <a:pPr lvl="1"/>
            <a:r>
              <a:rPr lang="en-US" altLang="en-US" smtClean="0"/>
              <a:t>Sample Selection</a:t>
            </a:r>
          </a:p>
          <a:p>
            <a:pPr lvl="1"/>
            <a:r>
              <a:rPr lang="en-US" altLang="en-US" smtClean="0"/>
              <a:t>Stochastic Frontier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 Autocorrelation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90563" y="1979613"/>
          <a:ext cx="7620000" cy="3902075"/>
        </p:xfrm>
        <a:graphic>
          <a:graphicData uri="http://schemas.openxmlformats.org/presentationml/2006/ole">
            <p:oleObj spid="_x0000_s1037" name="Equation" r:id="rId4" imgW="3721100" imgH="190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458200" cy="6858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Spatial Autocorrelation in Regression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58863" y="1981200"/>
          <a:ext cx="7432675" cy="4343400"/>
        </p:xfrm>
        <a:graphic>
          <a:graphicData uri="http://schemas.openxmlformats.org/presentationml/2006/ole">
            <p:oleObj spid="_x0000_s2061" name="Equation" r:id="rId4" imgW="3911600" imgH="2286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95400"/>
            <a:ext cx="8458200" cy="5334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 Autoregression in a Linear Model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838200" y="2133600"/>
          <a:ext cx="7694613" cy="3886200"/>
        </p:xfrm>
        <a:graphic>
          <a:graphicData uri="http://schemas.openxmlformats.org/presentationml/2006/ole">
            <p:oleObj spid="_x0000_s3085" name="Equation" r:id="rId4" imgW="3771900" imgH="190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 Autocorrelation in a Panel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784109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81000" y="6019800"/>
            <a:ext cx="8656638" cy="7620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1000" y="3089275"/>
            <a:ext cx="8686800" cy="5334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686800" cy="533400"/>
          </a:xfrm>
          <a:prstGeom prst="roundRect">
            <a:avLst/>
          </a:prstGeom>
          <a:solidFill>
            <a:srgbClr val="7030A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Modeling Discrete Outcomes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401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 </a:t>
            </a:r>
            <a:r>
              <a:rPr lang="en-US" altLang="en-US" sz="2400" smtClean="0"/>
              <a:t>“Dependent Variable” typically labels an outcome</a:t>
            </a:r>
          </a:p>
          <a:p>
            <a:pPr lvl="1" eaLnBrk="1" hangingPunct="1"/>
            <a:r>
              <a:rPr lang="en-US" altLang="en-US" sz="2000" smtClean="0"/>
              <a:t>No quantitative meaning</a:t>
            </a:r>
          </a:p>
          <a:p>
            <a:pPr lvl="1" eaLnBrk="1" hangingPunct="1"/>
            <a:r>
              <a:rPr lang="en-US" altLang="en-US" sz="2000" smtClean="0"/>
              <a:t>Conditional relationship to covariates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 </a:t>
            </a:r>
            <a:r>
              <a:rPr lang="en-US" altLang="en-US" sz="2400" smtClean="0"/>
              <a:t>No “regression” relationship in most cases.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/>
              <a:t>       Models are often not conditional means.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400" smtClean="0"/>
              <a:t>       The “model” is usually a probability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 </a:t>
            </a:r>
            <a:r>
              <a:rPr lang="en-US" altLang="en-US" sz="2400" smtClean="0"/>
              <a:t>Nonlinear models – usually not estimated by any type</a:t>
            </a:r>
            <a:br>
              <a:rPr lang="en-US" altLang="en-US" sz="2400" smtClean="0"/>
            </a:br>
            <a:r>
              <a:rPr lang="en-US" altLang="en-US" sz="2400" smtClean="0"/>
              <a:t>     of linear least squares</a:t>
            </a:r>
          </a:p>
          <a:p>
            <a:pPr marL="0" indent="0" eaLnBrk="1" hangingPunct="1">
              <a:buFont typeface="Arial" charset="0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143000"/>
            <a:ext cx="862488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1"/>
          <p:cNvGraphicFramePr>
            <a:graphicFrameLocks noChangeAspect="1"/>
          </p:cNvGraphicFramePr>
          <p:nvPr/>
        </p:nvGraphicFramePr>
        <p:xfrm>
          <a:off x="1371600" y="1219200"/>
          <a:ext cx="6629400" cy="5032375"/>
        </p:xfrm>
        <a:graphic>
          <a:graphicData uri="http://schemas.openxmlformats.org/presentationml/2006/ole">
            <p:oleObj spid="_x0000_s11276" name="Equation" r:id="rId3" imgW="3581400" imgH="271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1"/>
          <p:cNvGraphicFramePr>
            <a:graphicFrameLocks noChangeAspect="1"/>
          </p:cNvGraphicFramePr>
          <p:nvPr/>
        </p:nvGraphicFramePr>
        <p:xfrm>
          <a:off x="328613" y="1211263"/>
          <a:ext cx="8739187" cy="5275262"/>
        </p:xfrm>
        <a:graphic>
          <a:graphicData uri="http://schemas.openxmlformats.org/presentationml/2006/ole">
            <p:oleObj spid="_x0000_s12300" name="Equation" r:id="rId3" imgW="4292600" imgH="2590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GMM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09600" y="1676400"/>
            <a:ext cx="7924800" cy="8302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>
                <a:latin typeface="Tahoma" pitchFamily="34" charset="0"/>
                <a:cs typeface="Tahoma" pitchFamily="34" charset="0"/>
              </a:rPr>
              <a:t>Pinske, J. and Slade, M., (1998) “Contracting in Space: An Application of Spatial Statistics to Discrete Choice Models,” Journal of Econometrics, 85, 1, 125-154.</a:t>
            </a:r>
          </a:p>
          <a:p>
            <a:pPr eaLnBrk="1" hangingPunct="1"/>
            <a:r>
              <a:rPr lang="en-US" altLang="en-US" sz="1200" b="1">
                <a:latin typeface="Tahoma" pitchFamily="34" charset="0"/>
                <a:cs typeface="Tahoma" pitchFamily="34" charset="0"/>
              </a:rPr>
              <a:t>Pinkse, J. , Slade, M. and Shen, L (2006) “Dynamic Spatial Discrete Choice Using One Step GMM: An Application to Mine Operating Decisions”, Spatial Economic Analysis, 1: 1, 53 — 99.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316038" y="2667000"/>
          <a:ext cx="6308725" cy="3886200"/>
        </p:xfrm>
        <a:graphic>
          <a:graphicData uri="http://schemas.openxmlformats.org/presentationml/2006/ole">
            <p:oleObj spid="_x0000_s13328" name="Equation" r:id="rId3" imgW="3835400" imgH="23622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295400" y="3733800"/>
            <a:ext cx="2590800" cy="304800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5562600"/>
            <a:ext cx="3124200" cy="304800"/>
          </a:xfrm>
          <a:prstGeom prst="rect">
            <a:avLst/>
          </a:prstGeom>
          <a:solidFill>
            <a:srgbClr val="7030A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GMM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589088" y="1905000"/>
          <a:ext cx="5708650" cy="4114800"/>
        </p:xfrm>
        <a:graphic>
          <a:graphicData uri="http://schemas.openxmlformats.org/presentationml/2006/ole">
            <p:oleObj spid="_x0000_s14349" name="Equation" r:id="rId3" imgW="3365500" imgH="2425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371600"/>
            <a:ext cx="82042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065587"/>
            <a:ext cx="37973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4044950"/>
            <a:ext cx="41338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858000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1"/>
          <p:cNvGraphicFramePr>
            <a:graphicFrameLocks noChangeAspect="1"/>
          </p:cNvGraphicFramePr>
          <p:nvPr/>
        </p:nvGraphicFramePr>
        <p:xfrm>
          <a:off x="1752600" y="1524000"/>
          <a:ext cx="6357938" cy="4191000"/>
        </p:xfrm>
        <a:graphic>
          <a:graphicData uri="http://schemas.openxmlformats.org/presentationml/2006/ole">
            <p:oleObj spid="_x0000_s15372" name="Equation" r:id="rId3" imgW="3390900" imgH="2235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1"/>
          <p:cNvGraphicFramePr>
            <a:graphicFrameLocks noChangeAspect="1"/>
          </p:cNvGraphicFramePr>
          <p:nvPr/>
        </p:nvGraphicFramePr>
        <p:xfrm>
          <a:off x="1676400" y="1219200"/>
          <a:ext cx="6270625" cy="5029200"/>
        </p:xfrm>
        <a:graphic>
          <a:graphicData uri="http://schemas.openxmlformats.org/presentationml/2006/ole">
            <p:oleObj spid="_x0000_s16396" name="Equation" r:id="rId3" imgW="3848100" imgH="3086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LM Test?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53536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mtClean="0"/>
              <a:t>If  = 0, g</a:t>
            </a:r>
            <a:r>
              <a:rPr lang="en-US" altLang="en-US" baseline="-25000" smtClean="0"/>
              <a:t></a:t>
            </a:r>
            <a:r>
              <a:rPr lang="en-US" altLang="en-US" smtClean="0"/>
              <a:t> = 0 because </a:t>
            </a:r>
            <a:r>
              <a:rPr lang="en-US" altLang="en-US" b="1" smtClean="0"/>
              <a:t>A</a:t>
            </a:r>
            <a:r>
              <a:rPr lang="en-US" altLang="en-US" baseline="-25000" smtClean="0"/>
              <a:t>ii</a:t>
            </a:r>
            <a:r>
              <a:rPr lang="en-US" altLang="en-US" smtClean="0"/>
              <a:t> = 0</a:t>
            </a:r>
          </a:p>
          <a:p>
            <a:pPr>
              <a:buFont typeface="Arial" charset="0"/>
              <a:buChar char="•"/>
            </a:pPr>
            <a:r>
              <a:rPr lang="en-US" altLang="en-US" smtClean="0"/>
              <a:t>At the initial logit values, </a:t>
            </a:r>
            <a:r>
              <a:rPr lang="en-US" altLang="en-US" b="1" smtClean="0"/>
              <a:t>g</a:t>
            </a:r>
            <a:r>
              <a:rPr lang="en-US" altLang="en-US" b="1" baseline="-25000" smtClean="0"/>
              <a:t></a:t>
            </a:r>
            <a:r>
              <a:rPr lang="en-US" altLang="en-US" smtClean="0"/>
              <a:t> = </a:t>
            </a:r>
            <a:r>
              <a:rPr lang="en-US" altLang="en-US" b="1" smtClean="0"/>
              <a:t>0</a:t>
            </a:r>
          </a:p>
          <a:p>
            <a:pPr>
              <a:buFont typeface="Arial" charset="0"/>
              <a:buChar char="•"/>
            </a:pPr>
            <a:r>
              <a:rPr lang="en-US" altLang="en-US" smtClean="0"/>
              <a:t>Thus, if  = 0, </a:t>
            </a:r>
            <a:r>
              <a:rPr lang="en-US" altLang="en-US" b="1" smtClean="0"/>
              <a:t>g</a:t>
            </a:r>
            <a:r>
              <a:rPr lang="en-US" altLang="en-US" smtClean="0"/>
              <a:t> = 0</a:t>
            </a:r>
          </a:p>
          <a:p>
            <a:pPr>
              <a:buFont typeface="Arial" charset="0"/>
              <a:buChar char="•"/>
            </a:pPr>
            <a:r>
              <a:rPr lang="en-US" altLang="en-US" smtClean="0"/>
              <a:t>How to test  = 0 using an LM style test.</a:t>
            </a:r>
          </a:p>
          <a:p>
            <a:pPr>
              <a:buFont typeface="Arial" charset="0"/>
              <a:buChar char="•"/>
            </a:pPr>
            <a:r>
              <a:rPr lang="en-US" altLang="en-US" smtClean="0"/>
              <a:t>Same problem shows up in RE models</a:t>
            </a:r>
          </a:p>
          <a:p>
            <a:pPr>
              <a:buFont typeface="Arial" charset="0"/>
              <a:buChar char="•"/>
            </a:pPr>
            <a:r>
              <a:rPr lang="en-US" altLang="en-US" smtClean="0"/>
              <a:t>But, here,  is in the interior of the parameter space!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A Spatial Ordered Choice Model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609600" y="1676400"/>
            <a:ext cx="7924800" cy="4619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>
                <a:latin typeface="Tahoma" pitchFamily="34" charset="0"/>
                <a:cs typeface="Tahoma" pitchFamily="34" charset="0"/>
              </a:rPr>
              <a:t>Wang, C. and Kockelman,  K., (2009) Bayesian Inference for Ordered Response Data with a Dynamic Spatial Ordered Probit Model, Working Paper, Department of Civil and Environmental Engineering, Bucknell University.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143000" y="2438400"/>
          <a:ext cx="6553200" cy="3897313"/>
        </p:xfrm>
        <a:graphic>
          <a:graphicData uri="http://schemas.openxmlformats.org/presentationml/2006/ole">
            <p:oleObj spid="_x0000_s23566" name="Equation" r:id="rId3" imgW="4165600" imgH="2476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An Ordered Probability Model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1414463" y="2070100"/>
          <a:ext cx="6392862" cy="3808413"/>
        </p:xfrm>
        <a:graphic>
          <a:graphicData uri="http://schemas.openxmlformats.org/presentationml/2006/ole">
            <p:oleObj spid="_x0000_s32778" name="Equation" r:id="rId4" imgW="3581400" imgH="2133600" progId="Equation.DSMT4">
              <p:embed/>
            </p:oleObj>
          </a:graphicData>
        </a:graphic>
      </p:graphicFrame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371600" y="5410200"/>
            <a:ext cx="5638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33194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766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OCM for Land Use Intensity</a:t>
            </a:r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68667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OCM for Land Use Intensity</a:t>
            </a: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780097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Estimated Dynamic OCM</a:t>
            </a: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7" y="1600200"/>
            <a:ext cx="6234113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Unordered Multinomial Choice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338138" y="2057400"/>
          <a:ext cx="6713537" cy="3062288"/>
        </p:xfrm>
        <a:graphic>
          <a:graphicData uri="http://schemas.openxmlformats.org/presentationml/2006/ole">
            <p:oleObj spid="_x0000_s24590" name="Equation" r:id="rId3" imgW="3759200" imgH="1714500" progId="Equation.DSMT4">
              <p:embed/>
            </p:oleObj>
          </a:graphicData>
        </a:graphic>
      </p:graphicFrame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743200"/>
            <a:ext cx="25606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457200" y="1062038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Spatial Multinomial Probit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30200" y="2054225"/>
            <a:ext cx="7924800" cy="4619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>
                <a:latin typeface="Tahoma" pitchFamily="34" charset="0"/>
                <a:cs typeface="Tahoma" pitchFamily="34" charset="0"/>
              </a:rPr>
              <a:t>Chakir, R. and Parent, O. (2009) “Determinants of land use changes: A spatial multinomial probit approach, Papers in Regional Science, 88, 2, 328-346.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066800" y="2819400"/>
          <a:ext cx="7021513" cy="2960688"/>
        </p:xfrm>
        <a:graphic>
          <a:graphicData uri="http://schemas.openxmlformats.org/presentationml/2006/ole">
            <p:oleObj spid="_x0000_s25614" name="Equation" r:id="rId3" imgW="3162300" imgH="1333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Canonical Model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839913" y="2590800"/>
          <a:ext cx="5872162" cy="3810000"/>
        </p:xfrm>
        <a:graphic>
          <a:graphicData uri="http://schemas.openxmlformats.org/presentationml/2006/ole">
            <p:oleObj spid="_x0000_s26639" name="Equation" r:id="rId3" imgW="3327400" imgH="2159000" progId="Equation.DSMT4">
              <p:embed/>
            </p:oleObj>
          </a:graphicData>
        </a:graphic>
      </p:graphicFrame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1143000" y="1828800"/>
            <a:ext cx="7391400" cy="4619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>
                <a:latin typeface="Tahoma" pitchFamily="34" charset="0"/>
                <a:cs typeface="Tahoma" pitchFamily="34" charset="0"/>
              </a:rPr>
              <a:t>Rathbun, S and Fei, L (2006) “A Spatial Zero-Inflated Poisson Regression Model for Oak Regeneration,”  Environmental Ecology Statistics, 13, 2006, 409-426</a:t>
            </a: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2438400"/>
            <a:ext cx="249078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>
                <a:latin typeface="Arial" charset="0"/>
                <a:cs typeface="Arial" charset="0"/>
              </a:rPr>
              <a:t>Canonical Model for Counts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143000" y="2514600"/>
          <a:ext cx="4527550" cy="3810000"/>
        </p:xfrm>
        <a:graphic>
          <a:graphicData uri="http://schemas.openxmlformats.org/presentationml/2006/ole">
            <p:oleObj spid="_x0000_s33802" name="Equation" r:id="rId3" imgW="2565400" imgH="2159000" progId="Equation.DSMT4">
              <p:embed/>
            </p:oleObj>
          </a:graphicData>
        </a:graphic>
      </p:graphicFrame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1143000" y="1828800"/>
            <a:ext cx="7620000" cy="4619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>
                <a:latin typeface="Tahoma" pitchFamily="34" charset="0"/>
                <a:cs typeface="Tahoma" pitchFamily="34" charset="0"/>
              </a:rPr>
              <a:t>Rathbun, S and Fei, L (2006) “A Spatial Zero-Inflated Poisson Regression Model for Oak Regeneration,”  Environmental Ecology Statistics, 13, 2006, 409-426</a:t>
            </a:r>
          </a:p>
        </p:txBody>
      </p:sp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38400"/>
            <a:ext cx="34147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670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143000"/>
            <a:ext cx="417353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24275"/>
            <a:ext cx="44291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Box 2"/>
          <p:cNvSpPr txBox="1">
            <a:spLocks noChangeArrowheads="1"/>
          </p:cNvSpPr>
          <p:nvPr/>
        </p:nvSpPr>
        <p:spPr bwMode="auto">
          <a:xfrm>
            <a:off x="4572000" y="2859088"/>
            <a:ext cx="4114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/>
              <a:t>Numbers of firms locating in Texas counties:  Count data (Poisson)</a:t>
            </a:r>
          </a:p>
        </p:txBody>
      </p:sp>
      <p:sp>
        <p:nvSpPr>
          <p:cNvPr id="66565" name="TextBox 3"/>
          <p:cNvSpPr txBox="1">
            <a:spLocks noChangeArrowheads="1"/>
          </p:cNvSpPr>
          <p:nvPr/>
        </p:nvSpPr>
        <p:spPr bwMode="auto">
          <a:xfrm>
            <a:off x="533400" y="4343400"/>
            <a:ext cx="3505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/>
              <a:t>Bicycle and pedestrian injuries in census tracts in Manhattan. (Count data and ordered outcomes)</a:t>
            </a:r>
          </a:p>
        </p:txBody>
      </p:sp>
      <p:sp>
        <p:nvSpPr>
          <p:cNvPr id="66567" name="TextBox 6"/>
          <p:cNvSpPr txBox="1">
            <a:spLocks noChangeArrowheads="1"/>
          </p:cNvSpPr>
          <p:nvPr/>
        </p:nvSpPr>
        <p:spPr bwMode="auto">
          <a:xfrm>
            <a:off x="4572000" y="1295400"/>
            <a:ext cx="4114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FF0000"/>
                </a:solidFill>
              </a:rPr>
              <a:t>A Blend of Ordered Choice and Count Data Models</a:t>
            </a:r>
          </a:p>
        </p:txBody>
      </p:sp>
    </p:spTree>
    <p:extLst>
      <p:ext uri="{BB962C8B-B14F-4D97-AF65-F5344CB8AC3E}">
        <p14:creationId xmlns="" xmlns:p14="http://schemas.microsoft.com/office/powerpoint/2010/main" val="386467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416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167688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2438400"/>
            <a:ext cx="8001000" cy="1143000"/>
          </a:xfrm>
          <a:prstGeom prst="rect">
            <a:avLst/>
          </a:prstGeom>
          <a:solidFill>
            <a:srgbClr val="92D05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96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5217</TotalTime>
  <Words>586</Words>
  <Application>Microsoft Office PowerPoint</Application>
  <PresentationFormat>On-screen Show (4:3)</PresentationFormat>
  <Paragraphs>95</Paragraphs>
  <Slides>31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Equation</vt:lpstr>
      <vt:lpstr>Slide 1</vt:lpstr>
      <vt:lpstr>Slide 2</vt:lpstr>
      <vt:lpstr>Y=1[New Plant Located in County]</vt:lpstr>
      <vt:lpstr>Outcome Models for Spatial Data</vt:lpstr>
      <vt:lpstr>Spatial Autocorrelation</vt:lpstr>
      <vt:lpstr>Spatial Autocorrelation in Regression</vt:lpstr>
      <vt:lpstr>Spatial Autoregression in a Linear Model</vt:lpstr>
      <vt:lpstr>Spatial Autocorrelation in a Panel</vt:lpstr>
      <vt:lpstr>Modeling Discrete Outcomes</vt:lpstr>
      <vt:lpstr>Slide 10</vt:lpstr>
      <vt:lpstr>Slide 11</vt:lpstr>
      <vt:lpstr>Slide 12</vt:lpstr>
      <vt:lpstr>GMM</vt:lpstr>
      <vt:lpstr>GMM</vt:lpstr>
      <vt:lpstr>Slide 15</vt:lpstr>
      <vt:lpstr>Slide 16</vt:lpstr>
      <vt:lpstr>Slide 17</vt:lpstr>
      <vt:lpstr>Slide 18</vt:lpstr>
      <vt:lpstr>LM Test?</vt:lpstr>
      <vt:lpstr>A Spatial Ordered Choice Model</vt:lpstr>
      <vt:lpstr>An Ordered Probability Model</vt:lpstr>
      <vt:lpstr>OCM for Land Use Intensity</vt:lpstr>
      <vt:lpstr>OCM for Land Use Intensity</vt:lpstr>
      <vt:lpstr>Estimated Dynamic OCM</vt:lpstr>
      <vt:lpstr>Unordered Multinomial Choice</vt:lpstr>
      <vt:lpstr>Spatial Multinomial Probit</vt:lpstr>
      <vt:lpstr>Canonical Model</vt:lpstr>
      <vt:lpstr>Canonical Model for Counts</vt:lpstr>
      <vt:lpstr>Slide 29</vt:lpstr>
      <vt:lpstr>Slide 30</vt:lpstr>
      <vt:lpstr>Slide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</dc:creator>
  <cp:lastModifiedBy>Bill</cp:lastModifiedBy>
  <cp:revision>153</cp:revision>
  <dcterms:created xsi:type="dcterms:W3CDTF">2011-05-10T16:36:56Z</dcterms:created>
  <dcterms:modified xsi:type="dcterms:W3CDTF">2017-03-28T00:16:28Z</dcterms:modified>
</cp:coreProperties>
</file>