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5"/>
  </p:notesMasterIdLst>
  <p:handoutMasterIdLst>
    <p:handoutMasterId r:id="rId6"/>
  </p:handoutMasterIdLst>
  <p:sldIdLst>
    <p:sldId id="628" r:id="rId2"/>
    <p:sldId id="481" r:id="rId3"/>
    <p:sldId id="629" r:id="rId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00EA"/>
    <a:srgbClr val="6B00B4"/>
    <a:srgbClr val="CCCC00"/>
    <a:srgbClr val="0066FF"/>
    <a:srgbClr val="FF3300"/>
    <a:srgbClr val="C00000"/>
    <a:srgbClr val="FF0000"/>
    <a:srgbClr val="CCECFF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32" autoAdjust="0"/>
    <p:restoredTop sz="94636" autoAdjust="0"/>
  </p:normalViewPr>
  <p:slideViewPr>
    <p:cSldViewPr>
      <p:cViewPr varScale="1">
        <p:scale>
          <a:sx n="156" d="100"/>
          <a:sy n="156" d="100"/>
        </p:scale>
        <p:origin x="2406" y="138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84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63511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t>Microeconometric Modeling with Cross Section and Panel Data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86836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4267200" cy="639762"/>
          </a:xfrm>
        </p:spPr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14499"/>
            <a:ext cx="4267200" cy="4610101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smtClean="0"/>
          </a:p>
          <a:p>
            <a:pPr>
              <a:spcBef>
                <a:spcPts val="0"/>
              </a:spcBef>
            </a:pPr>
            <a:r>
              <a:rPr lang="en-US" smtClean="0"/>
              <a:t>Theoretical Specification</a:t>
            </a:r>
          </a:p>
          <a:p>
            <a:pPr>
              <a:spcBef>
                <a:spcPts val="0"/>
              </a:spcBef>
            </a:pPr>
            <a:r>
              <a:rPr lang="en-US" smtClean="0"/>
              <a:t>Estimation</a:t>
            </a:r>
          </a:p>
          <a:p>
            <a:pPr lvl="1">
              <a:spcBef>
                <a:spcPts val="0"/>
              </a:spcBef>
            </a:pPr>
            <a:r>
              <a:rPr lang="en-US" smtClean="0"/>
              <a:t>Maximum Likelihood</a:t>
            </a:r>
          </a:p>
          <a:p>
            <a:pPr lvl="1">
              <a:spcBef>
                <a:spcPts val="0"/>
              </a:spcBef>
            </a:pPr>
            <a:r>
              <a:rPr lang="en-US" smtClean="0"/>
              <a:t>Simulated Maximum Likelihood</a:t>
            </a:r>
          </a:p>
          <a:p>
            <a:pPr lvl="1">
              <a:spcBef>
                <a:spcPts val="0"/>
              </a:spcBef>
            </a:pPr>
            <a:r>
              <a:rPr lang="en-US" smtClean="0"/>
              <a:t>Generalized Method of Moments</a:t>
            </a:r>
          </a:p>
          <a:p>
            <a:pPr>
              <a:spcBef>
                <a:spcPts val="0"/>
              </a:spcBef>
            </a:pPr>
            <a:r>
              <a:rPr lang="en-US" smtClean="0"/>
              <a:t>Inference: Robust</a:t>
            </a:r>
          </a:p>
          <a:p>
            <a:pPr>
              <a:spcBef>
                <a:spcPts val="0"/>
              </a:spcBef>
            </a:pPr>
            <a:r>
              <a:rPr lang="en-US" smtClean="0"/>
              <a:t>Specification Analysis</a:t>
            </a:r>
          </a:p>
          <a:p>
            <a:pPr>
              <a:spcBef>
                <a:spcPts val="0"/>
              </a:spcBef>
            </a:pPr>
            <a:r>
              <a:rPr lang="en-US" smtClean="0"/>
              <a:t>Prediction and Simulation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066800"/>
            <a:ext cx="4267200" cy="639762"/>
          </a:xfrm>
        </p:spPr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1701799"/>
            <a:ext cx="4270375" cy="4622801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smtClean="0"/>
          </a:p>
          <a:p>
            <a:pPr>
              <a:spcBef>
                <a:spcPts val="0"/>
              </a:spcBef>
            </a:pPr>
            <a:r>
              <a:rPr lang="en-US" smtClean="0"/>
              <a:t>Linear </a:t>
            </a:r>
            <a:r>
              <a:rPr lang="en-US" dirty="0" smtClean="0"/>
              <a:t>Model</a:t>
            </a:r>
          </a:p>
          <a:p>
            <a:pPr>
              <a:spcBef>
                <a:spcPts val="0"/>
              </a:spcBef>
            </a:pPr>
            <a:r>
              <a:rPr lang="en-US" smtClean="0"/>
              <a:t>Binary Choice</a:t>
            </a:r>
          </a:p>
          <a:p>
            <a:pPr>
              <a:spcBef>
                <a:spcPts val="0"/>
              </a:spcBef>
            </a:pPr>
            <a:r>
              <a:rPr lang="en-US" smtClean="0"/>
              <a:t>Ordered Choice</a:t>
            </a:r>
          </a:p>
          <a:p>
            <a:pPr>
              <a:spcBef>
                <a:spcPts val="0"/>
              </a:spcBef>
            </a:pPr>
            <a:r>
              <a:rPr lang="en-US" smtClean="0"/>
              <a:t>Models for Count Data</a:t>
            </a:r>
          </a:p>
          <a:p>
            <a:pPr>
              <a:spcBef>
                <a:spcPts val="0"/>
              </a:spcBef>
            </a:pPr>
            <a:r>
              <a:rPr lang="en-US" smtClean="0"/>
              <a:t>Multinomial Choice</a:t>
            </a:r>
          </a:p>
          <a:p>
            <a:pPr>
              <a:spcBef>
                <a:spcPts val="0"/>
              </a:spcBef>
            </a:pPr>
            <a:r>
              <a:rPr lang="en-US" smtClean="0"/>
              <a:t>Models for Spatial Data</a:t>
            </a:r>
          </a:p>
          <a:p>
            <a:pPr>
              <a:spcBef>
                <a:spcPts val="0"/>
              </a:spcBef>
            </a:pPr>
            <a:r>
              <a:rPr lang="en-US" smtClean="0"/>
              <a:t>Mixed and Random Parameters</a:t>
            </a:r>
          </a:p>
          <a:p>
            <a:pPr>
              <a:spcBef>
                <a:spcPts val="0"/>
              </a:spcBef>
            </a:pPr>
            <a:r>
              <a:rPr lang="en-US" smtClean="0"/>
              <a:t>Latent Class Models</a:t>
            </a:r>
          </a:p>
          <a:p>
            <a:pPr>
              <a:spcBef>
                <a:spcPts val="0"/>
              </a:spcBef>
            </a:pPr>
            <a:r>
              <a:rPr lang="en-US" smtClean="0"/>
              <a:t>Cross Section</a:t>
            </a:r>
          </a:p>
          <a:p>
            <a:pPr>
              <a:spcBef>
                <a:spcPts val="0"/>
              </a:spcBef>
            </a:pPr>
            <a:r>
              <a:rPr lang="en-US" smtClean="0"/>
              <a:t>Panel Data</a:t>
            </a:r>
            <a:endParaRPr lang="en-US" dirty="0"/>
          </a:p>
        </p:txBody>
      </p:sp>
      <p:pic>
        <p:nvPicPr>
          <p:cNvPr id="1228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419600"/>
            <a:ext cx="151447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Agenda</a:t>
            </a:r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759325"/>
          </a:xfrm>
        </p:spPr>
        <p:txBody>
          <a:bodyPr/>
          <a:lstStyle/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Applications from: Health Economics, Transport, Environmental Economics, Industrial Organization, Labor Markets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1.1|</a:t>
            </a:r>
            <a:r>
              <a:rPr lang="en-US" sz="1600" b="1" dirty="0" smtClean="0"/>
              <a:t>  Descriptive Statistics and the Linear Model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1.2|</a:t>
            </a:r>
            <a:r>
              <a:rPr lang="en-US" sz="1600" b="1" dirty="0" smtClean="0"/>
              <a:t>  Bootstrapping, Quantile Regression, Stochastic Frontier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1.3|</a:t>
            </a:r>
            <a:r>
              <a:rPr lang="en-US" sz="1600" b="1" dirty="0" smtClean="0"/>
              <a:t>  Panel Data, Fixed and Random Effects, Clustering, Robust Inference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2.1|</a:t>
            </a:r>
            <a:r>
              <a:rPr lang="en-US" sz="1600" b="1" dirty="0" smtClean="0"/>
              <a:t>  Binary Choice Models, </a:t>
            </a:r>
            <a:r>
              <a:rPr lang="en-US" sz="1600" b="1" dirty="0" err="1" smtClean="0"/>
              <a:t>Probit</a:t>
            </a:r>
            <a:r>
              <a:rPr lang="en-US" sz="1600" b="1" dirty="0" smtClean="0"/>
              <a:t> and Logit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2.2|</a:t>
            </a:r>
            <a:r>
              <a:rPr lang="en-US" sz="1600" b="1" dirty="0" smtClean="0"/>
              <a:t>  Inference in Nonlinear Models, </a:t>
            </a:r>
            <a:r>
              <a:rPr lang="en-US" sz="1600" b="1" smtClean="0"/>
              <a:t>Delta </a:t>
            </a:r>
            <a:r>
              <a:rPr lang="en-US" sz="1600" b="1" smtClean="0"/>
              <a:t>Method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Krinsky</a:t>
            </a:r>
            <a:r>
              <a:rPr lang="en-US" sz="1600" b="1" dirty="0" smtClean="0"/>
              <a:t> and Robb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2.3|</a:t>
            </a:r>
            <a:r>
              <a:rPr lang="en-US" sz="1600" b="1" dirty="0" smtClean="0"/>
              <a:t>  Nonlinear Panel Data Models, Random Effects, Incidental Parameters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3.1|</a:t>
            </a:r>
            <a:r>
              <a:rPr lang="en-US" sz="1600" b="1" dirty="0" smtClean="0"/>
              <a:t>  Models for Ordered Choices, Ordered </a:t>
            </a:r>
            <a:r>
              <a:rPr lang="en-US" sz="1600" b="1" dirty="0" err="1" smtClean="0"/>
              <a:t>Probit</a:t>
            </a:r>
            <a:r>
              <a:rPr lang="en-US" sz="1600" b="1" dirty="0" smtClean="0"/>
              <a:t>, Hierarchical Models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3.2| </a:t>
            </a:r>
            <a:r>
              <a:rPr lang="en-US" sz="1600" b="1" dirty="0" smtClean="0"/>
              <a:t> Models for Count Data, Poisson, Negative Binomial, Zero Inflation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3.3| </a:t>
            </a:r>
            <a:r>
              <a:rPr lang="en-US" sz="1600" b="1" dirty="0" smtClean="0"/>
              <a:t> Multinomial Choice, Multinomial Logit, Fixed Effects, Best/Worst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4.1| </a:t>
            </a:r>
            <a:r>
              <a:rPr lang="en-US" sz="1600" b="1" dirty="0" smtClean="0"/>
              <a:t> Nested Logit, Multinomial </a:t>
            </a:r>
            <a:r>
              <a:rPr lang="en-US" sz="1600" b="1" dirty="0" err="1" smtClean="0"/>
              <a:t>Probit</a:t>
            </a:r>
            <a:r>
              <a:rPr lang="en-US" sz="1600" b="1" dirty="0" smtClean="0"/>
              <a:t>, Error Components Logit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4.2| </a:t>
            </a:r>
            <a:r>
              <a:rPr lang="en-US" sz="1600" b="1" dirty="0" smtClean="0"/>
              <a:t> Latent Class Models, Attribute Nonattendance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4.3|</a:t>
            </a:r>
            <a:r>
              <a:rPr lang="en-US" sz="1600" b="1" dirty="0" smtClean="0"/>
              <a:t>  Mixed Models and Random Parameters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5.1|</a:t>
            </a:r>
            <a:r>
              <a:rPr lang="en-US" sz="1600" b="1" dirty="0" smtClean="0"/>
              <a:t>  Stated Preference Data, Stated and Revealed Preference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5.2| </a:t>
            </a:r>
            <a:r>
              <a:rPr lang="en-US" sz="1600" b="1" dirty="0" smtClean="0"/>
              <a:t> Models for Spatial Data, Linear Regression, Discrete Choice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43816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13643</TotalTime>
  <Words>234</Words>
  <Application>Microsoft Office PowerPoint</Application>
  <PresentationFormat>On-screen Show (4:3)</PresentationFormat>
  <Paragraphs>45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Arial Black</vt:lpstr>
      <vt:lpstr>Tahoma</vt:lpstr>
      <vt:lpstr>Times New Roman</vt:lpstr>
      <vt:lpstr>Wingdings</vt:lpstr>
      <vt:lpstr>Level</vt:lpstr>
      <vt:lpstr>PowerPoint Presentation</vt:lpstr>
      <vt:lpstr>PowerPoint Presentation</vt:lpstr>
      <vt:lpstr>Agenda</vt:lpstr>
    </vt:vector>
  </TitlesOfParts>
  <Company>Stern School of Business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williamgreene</cp:lastModifiedBy>
  <cp:revision>176</cp:revision>
  <dcterms:created xsi:type="dcterms:W3CDTF">2001-06-17T19:05:03Z</dcterms:created>
  <dcterms:modified xsi:type="dcterms:W3CDTF">2015-04-13T14:54:50Z</dcterms:modified>
</cp:coreProperties>
</file>