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84"/>
  </p:notesMasterIdLst>
  <p:handoutMasterIdLst>
    <p:handoutMasterId r:id="rId85"/>
  </p:handoutMasterIdLst>
  <p:sldIdLst>
    <p:sldId id="655" r:id="rId2"/>
    <p:sldId id="481" r:id="rId3"/>
    <p:sldId id="485" r:id="rId4"/>
    <p:sldId id="488" r:id="rId5"/>
    <p:sldId id="489" r:id="rId6"/>
    <p:sldId id="490" r:id="rId7"/>
    <p:sldId id="492" r:id="rId8"/>
    <p:sldId id="499" r:id="rId9"/>
    <p:sldId id="500" r:id="rId10"/>
    <p:sldId id="649" r:id="rId11"/>
    <p:sldId id="650" r:id="rId12"/>
    <p:sldId id="497" r:id="rId13"/>
    <p:sldId id="498" r:id="rId14"/>
    <p:sldId id="501" r:id="rId15"/>
    <p:sldId id="502" r:id="rId16"/>
    <p:sldId id="503" r:id="rId17"/>
    <p:sldId id="627" r:id="rId18"/>
    <p:sldId id="509" r:id="rId19"/>
    <p:sldId id="631" r:id="rId20"/>
    <p:sldId id="514" r:id="rId21"/>
    <p:sldId id="515" r:id="rId22"/>
    <p:sldId id="516" r:id="rId23"/>
    <p:sldId id="517" r:id="rId24"/>
    <p:sldId id="518" r:id="rId25"/>
    <p:sldId id="520" r:id="rId26"/>
    <p:sldId id="521" r:id="rId27"/>
    <p:sldId id="648" r:id="rId28"/>
    <p:sldId id="523" r:id="rId29"/>
    <p:sldId id="524" r:id="rId30"/>
    <p:sldId id="525" r:id="rId31"/>
    <p:sldId id="526" r:id="rId32"/>
    <p:sldId id="527" r:id="rId33"/>
    <p:sldId id="528" r:id="rId34"/>
    <p:sldId id="533" r:id="rId35"/>
    <p:sldId id="534" r:id="rId36"/>
    <p:sldId id="536" r:id="rId37"/>
    <p:sldId id="537" r:id="rId38"/>
    <p:sldId id="539" r:id="rId39"/>
    <p:sldId id="540" r:id="rId40"/>
    <p:sldId id="544" r:id="rId41"/>
    <p:sldId id="547" r:id="rId42"/>
    <p:sldId id="645" r:id="rId43"/>
    <p:sldId id="641" r:id="rId44"/>
    <p:sldId id="548" r:id="rId45"/>
    <p:sldId id="549" r:id="rId46"/>
    <p:sldId id="550" r:id="rId47"/>
    <p:sldId id="553" r:id="rId48"/>
    <p:sldId id="554" r:id="rId49"/>
    <p:sldId id="555" r:id="rId50"/>
    <p:sldId id="642" r:id="rId51"/>
    <p:sldId id="646" r:id="rId52"/>
    <p:sldId id="647" r:id="rId53"/>
    <p:sldId id="580" r:id="rId54"/>
    <p:sldId id="581" r:id="rId55"/>
    <p:sldId id="582" r:id="rId56"/>
    <p:sldId id="583" r:id="rId57"/>
    <p:sldId id="584" r:id="rId58"/>
    <p:sldId id="585" r:id="rId59"/>
    <p:sldId id="590" r:id="rId60"/>
    <p:sldId id="634" r:id="rId61"/>
    <p:sldId id="588" r:id="rId62"/>
    <p:sldId id="638" r:id="rId63"/>
    <p:sldId id="636" r:id="rId64"/>
    <p:sldId id="635" r:id="rId65"/>
    <p:sldId id="600" r:id="rId66"/>
    <p:sldId id="601" r:id="rId67"/>
    <p:sldId id="602" r:id="rId68"/>
    <p:sldId id="603" r:id="rId69"/>
    <p:sldId id="605" r:id="rId70"/>
    <p:sldId id="606" r:id="rId71"/>
    <p:sldId id="607" r:id="rId72"/>
    <p:sldId id="610" r:id="rId73"/>
    <p:sldId id="612" r:id="rId74"/>
    <p:sldId id="613" r:id="rId75"/>
    <p:sldId id="614" r:id="rId76"/>
    <p:sldId id="617" r:id="rId77"/>
    <p:sldId id="618" r:id="rId78"/>
    <p:sldId id="619" r:id="rId79"/>
    <p:sldId id="620" r:id="rId80"/>
    <p:sldId id="621" r:id="rId81"/>
    <p:sldId id="622" r:id="rId82"/>
    <p:sldId id="623" r:id="rId8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B00EA"/>
    <a:srgbClr val="0066FF"/>
    <a:srgbClr val="7030A0"/>
    <a:srgbClr val="CCCC00"/>
    <a:srgbClr val="6B00B4"/>
    <a:srgbClr val="FF3300"/>
    <a:srgbClr val="CCEC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639" autoAdjust="0"/>
    <p:restoredTop sz="94608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69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B4A18B6-E27C-408E-B950-BD314035592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26960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A01AD0B-5F18-490E-9002-9E331BEC55DC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163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 eaLnBrk="1" hangingPunct="1"/>
            <a:fld id="{C922DAA1-5608-4207-AB9C-E8D26BDACA95}" type="slidenum">
              <a:rPr lang="en-US" altLang="en-US" sz="1200"/>
              <a:pPr algn="r" eaLnBrk="1" hangingPunct="1"/>
              <a:t>10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95583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00E026-1894-4F2D-9ED9-53754B23284E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3428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955B14D-B92D-4513-A940-4464A1AD46A1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22099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487EB46-AC5B-494A-A0B1-017ADF9E81C6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77235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113676C-1404-4B72-88A7-D5D76BDE2854}" type="slidenum">
              <a:rPr lang="en-US" altLang="en-US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7351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2146175-E4D9-43EE-9206-A30C45F6CF5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28194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B0D295B-88EE-4552-B4FB-42F3E9C39C06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20724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7004742-E695-49F5-BBB9-C7216D8E11A7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23324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2D0AA4C-3AE0-48C4-AB4B-C6B90E80C56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573798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FC6D753-9BFC-49B3-B737-F853369BBB5F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737493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99ED601-CA86-4503-B6C6-50DF73D90049}" type="slidenum">
              <a:rPr lang="en-US" altLang="en-US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2868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53EE1D5-AD96-41E4-AC05-1058C62AEDAC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6885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7BC598B-6C25-4781-AA98-2DA2EE1FB1F3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804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B7B9252-BD00-4511-A046-D8D54512FC9E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48482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B22B2B-C56E-4A78-89E8-433C8E3C82BC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622049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EECB24A-48DD-440F-8FB2-A343188ABFC7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225082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D1C52AA-93C5-4312-9475-E2F301A37DF3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295403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BCF834A-6A70-47CE-B0A8-CA1B18D8C7EA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985280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24B947A-0CE6-4C26-973E-4AD240CE69E0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500088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970D36E-84EA-42B2-8643-CC55590A530C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229266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4DC130A-4BE9-40EE-B0BB-6DB2600B02C6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978889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F0ED0B6-CEAE-46E2-8C81-01D22EEAD196}" type="slidenum">
              <a:rPr lang="en-US" altLang="en-US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314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D1C52AA-93C5-4312-9475-E2F301A37DF3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669768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8D87998-71E7-4107-B7C4-5BAFA2DC55AC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45142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F6D1BB1-A51A-42C6-91C1-4BC19A111303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323020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0EF8A59-4F08-4337-9256-171274E6510D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658403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047B363-A665-4C6F-AEEE-795020267A41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727265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0531314-F20A-4BC6-BA9E-AD4CEC93B727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514786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EC46D5F-38CF-4470-BDD9-1F21BAA82EF8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466327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0468471-933F-4067-9BD4-1B5CAA59D6A1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955967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2DCD4C-E0FD-48D3-8C3B-C9EB6B52A818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733586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0544D2B-E7B5-48B0-9303-B0A0D92B75B2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275833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7C88E8B-955B-4287-A816-CE2933324A7A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248655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558636E-E5BF-43A9-B95E-7637D7F21711}" type="slidenum">
              <a:rPr lang="en-US" altLang="en-US"/>
              <a:pPr/>
              <a:t>65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60143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B96906E-7A47-40BF-9228-D9EDB7CF1502}" type="slidenum">
              <a:rPr lang="en-US" altLang="en-US"/>
              <a:pPr/>
              <a:t>66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993004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1535867-7FE0-4B2E-A7BF-AF4E9FE219B0}" type="slidenum">
              <a:rPr lang="en-US" altLang="en-US"/>
              <a:pPr/>
              <a:t>67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348457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FD5BDB2-7391-4215-A685-A985CDB76D85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231446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9B51341-67A4-455A-8343-7E795BDC995E}" type="slidenum">
              <a:rPr lang="en-US" altLang="en-US"/>
              <a:pPr/>
              <a:t>69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464153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B602B76-77DB-475E-AA41-A19D6AC84B1B}" type="slidenum">
              <a:rPr lang="en-US" altLang="en-US"/>
              <a:pPr/>
              <a:t>70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865832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AE6EDC5-64EB-4751-BD70-E068863E13C1}" type="slidenum">
              <a:rPr lang="en-US" altLang="en-US"/>
              <a:pPr/>
              <a:t>71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27541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C0BAF67-0676-43A7-BF2D-2C20B35B2DAB}" type="slidenum">
              <a:rPr lang="en-US" altLang="en-US"/>
              <a:pPr/>
              <a:t>72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006839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100FB66-47E4-4594-A508-2146016D5B21}" type="slidenum">
              <a:rPr lang="en-US" altLang="en-US"/>
              <a:pPr/>
              <a:t>73</a:t>
            </a:fld>
            <a:endParaRPr lang="en-US" alt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325711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F193988-CC2D-4062-A6DC-4F580F526F6C}" type="slidenum">
              <a:rPr lang="en-US" altLang="en-US"/>
              <a:pPr/>
              <a:t>74</a:t>
            </a:fld>
            <a:endParaRPr lang="en-US" alt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7112873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27801CD-46EA-4214-8AF4-36CA14F0C46E}" type="slidenum">
              <a:rPr lang="en-US" altLang="en-US"/>
              <a:pPr/>
              <a:t>76</a:t>
            </a:fld>
            <a:endParaRPr lang="en-US" alt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830874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6D3FF99-262D-43BE-8B53-9838E622C678}" type="slidenum">
              <a:rPr lang="en-US" altLang="en-US"/>
              <a:pPr/>
              <a:t>78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43148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3F5402-3DE2-4AB9-A2BC-F72A74BDA5FC}" type="slidenum">
              <a:rPr lang="en-US" altLang="en-US"/>
              <a:pPr/>
              <a:t>79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03257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36AEC12-5D71-48D2-B12D-0FA623AF32CA}" type="slidenum">
              <a:rPr lang="en-US" altLang="en-US"/>
              <a:pPr/>
              <a:t>80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56466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4B1B6DE-178B-4385-9A91-9C2ECC1F6020}" type="slidenum">
              <a:rPr lang="en-US" altLang="en-US"/>
              <a:pPr/>
              <a:t>81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9891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6B0F8C0-BFC2-44D2-AC3B-6A8687F3F5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986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E2A441C5-48B0-4C85-A3DA-3DC9DC8D95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0260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28600" y="59164"/>
            <a:ext cx="5181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/102:</a:t>
            </a:r>
            <a:r>
              <a:rPr lang="en-US" sz="1200" b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1.3 – Linear Panel Data</a:t>
            </a:r>
            <a:r>
              <a:rPr lang="en-US" sz="1200" b="0" i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Regression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14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7030A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2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15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7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18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19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57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8.wmf"/><Relationship Id="rId4" Type="http://schemas.openxmlformats.org/officeDocument/2006/relationships/oleObject" Target="../embeddings/oleObject21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59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60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61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66.wmf"/><Relationship Id="rId4" Type="http://schemas.openxmlformats.org/officeDocument/2006/relationships/oleObject" Target="../embeddings/oleObject25.bin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70.wmf"/><Relationship Id="rId4" Type="http://schemas.openxmlformats.org/officeDocument/2006/relationships/oleObject" Target="../embeddings/oleObject26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71.wmf"/><Relationship Id="rId4" Type="http://schemas.openxmlformats.org/officeDocument/2006/relationships/oleObject" Target="../embeddings/oleObject27.bin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7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72.wmf"/><Relationship Id="rId4" Type="http://schemas.openxmlformats.org/officeDocument/2006/relationships/oleObject" Target="../embeddings/oleObject28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75.wmf"/><Relationship Id="rId4" Type="http://schemas.openxmlformats.org/officeDocument/2006/relationships/oleObject" Target="../embeddings/oleObject30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76.wmf"/><Relationship Id="rId4" Type="http://schemas.openxmlformats.org/officeDocument/2006/relationships/oleObject" Target="../embeddings/oleObject31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2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80.wmf"/><Relationship Id="rId4" Type="http://schemas.openxmlformats.org/officeDocument/2006/relationships/oleObject" Target="../embeddings/oleObject33.bin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81.wmf"/><Relationship Id="rId4" Type="http://schemas.openxmlformats.org/officeDocument/2006/relationships/oleObject" Target="../embeddings/oleObject34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82.wmf"/><Relationship Id="rId4" Type="http://schemas.openxmlformats.org/officeDocument/2006/relationships/oleObject" Target="../embeddings/oleObject35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83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84.wmf"/><Relationship Id="rId4" Type="http://schemas.openxmlformats.org/officeDocument/2006/relationships/oleObject" Target="../embeddings/oleObject37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85.wmf"/><Relationship Id="rId4" Type="http://schemas.openxmlformats.org/officeDocument/2006/relationships/oleObject" Target="../embeddings/oleObject38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86.wmf"/><Relationship Id="rId4" Type="http://schemas.openxmlformats.org/officeDocument/2006/relationships/oleObject" Target="../embeddings/oleObject39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87.wmf"/><Relationship Id="rId4" Type="http://schemas.openxmlformats.org/officeDocument/2006/relationships/oleObject" Target="../embeddings/oleObject40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88.wmf"/><Relationship Id="rId4" Type="http://schemas.openxmlformats.org/officeDocument/2006/relationships/oleObject" Target="../embeddings/oleObject41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89.wmf"/><Relationship Id="rId4" Type="http://schemas.openxmlformats.org/officeDocument/2006/relationships/oleObject" Target="../embeddings/oleObject42.bin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91.wmf"/><Relationship Id="rId4" Type="http://schemas.openxmlformats.org/officeDocument/2006/relationships/oleObject" Target="../embeddings/oleObject43.bin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93.wm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1.3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Linear Panel Data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Regression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94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920" y="2286000"/>
            <a:ext cx="1981200" cy="281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3810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22032"/>
            <a:ext cx="4038600" cy="431196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00"/>
              </a:spcAft>
            </a:pPr>
            <a:endParaRPr lang="en-US" sz="1600" smtClean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Unbalanced Panel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Cluster Estimator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Block Bootstrap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Difference in Differences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Incidental Parameters </a:t>
            </a:r>
            <a:br>
              <a:rPr lang="en-US" sz="1600" smtClean="0"/>
            </a:br>
            <a:r>
              <a:rPr lang="en-US" sz="1600" smtClean="0"/>
              <a:t>Problem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Endogeneity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Instrumental Variable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Control Function Estimator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Mundlak Form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Correlated Random Effects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Hausman Test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Lagrange Multiplier (LM) Test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600" smtClean="0"/>
              <a:t>Variable Addition (Wu) Test</a:t>
            </a:r>
            <a:endParaRPr lang="en-US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4645025" y="3810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22032"/>
            <a:ext cx="4041775" cy="4311968"/>
          </a:xfrm>
        </p:spPr>
        <p:txBody>
          <a:bodyPr/>
          <a:lstStyle/>
          <a:p>
            <a:endParaRPr lang="en-US" sz="1600" smtClean="0"/>
          </a:p>
          <a:p>
            <a:r>
              <a:rPr lang="en-US" sz="1600" smtClean="0"/>
              <a:t>Linear Regression</a:t>
            </a:r>
          </a:p>
          <a:p>
            <a:r>
              <a:rPr lang="en-US" sz="1600" smtClean="0"/>
              <a:t>Fixed Effects LR Model</a:t>
            </a:r>
          </a:p>
          <a:p>
            <a:r>
              <a:rPr lang="en-US" sz="1600" smtClean="0"/>
              <a:t>Random Effects LR Model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66800"/>
            <a:ext cx="8601988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181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199"/>
            <a:ext cx="6934200" cy="619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57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7086600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129857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ight Arrow 3"/>
          <p:cNvSpPr>
            <a:spLocks noChangeArrowheads="1"/>
          </p:cNvSpPr>
          <p:nvPr/>
        </p:nvSpPr>
        <p:spPr bwMode="auto">
          <a:xfrm>
            <a:off x="1752600" y="3581400"/>
            <a:ext cx="381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752600" y="826752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BHPS Has Evolved</a:t>
            </a:r>
            <a:endParaRPr lang="en-US" sz="32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36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12" y="946230"/>
            <a:ext cx="5565775" cy="581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1600" y="361455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German Socioeconomic Panel</a:t>
            </a:r>
            <a:endParaRPr lang="en-US" sz="32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32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602663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Household Income and Labour Dynamics In Australia</a:t>
            </a:r>
            <a:endParaRPr lang="en-US" sz="24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32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Balanced and Unbalanced Panels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Distinction: Balanced vs. Unbalanced Panels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A notation to help with mechanics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mtClean="0"/>
              <a:t>            z</a:t>
            </a:r>
            <a:r>
              <a:rPr lang="en-US" altLang="en-US" baseline="-25000" smtClean="0"/>
              <a:t>i,t</a:t>
            </a:r>
            <a:r>
              <a:rPr lang="en-US" altLang="en-US" smtClean="0"/>
              <a:t>, i = 1,…,N;  t = 1,…,T</a:t>
            </a:r>
            <a:r>
              <a:rPr lang="en-US" altLang="en-US" baseline="-25000" smtClean="0"/>
              <a:t>i</a:t>
            </a:r>
            <a:endParaRPr lang="en-US" altLang="en-US" smtClean="0"/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The role of the assumption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Mathematical and notational convenience: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mtClean="0"/>
              <a:t>Balanced,     n=NT</a:t>
            </a:r>
          </a:p>
          <a:p>
            <a:pPr lvl="2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mtClean="0"/>
              <a:t>Unbalanced: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The fixed T</a:t>
            </a:r>
            <a:r>
              <a:rPr lang="en-US" altLang="en-US" baseline="-25000" smtClean="0"/>
              <a:t>i</a:t>
            </a:r>
            <a:r>
              <a:rPr lang="en-US" altLang="en-US" smtClean="0"/>
              <a:t> assumption almost never necessary.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If unbalancedness is due to </a:t>
            </a:r>
            <a:r>
              <a:rPr lang="en-US" altLang="en-US" b="1" smtClean="0">
                <a:solidFill>
                  <a:srgbClr val="FF0000"/>
                </a:solidFill>
              </a:rPr>
              <a:t>nonrandom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attrition from an otherwise balanced panel, then this will require special considerations.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379788" y="3838575"/>
          <a:ext cx="113347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5" name="Equation" r:id="rId4" imgW="736600" imgH="292100" progId="Equation.DSMT4">
                  <p:embed/>
                </p:oleObj>
              </mc:Choice>
              <mc:Fallback>
                <p:oleObj name="Equation" r:id="rId4" imgW="736600" imgH="2921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9788" y="3838575"/>
                        <a:ext cx="1133475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3340100" y="3886200"/>
            <a:ext cx="1600200" cy="4572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5366" name="Rectangle 4"/>
          <p:cNvSpPr>
            <a:spLocks noChangeArrowheads="1"/>
          </p:cNvSpPr>
          <p:nvPr/>
        </p:nvSpPr>
        <p:spPr bwMode="auto">
          <a:xfrm>
            <a:off x="3341224" y="3505200"/>
            <a:ext cx="1599075" cy="3810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31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An Unbalanced Panel: RWM’s GSOEP Data on Health Care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1828800"/>
            <a:ext cx="7705725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429000" y="2295525"/>
            <a:ext cx="27432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Arial" charset="0"/>
              </a:rPr>
              <a:t>N = 7,293 Households</a:t>
            </a:r>
          </a:p>
        </p:txBody>
      </p: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3124200" y="6197600"/>
            <a:ext cx="3776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Some households exited then returned</a:t>
            </a:r>
          </a:p>
        </p:txBody>
      </p:sp>
    </p:spTree>
    <p:extLst>
      <p:ext uri="{BB962C8B-B14F-4D97-AF65-F5344CB8AC3E}">
        <p14:creationId xmlns:p14="http://schemas.microsoft.com/office/powerpoint/2010/main" val="305536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85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Cornwell and Rupert Data</a:t>
            </a:r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533400" y="1587500"/>
            <a:ext cx="8229600" cy="4524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b="1">
                <a:latin typeface="Tahoma" pitchFamily="34" charset="0"/>
              </a:rPr>
              <a:t>Cornwell and Rupert Returns to Schooling Data, 595 Individuals, 7 Years</a:t>
            </a:r>
            <a:r>
              <a:rPr lang="en-US" altLang="en-US" sz="1600">
                <a:latin typeface="Tahoma" pitchFamily="34" charset="0"/>
              </a:rPr>
              <a:t/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(Extracted from NLSY.) </a:t>
            </a:r>
            <a:r>
              <a:rPr lang="en-US" altLang="en-US" sz="1600" b="1">
                <a:latin typeface="Tahoma" pitchFamily="34" charset="0"/>
              </a:rPr>
              <a:t>Variables in the file are</a:t>
            </a:r>
            <a:endParaRPr lang="en-US" altLang="en-US" sz="160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ahoma" pitchFamily="34" charset="0"/>
              </a:rPr>
              <a:t>EXP 	= work experience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WKS 	= weeks worked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OCC 	= occupation, 1 if blue collar, 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IND 	= 1 if manufacturing industry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SOUTH 	= 1 if resides in south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SMSA	= 1 if resides in a city (SMSA)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MS 	= 1 if married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FEM 	= 1 if female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UNION 	= 1 if wage set by union contract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ED 	= years of education</a:t>
            </a:r>
            <a:br>
              <a:rPr lang="en-US" altLang="en-US" sz="1600">
                <a:latin typeface="Tahoma" pitchFamily="34" charset="0"/>
              </a:rPr>
            </a:br>
            <a:r>
              <a:rPr lang="en-US" altLang="en-US" sz="1600">
                <a:latin typeface="Tahoma" pitchFamily="34" charset="0"/>
              </a:rPr>
              <a:t>LWAGE 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ahoma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 See Baltagi, page 122 for further analysis.  The data were downloaded from the website for Baltagi's text. 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28638" y="4667250"/>
            <a:ext cx="5715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5529263" y="1600200"/>
            <a:ext cx="2667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766763"/>
            <a:ext cx="3790950" cy="5842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3225" y="6858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Common Effects Models</a:t>
            </a:r>
          </a:p>
        </p:txBody>
      </p:sp>
      <p:sp>
        <p:nvSpPr>
          <p:cNvPr id="11267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Unobserved individual effects in regression:  E[</a:t>
            </a:r>
            <a:r>
              <a:rPr lang="en-US" altLang="en-US" sz="2000" dirty="0" err="1" smtClean="0"/>
              <a:t>y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| 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, 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]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/>
              <a:t>     Notation: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0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  <a:p>
            <a:pPr eaLnBrk="1" hangingPunct="1">
              <a:lnSpc>
                <a:spcPct val="90000"/>
              </a:lnSpc>
            </a:pPr>
            <a:endParaRPr lang="en-US" altLang="en-US" sz="20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Linear specification: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b="1" dirty="0" smtClean="0">
                <a:solidFill>
                  <a:srgbClr val="FF3300"/>
                </a:solidFill>
              </a:rPr>
              <a:t>      Fixed Effects:</a:t>
            </a:r>
            <a:r>
              <a:rPr lang="en-US" altLang="en-US" sz="2000" dirty="0" smtClean="0"/>
              <a:t> 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] = g(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).  </a:t>
            </a:r>
            <a:r>
              <a:rPr lang="en-US" altLang="en-US" sz="2000" dirty="0" err="1" smtClean="0"/>
              <a:t>Cov</a:t>
            </a:r>
            <a:r>
              <a:rPr lang="en-US" altLang="en-US" sz="2000" dirty="0" smtClean="0"/>
              <a:t>[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err="1" smtClean="0"/>
              <a:t>,c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] ≠</a:t>
            </a:r>
            <a:r>
              <a:rPr lang="en-US" altLang="en-US" sz="2000" b="1" dirty="0" smtClean="0"/>
              <a:t>0</a:t>
            </a:r>
            <a:r>
              <a:rPr lang="en-US" altLang="en-US" sz="2000" dirty="0" smtClean="0"/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/>
              <a:t>     effects are correlated with included variables.</a:t>
            </a:r>
            <a:br>
              <a:rPr lang="en-US" altLang="en-US" sz="2000" dirty="0" smtClean="0"/>
            </a:br>
            <a:endParaRPr lang="en-US" altLang="en-U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 smtClean="0">
                <a:solidFill>
                  <a:srgbClr val="FF3300"/>
                </a:solidFill>
              </a:rPr>
              <a:t>Random Effects:</a:t>
            </a:r>
            <a:r>
              <a:rPr lang="en-US" altLang="en-US" sz="2000" dirty="0" smtClean="0"/>
              <a:t>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] =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; effects are uncorrelated with included variables.  If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contains a constant term,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=0 WLOG. Common: </a:t>
            </a:r>
            <a:r>
              <a:rPr lang="en-US" altLang="en-US" sz="2000" dirty="0" err="1" smtClean="0"/>
              <a:t>Cov</a:t>
            </a:r>
            <a:r>
              <a:rPr lang="en-US" altLang="en-US" sz="2000" dirty="0" smtClean="0"/>
              <a:t>[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err="1" smtClean="0"/>
              <a:t>,c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] =</a:t>
            </a:r>
            <a:r>
              <a:rPr lang="en-US" altLang="en-US" sz="2000" b="1" dirty="0" smtClean="0"/>
              <a:t>0</a:t>
            </a:r>
            <a:r>
              <a:rPr lang="en-US" altLang="en-US" sz="2000" dirty="0" smtClean="0"/>
              <a:t>, but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] =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 is needed for the full model</a:t>
            </a:r>
            <a:endParaRPr lang="el-GR" altLang="en-US" sz="2000" dirty="0" smtClean="0"/>
          </a:p>
        </p:txBody>
      </p:sp>
      <p:graphicFrame>
        <p:nvGraphicFramePr>
          <p:cNvPr id="1126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828672"/>
              </p:ext>
            </p:extLst>
          </p:nvPr>
        </p:nvGraphicFramePr>
        <p:xfrm>
          <a:off x="2590800" y="1752600"/>
          <a:ext cx="2590800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" name="Equation" r:id="rId4" imgW="1206500" imgH="228600" progId="Equation.DSMT4">
                  <p:embed/>
                </p:oleObj>
              </mc:Choice>
              <mc:Fallback>
                <p:oleObj name="Equation" r:id="rId4" imgW="1206500" imgH="228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752600"/>
                        <a:ext cx="2590800" cy="49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569390"/>
              </p:ext>
            </p:extLst>
          </p:nvPr>
        </p:nvGraphicFramePr>
        <p:xfrm>
          <a:off x="2590800" y="2286000"/>
          <a:ext cx="3733800" cy="170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3" name="Equation" r:id="rId6" imgW="2120900" imgH="965200" progId="Equation.DSMT4">
                  <p:embed/>
                </p:oleObj>
              </mc:Choice>
              <mc:Fallback>
                <p:oleObj name="Equation" r:id="rId6" imgW="2120900" imgH="9652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286000"/>
                        <a:ext cx="3733800" cy="170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1219200" y="4343400"/>
            <a:ext cx="7467600" cy="685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219200" y="5257800"/>
            <a:ext cx="7467600" cy="11430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828800"/>
            <a:ext cx="2819400" cy="3810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27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Convenient Notation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Fixed Effects – the ‘dummy variable model’</a:t>
            </a:r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r>
              <a:rPr lang="en-US" altLang="en-US" sz="2400" smtClean="0"/>
              <a:t>Random Effects – the ‘error components model’</a:t>
            </a:r>
          </a:p>
        </p:txBody>
      </p:sp>
      <p:graphicFrame>
        <p:nvGraphicFramePr>
          <p:cNvPr id="13316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720421005"/>
              </p:ext>
            </p:extLst>
          </p:nvPr>
        </p:nvGraphicFramePr>
        <p:xfrm>
          <a:off x="2622550" y="2463800"/>
          <a:ext cx="344011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4" name="Equation" r:id="rId4" imgW="1346040" imgH="228600" progId="Equation.DSMT4">
                  <p:embed/>
                </p:oleObj>
              </mc:Choice>
              <mc:Fallback>
                <p:oleObj name="Equation" r:id="rId4" imgW="1346040" imgH="228600" progId="Equation.DSMT4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2463800"/>
                        <a:ext cx="3440113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544763" y="4724400"/>
          <a:ext cx="35194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5" name="Equation" r:id="rId6" imgW="1270000" imgH="228600" progId="Equation.DSMT4">
                  <p:embed/>
                </p:oleObj>
              </mc:Choice>
              <mc:Fallback>
                <p:oleObj name="Equation" r:id="rId6" imgW="1270000" imgH="228600" progId="Equation.DSMT4">
                  <p:embed/>
                  <p:pic>
                    <p:nvPicPr>
                      <p:cNvPr id="0" name="Picture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4763" y="4724400"/>
                        <a:ext cx="3519487" cy="633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990600" y="3429000"/>
            <a:ext cx="784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Tahoma" pitchFamily="34" charset="0"/>
              </a:rPr>
              <a:t>Individual specific constant terms.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990600" y="5653088"/>
            <a:ext cx="7848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Tahoma" pitchFamily="34" charset="0"/>
              </a:rPr>
              <a:t>Compound (“composed”) disturbance</a:t>
            </a:r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1371600" y="4724400"/>
            <a:ext cx="5410200" cy="685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1371600" y="2438400"/>
            <a:ext cx="5410200" cy="685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86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</a:t>
            </a:r>
            <a:r>
              <a:rPr lang="el-GR" altLang="en-US" smtClean="0"/>
              <a:t>β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133601"/>
            <a:ext cx="7086600" cy="2514600"/>
          </a:xfrm>
        </p:spPr>
        <p:txBody>
          <a:bodyPr/>
          <a:lstStyle/>
          <a:p>
            <a:pPr eaLnBrk="1" hangingPunct="1"/>
            <a:r>
              <a:rPr lang="el-GR" altLang="en-US" b="1" dirty="0" smtClean="0"/>
              <a:t>β</a:t>
            </a:r>
            <a:r>
              <a:rPr lang="en-US" altLang="en-US" dirty="0" smtClean="0"/>
              <a:t> is the partial effect of interest</a:t>
            </a:r>
          </a:p>
          <a:p>
            <a:pPr eaLnBrk="1" hangingPunct="1"/>
            <a:r>
              <a:rPr lang="en-US" altLang="en-US" dirty="0" smtClean="0"/>
              <a:t>Can it be estimated (consistently) in the </a:t>
            </a:r>
            <a:br>
              <a:rPr lang="en-US" altLang="en-US" dirty="0" smtClean="0"/>
            </a:br>
            <a:r>
              <a:rPr lang="en-US" altLang="en-US" dirty="0" smtClean="0"/>
              <a:t>presence of (unmeasured) c</a:t>
            </a:r>
            <a:r>
              <a:rPr lang="en-US" altLang="en-US" baseline="-25000" dirty="0" smtClean="0"/>
              <a:t>i</a:t>
            </a:r>
            <a:r>
              <a:rPr lang="en-US" altLang="en-US" dirty="0" smtClean="0"/>
              <a:t>?</a:t>
            </a:r>
          </a:p>
          <a:p>
            <a:pPr lvl="1" eaLnBrk="1" hangingPunct="1"/>
            <a:r>
              <a:rPr lang="en-US" altLang="en-US" dirty="0" smtClean="0"/>
              <a:t>Does pooled least squares “work?”</a:t>
            </a:r>
          </a:p>
          <a:p>
            <a:pPr lvl="1" eaLnBrk="1" hangingPunct="1"/>
            <a:r>
              <a:rPr lang="en-US" altLang="en-US" dirty="0" smtClean="0"/>
              <a:t>Strategies for “controlling for c</a:t>
            </a:r>
            <a:r>
              <a:rPr lang="en-US" altLang="en-US" baseline="-25000" dirty="0" smtClean="0"/>
              <a:t>i</a:t>
            </a:r>
            <a:r>
              <a:rPr lang="en-US" altLang="en-US" dirty="0" smtClean="0"/>
              <a:t>” using the </a:t>
            </a:r>
            <a:br>
              <a:rPr lang="en-US" altLang="en-US" dirty="0" smtClean="0"/>
            </a:br>
            <a:r>
              <a:rPr lang="en-US" altLang="en-US" dirty="0" smtClean="0"/>
              <a:t>sample data</a:t>
            </a:r>
            <a:r>
              <a:rPr lang="en-US" altLang="en-US" dirty="0"/>
              <a:t>.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41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1.  The Pooled Regression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302125"/>
          </a:xfrm>
        </p:spPr>
        <p:txBody>
          <a:bodyPr/>
          <a:lstStyle/>
          <a:p>
            <a:pPr eaLnBrk="1" hangingPunct="1"/>
            <a:r>
              <a:rPr lang="en-US" altLang="en-US" smtClean="0"/>
              <a:t>Presence of omitted effects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Potential bias/inconsistency of OLS – </a:t>
            </a:r>
            <a:br>
              <a:rPr lang="en-US" altLang="en-US" smtClean="0"/>
            </a:br>
            <a:r>
              <a:rPr lang="en-US" altLang="en-US" smtClean="0"/>
              <a:t>Depends on ‘fixed’ or ‘random’</a:t>
            </a:r>
            <a:endParaRPr lang="en-US" altLang="en-US"/>
          </a:p>
          <a:p>
            <a:pPr lvl="1" eaLnBrk="1" hangingPunct="1"/>
            <a:r>
              <a:rPr lang="en-US" altLang="en-US" smtClean="0"/>
              <a:t>If FE, </a:t>
            </a:r>
            <a:r>
              <a:rPr lang="en-US" altLang="en-US" b="1" smtClean="0"/>
              <a:t>X</a:t>
            </a:r>
            <a:r>
              <a:rPr lang="en-US" altLang="en-US" smtClean="0"/>
              <a:t> is endogenous: Omitted Variables Bias</a:t>
            </a:r>
          </a:p>
          <a:p>
            <a:pPr lvl="1" eaLnBrk="1" hangingPunct="1"/>
            <a:r>
              <a:rPr lang="en-US" altLang="en-US" smtClean="0"/>
              <a:t>If RE, OLS is OK but standard errors are incorrect.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160452"/>
              </p:ext>
            </p:extLst>
          </p:nvPr>
        </p:nvGraphicFramePr>
        <p:xfrm>
          <a:off x="990600" y="2163762"/>
          <a:ext cx="6248400" cy="179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9" name="Equation" r:id="rId4" imgW="3352800" imgH="965200" progId="Equation.DSMT4">
                  <p:embed/>
                </p:oleObj>
              </mc:Choice>
              <mc:Fallback>
                <p:oleObj name="Equation" r:id="rId4" imgW="3352800" imgH="9652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163762"/>
                        <a:ext cx="6248400" cy="179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7576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11175" y="11430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OLS with Individual Effects</a:t>
            </a:r>
            <a:br>
              <a:rPr lang="en-US" altLang="en-US" smtClean="0"/>
            </a:br>
            <a:r>
              <a:rPr lang="en-US" altLang="en-US" sz="2000" smtClean="0"/>
              <a:t>The omitted variable(s) are the group means</a:t>
            </a:r>
          </a:p>
        </p:txBody>
      </p:sp>
      <p:graphicFrame>
        <p:nvGraphicFramePr>
          <p:cNvPr id="3379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703248"/>
              </p:ext>
            </p:extLst>
          </p:nvPr>
        </p:nvGraphicFramePr>
        <p:xfrm>
          <a:off x="552450" y="2114550"/>
          <a:ext cx="8301038" cy="373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3" name="Equation" r:id="rId4" imgW="4800600" imgH="2158920" progId="Equation.DSMT4">
                  <p:embed/>
                </p:oleObj>
              </mc:Choice>
              <mc:Fallback>
                <p:oleObj name="Equation" r:id="rId4" imgW="4800600" imgH="215892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2114550"/>
                        <a:ext cx="8301038" cy="3732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511175" y="5399088"/>
            <a:ext cx="7272338" cy="468312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797" name="Rectangle 3"/>
          <p:cNvSpPr>
            <a:spLocks noChangeArrowheads="1"/>
          </p:cNvSpPr>
          <p:nvPr/>
        </p:nvSpPr>
        <p:spPr bwMode="auto">
          <a:xfrm>
            <a:off x="1318287" y="2590800"/>
            <a:ext cx="7063713" cy="560388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71600" y="1524000"/>
            <a:ext cx="6934200" cy="4572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70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Ordinary Least Squares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77724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Standard results for OLS in a generalized regression  model</a:t>
            </a:r>
          </a:p>
          <a:p>
            <a:pPr lvl="1" eaLnBrk="1" hangingPunct="1"/>
            <a:r>
              <a:rPr lang="en-US" altLang="en-US" sz="2000" smtClean="0"/>
              <a:t>Consistent if RE, inconsistent if FE.</a:t>
            </a:r>
          </a:p>
          <a:p>
            <a:pPr lvl="1" eaLnBrk="1" hangingPunct="1"/>
            <a:r>
              <a:rPr lang="en-US" altLang="en-US" sz="2000" smtClean="0"/>
              <a:t>Unbiased for something in either case.</a:t>
            </a:r>
          </a:p>
          <a:p>
            <a:pPr lvl="1" eaLnBrk="1" hangingPunct="1"/>
            <a:r>
              <a:rPr lang="en-US" altLang="en-US" sz="2000" smtClean="0"/>
              <a:t>Inefficient in all cases.</a:t>
            </a:r>
          </a:p>
          <a:p>
            <a:pPr eaLnBrk="1" hangingPunct="1"/>
            <a:r>
              <a:rPr lang="en-US" altLang="en-US" sz="2400" smtClean="0"/>
              <a:t>True Variance</a:t>
            </a:r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06709299"/>
              </p:ext>
            </p:extLst>
          </p:nvPr>
        </p:nvGraphicFramePr>
        <p:xfrm>
          <a:off x="914400" y="3886200"/>
          <a:ext cx="7327900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0" name="Equation" r:id="rId4" imgW="2895480" imgH="520560" progId="Equation.DSMT4">
                  <p:embed/>
                </p:oleObj>
              </mc:Choice>
              <mc:Fallback>
                <p:oleObj name="Equation" r:id="rId4" imgW="2895480" imgH="520560" progId="Equation.DSMT4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86200"/>
                        <a:ext cx="7327900" cy="1317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799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A Cluster Estimator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805776"/>
              </p:ext>
            </p:extLst>
          </p:nvPr>
        </p:nvGraphicFramePr>
        <p:xfrm>
          <a:off x="883797" y="1752600"/>
          <a:ext cx="7681205" cy="443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80" name="Equation" r:id="rId4" imgW="4622760" imgH="2666880" progId="Equation.DSMT4">
                  <p:embed/>
                </p:oleObj>
              </mc:Choice>
              <mc:Fallback>
                <p:oleObj name="Equation" r:id="rId4" imgW="4622760" imgH="26668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797" y="1752600"/>
                        <a:ext cx="7681205" cy="44338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143000" y="3276600"/>
            <a:ext cx="5715000" cy="838200"/>
          </a:xfrm>
          <a:prstGeom prst="rect">
            <a:avLst/>
          </a:prstGeom>
          <a:solidFill>
            <a:srgbClr val="7030A0">
              <a:alpha val="27843"/>
            </a:srgbClr>
          </a:solidFill>
          <a:ln w="19050" cap="flat" cmpd="sng" algn="ctr">
            <a:solidFill>
              <a:srgbClr val="6B00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292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344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Alternative OLS Variance Estimators</a:t>
            </a:r>
            <a:br>
              <a:rPr lang="en-US" altLang="en-US" smtClean="0"/>
            </a:br>
            <a:r>
              <a:rPr lang="en-US" altLang="en-US" sz="2000" smtClean="0"/>
              <a:t>Cluster correction increases SEs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990600" y="1143000"/>
            <a:ext cx="72390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>
                <a:latin typeface="Courier New" pitchFamily="49" charset="0"/>
              </a:rPr>
              <a:t> Constant      5.40159723      .04838934   111.628   .0000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.04084968      .00218534    18.693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-.00068788    .480428D-04   -14.318   .0000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-.13830480      .01480107    -9.344   .0000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.14856267      .01206772    12.311   .0000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 u="sng">
                <a:solidFill>
                  <a:srgbClr val="FF3300"/>
                </a:solidFill>
                <a:latin typeface="Courier New" pitchFamily="49" charset="0"/>
              </a:rPr>
              <a:t>MS             .06798358      .02074599     3.277   .0010</a:t>
            </a:r>
          </a:p>
          <a:p>
            <a:r>
              <a:rPr lang="en-US" altLang="en-US" sz="1400" b="1">
                <a:latin typeface="Courier New" pitchFamily="49" charset="0"/>
              </a:rPr>
              <a:t> FEM           -.40020215      .02526118   -15.843   .0000</a:t>
            </a:r>
          </a:p>
          <a:p>
            <a:r>
              <a:rPr lang="en-US" altLang="en-US" sz="1400" b="1">
                <a:latin typeface="Courier New" pitchFamily="49" charset="0"/>
              </a:rPr>
              <a:t> UNION          .09409925      .01253203     7.509   .0000</a:t>
            </a:r>
          </a:p>
          <a:p>
            <a:r>
              <a:rPr lang="en-US" altLang="en-US" sz="1400" b="1">
                <a:latin typeface="Courier New" pitchFamily="49" charset="0"/>
              </a:rPr>
              <a:t> ED             .05812166      .00260039    22.351   .0000</a:t>
            </a:r>
          </a:p>
          <a:p>
            <a:r>
              <a:rPr lang="en-US" altLang="en-US" sz="1400" b="1" u="sng">
                <a:latin typeface="Courier New" pitchFamily="49" charset="0"/>
              </a:rPr>
              <a:t>Robust</a:t>
            </a:r>
          </a:p>
          <a:p>
            <a:r>
              <a:rPr lang="en-US" altLang="en-US" sz="1400" b="1">
                <a:latin typeface="Courier New" pitchFamily="49" charset="0"/>
              </a:rPr>
              <a:t> Constant      5.40159723      .10156038    53.186   .0000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.04084968      .00432272     9.450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-.00068788    .983981D-04    -6.991   .0000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-.13830480      .02772631    -4.988   .0000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.14856267      .02423668     6.130   .0000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 u="sng">
                <a:solidFill>
                  <a:srgbClr val="FF3300"/>
                </a:solidFill>
                <a:latin typeface="Courier New" pitchFamily="49" charset="0"/>
              </a:rPr>
              <a:t>MS             .06798358      .04382220     1.551   .1208</a:t>
            </a:r>
          </a:p>
          <a:p>
            <a:r>
              <a:rPr lang="en-US" altLang="en-US" sz="1400" b="1">
                <a:latin typeface="Courier New" pitchFamily="49" charset="0"/>
              </a:rPr>
              <a:t> FEM           -.40020215      .04961926    -8.065   .0000</a:t>
            </a:r>
          </a:p>
          <a:p>
            <a:r>
              <a:rPr lang="en-US" altLang="en-US" sz="1400" b="1">
                <a:latin typeface="Courier New" pitchFamily="49" charset="0"/>
              </a:rPr>
              <a:t> UNION          .09409925      .02422669     3.884   .0001</a:t>
            </a:r>
          </a:p>
          <a:p>
            <a:r>
              <a:rPr lang="en-US" altLang="en-US" sz="1400" b="1">
                <a:latin typeface="Courier New" pitchFamily="49" charset="0"/>
              </a:rPr>
              <a:t> ED             .05812166      .00555697    10.459   .0000</a:t>
            </a:r>
          </a:p>
        </p:txBody>
      </p:sp>
      <p:sp>
        <p:nvSpPr>
          <p:cNvPr id="35844" name="Rectangle 1"/>
          <p:cNvSpPr>
            <a:spLocks noChangeArrowheads="1"/>
          </p:cNvSpPr>
          <p:nvPr/>
        </p:nvSpPr>
        <p:spPr bwMode="auto">
          <a:xfrm>
            <a:off x="1066800" y="1752600"/>
            <a:ext cx="6629400" cy="1981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1066800" y="3733800"/>
            <a:ext cx="6629400" cy="2133600"/>
          </a:xfrm>
          <a:prstGeom prst="rect">
            <a:avLst/>
          </a:prstGeom>
          <a:solidFill>
            <a:srgbClr val="92D05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949950"/>
            <a:ext cx="694848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152900" y="1752600"/>
            <a:ext cx="1409700" cy="4114800"/>
          </a:xfrm>
          <a:prstGeom prst="rect">
            <a:avLst/>
          </a:prstGeom>
          <a:solidFill>
            <a:srgbClr val="FF33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1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85800"/>
            <a:ext cx="7696200" cy="6858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7030A0"/>
                </a:solidFill>
              </a:rPr>
              <a:t>Results of Bootstrap Estimation</a:t>
            </a:r>
          </a:p>
        </p:txBody>
      </p:sp>
      <p:pic>
        <p:nvPicPr>
          <p:cNvPr id="583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806608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22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Bootstrap Replications</a:t>
            </a:r>
          </a:p>
        </p:txBody>
      </p:sp>
      <p:sp>
        <p:nvSpPr>
          <p:cNvPr id="60419" name="Text Box 7"/>
          <p:cNvSpPr txBox="1">
            <a:spLocks noChangeArrowheads="1"/>
          </p:cNvSpPr>
          <p:nvPr/>
        </p:nvSpPr>
        <p:spPr bwMode="auto">
          <a:xfrm>
            <a:off x="6683375" y="2286000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Arial" charset="0"/>
              </a:rPr>
              <a:t>Full sample result</a:t>
            </a:r>
          </a:p>
        </p:txBody>
      </p:sp>
      <p:sp>
        <p:nvSpPr>
          <p:cNvPr id="60420" name="Text Box 10"/>
          <p:cNvSpPr txBox="1">
            <a:spLocks noChangeArrowheads="1"/>
          </p:cNvSpPr>
          <p:nvPr/>
        </p:nvSpPr>
        <p:spPr bwMode="auto">
          <a:xfrm>
            <a:off x="6900863" y="3444875"/>
            <a:ext cx="20478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Arial" charset="0"/>
              </a:rPr>
              <a:t>Bootstrapped </a:t>
            </a:r>
            <a:br>
              <a:rPr lang="en-US" altLang="en-US" b="1">
                <a:latin typeface="Arial" charset="0"/>
              </a:rPr>
            </a:br>
            <a:r>
              <a:rPr lang="en-US" altLang="en-US" b="1">
                <a:latin typeface="Arial" charset="0"/>
              </a:rPr>
              <a:t>sample results</a:t>
            </a:r>
          </a:p>
        </p:txBody>
      </p:sp>
      <p:pic>
        <p:nvPicPr>
          <p:cNvPr id="6042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641032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Right Brace 1"/>
          <p:cNvSpPr>
            <a:spLocks/>
          </p:cNvSpPr>
          <p:nvPr/>
        </p:nvSpPr>
        <p:spPr bwMode="auto">
          <a:xfrm>
            <a:off x="6283325" y="2803525"/>
            <a:ext cx="800100" cy="3140075"/>
          </a:xfrm>
          <a:prstGeom prst="rightBrace">
            <a:avLst>
              <a:gd name="adj1" fmla="val 8340"/>
              <a:gd name="adj2" fmla="val 4969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0423" name="Line 6"/>
          <p:cNvSpPr>
            <a:spLocks noChangeShapeType="1"/>
          </p:cNvSpPr>
          <p:nvPr/>
        </p:nvSpPr>
        <p:spPr bwMode="auto">
          <a:xfrm flipH="1">
            <a:off x="6283325" y="2713038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3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9" y="618666"/>
            <a:ext cx="3793121" cy="590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2"/>
          <p:cNvSpPr>
            <a:spLocks noChangeArrowheads="1"/>
          </p:cNvSpPr>
          <p:nvPr/>
        </p:nvSpPr>
        <p:spPr bwMode="auto">
          <a:xfrm>
            <a:off x="1149510" y="1600200"/>
            <a:ext cx="2203290" cy="1524000"/>
          </a:xfrm>
          <a:prstGeom prst="rect">
            <a:avLst/>
          </a:prstGeom>
          <a:solidFill>
            <a:srgbClr val="FF3300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2468" name="Rectangle 3"/>
          <p:cNvSpPr>
            <a:spLocks noChangeArrowheads="1"/>
          </p:cNvSpPr>
          <p:nvPr/>
        </p:nvSpPr>
        <p:spPr bwMode="auto">
          <a:xfrm>
            <a:off x="1149510" y="3126130"/>
            <a:ext cx="2203290" cy="1522070"/>
          </a:xfrm>
          <a:prstGeom prst="rect">
            <a:avLst/>
          </a:prstGeom>
          <a:solidFill>
            <a:srgbClr val="CCECFF">
              <a:alpha val="31764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1143000" y="4648200"/>
            <a:ext cx="2209800" cy="15240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828800"/>
            <a:ext cx="4495800" cy="35052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sz="2400" b="1" smtClean="0">
                <a:latin typeface="Arial" pitchFamily="34" charset="0"/>
                <a:cs typeface="Arial" pitchFamily="34" charset="0"/>
              </a:rPr>
              <a:t>Bootstrap variance for a panel data estimator</a:t>
            </a:r>
          </a:p>
          <a:p>
            <a:pPr>
              <a:defRPr/>
            </a:pPr>
            <a:r>
              <a:rPr lang="en-US" sz="2400" b="1" smtClean="0">
                <a:latin typeface="Arial" pitchFamily="34" charset="0"/>
                <a:cs typeface="Arial" pitchFamily="34" charset="0"/>
              </a:rPr>
              <a:t>Panel Bootstrap = </a:t>
            </a:r>
            <a:br>
              <a:rPr lang="en-US" sz="2400" b="1" smtClean="0">
                <a:latin typeface="Arial" pitchFamily="34" charset="0"/>
                <a:cs typeface="Arial" pitchFamily="34" charset="0"/>
              </a:rPr>
            </a:br>
            <a:r>
              <a:rPr lang="en-US" sz="2400" b="1" smtClean="0">
                <a:latin typeface="Arial" pitchFamily="34" charset="0"/>
                <a:cs typeface="Arial" pitchFamily="34" charset="0"/>
              </a:rPr>
              <a:t>Block Bootstrap</a:t>
            </a:r>
          </a:p>
          <a:p>
            <a:pPr>
              <a:defRPr/>
            </a:pPr>
            <a:r>
              <a:rPr lang="en-US" sz="2400" b="1" smtClean="0">
                <a:latin typeface="Arial" pitchFamily="34" charset="0"/>
                <a:cs typeface="Arial" pitchFamily="34" charset="0"/>
              </a:rPr>
              <a:t>Data set is N groups of size T</a:t>
            </a:r>
            <a:r>
              <a:rPr lang="en-US" sz="2400" b="1" baseline="-25000" smtClean="0">
                <a:latin typeface="Arial" pitchFamily="34" charset="0"/>
                <a:cs typeface="Arial" pitchFamily="34" charset="0"/>
              </a:rPr>
              <a:t>i</a:t>
            </a:r>
            <a:endParaRPr lang="en-US" sz="2400" b="1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smtClean="0">
                <a:latin typeface="Arial" pitchFamily="34" charset="0"/>
                <a:cs typeface="Arial" pitchFamily="34" charset="0"/>
              </a:rPr>
              <a:t>Bootstrap sample is N groups of size T</a:t>
            </a:r>
            <a:r>
              <a:rPr lang="en-US" sz="2400" b="1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 drawn with replacement</a:t>
            </a:r>
            <a:r>
              <a:rPr lang="en-US" sz="2400" smtClean="0"/>
              <a:t>.</a:t>
            </a:r>
          </a:p>
        </p:txBody>
      </p:sp>
      <p:sp>
        <p:nvSpPr>
          <p:cNvPr id="62471" name="Rectangle 4"/>
          <p:cNvSpPr>
            <a:spLocks noChangeArrowheads="1"/>
          </p:cNvSpPr>
          <p:nvPr/>
        </p:nvSpPr>
        <p:spPr bwMode="auto">
          <a:xfrm>
            <a:off x="4724400" y="2666999"/>
            <a:ext cx="2819400" cy="813121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263342" y="45720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bootstrap replication must account for panel data nature of the data set.</a:t>
            </a:r>
            <a:endParaRPr lang="en-US" sz="24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7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685800"/>
            <a:ext cx="798195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5638800"/>
            <a:ext cx="49053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05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52623" y="685800"/>
            <a:ext cx="6091177" cy="83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Using First Differences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6553200" cy="4302125"/>
          </a:xfrm>
        </p:spPr>
        <p:txBody>
          <a:bodyPr/>
          <a:lstStyle/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smtClean="0"/>
              <a:t>      Eliminating the heterogeneity:  </a:t>
            </a:r>
            <a:r>
              <a:rPr lang="en-US" altLang="en-US" sz="3200" smtClean="0">
                <a:sym typeface="Symbol"/>
              </a:rPr>
              <a:t></a:t>
            </a:r>
            <a:r>
              <a:rPr lang="en-US" altLang="en-US" smtClean="0">
                <a:sym typeface="Symbol"/>
              </a:rPr>
              <a:t>c</a:t>
            </a:r>
            <a:r>
              <a:rPr lang="en-US" altLang="en-US" baseline="-25000" smtClean="0">
                <a:sym typeface="Symbol"/>
              </a:rPr>
              <a:t>i</a:t>
            </a:r>
            <a:r>
              <a:rPr lang="en-US" altLang="en-US" sz="2400" smtClean="0">
                <a:sym typeface="Symbol"/>
              </a:rPr>
              <a:t> = 0.</a:t>
            </a:r>
            <a:endParaRPr lang="en-US" altLang="en-US" sz="24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400" smtClean="0"/>
          </a:p>
        </p:txBody>
      </p:sp>
      <p:graphicFrame>
        <p:nvGraphicFramePr>
          <p:cNvPr id="66564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610034013"/>
              </p:ext>
            </p:extLst>
          </p:nvPr>
        </p:nvGraphicFramePr>
        <p:xfrm>
          <a:off x="1066800" y="3429000"/>
          <a:ext cx="600710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6" name="Equation" r:id="rId4" imgW="2412720" imgH="482400" progId="Equation.DSMT4">
                  <p:embed/>
                </p:oleObj>
              </mc:Choice>
              <mc:Fallback>
                <p:oleObj name="Equation" r:id="rId4" imgW="2412720" imgH="482400" progId="Equation.DSMT4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429000"/>
                        <a:ext cx="6007100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5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066800" y="2057400"/>
          <a:ext cx="6705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7" name="Equation" r:id="rId6" imgW="3352800" imgH="228600" progId="Equation.DSMT4">
                  <p:embed/>
                </p:oleObj>
              </mc:Choice>
              <mc:Fallback>
                <p:oleObj name="Equation" r:id="rId6" imgW="3352800" imgH="228600" progId="Equation.DSMT4">
                  <p:embed/>
                  <p:pic>
                    <p:nvPicPr>
                      <p:cNvPr id="0" name="Picture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57400"/>
                        <a:ext cx="6705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52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Difference-in-Differences Model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200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000" smtClean="0"/>
              <a:t>With </a:t>
            </a:r>
            <a:r>
              <a:rPr lang="en-US" altLang="en-US" sz="2000" b="1" u="sng" smtClean="0"/>
              <a:t>two periods and strict exogeneity of D and T</a:t>
            </a:r>
            <a:r>
              <a:rPr lang="en-US" altLang="en-US" sz="2000" smtClean="0"/>
              <a:t>,</a:t>
            </a:r>
          </a:p>
          <a:p>
            <a:pPr eaLnBrk="1" hangingPunct="1"/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z="2000" smtClean="0"/>
              <a:t>This is a linear regression model.  If there are no regressors,</a:t>
            </a:r>
          </a:p>
        </p:txBody>
      </p:sp>
      <p:graphicFrame>
        <p:nvGraphicFramePr>
          <p:cNvPr id="72708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1674813" y="2362200"/>
          <a:ext cx="69342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4" name="Equation" r:id="rId4" imgW="4089400" imgH="1168400" progId="Equation.DSMT4">
                  <p:embed/>
                </p:oleObj>
              </mc:Choice>
              <mc:Fallback>
                <p:oleObj name="Equation" r:id="rId4" imgW="4089400" imgH="1168400" progId="Equation.DSMT4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813" y="2362200"/>
                        <a:ext cx="6934200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3"/>
          <p:cNvGraphicFramePr>
            <a:graphicFrameLocks noChangeAspect="1"/>
          </p:cNvGraphicFramePr>
          <p:nvPr/>
        </p:nvGraphicFramePr>
        <p:xfrm>
          <a:off x="1798638" y="5029200"/>
          <a:ext cx="425291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5" name="Equation" r:id="rId6" imgW="2336760" imgH="457200" progId="Equation.DSMT4">
                  <p:embed/>
                </p:oleObj>
              </mc:Choice>
              <mc:Fallback>
                <p:oleObj name="Equation" r:id="rId6" imgW="2336760" imgH="4572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8638" y="5029200"/>
                        <a:ext cx="4252912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270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>
          <a:xfrm>
            <a:off x="1066800" y="609600"/>
            <a:ext cx="6781800" cy="838200"/>
          </a:xfrm>
        </p:spPr>
        <p:txBody>
          <a:bodyPr/>
          <a:lstStyle/>
          <a:p>
            <a:r>
              <a:rPr lang="en-US" altLang="en-US" dirty="0" smtClean="0"/>
              <a:t>Difference in Differences</a:t>
            </a:r>
          </a:p>
        </p:txBody>
      </p:sp>
      <p:graphicFrame>
        <p:nvGraphicFramePr>
          <p:cNvPr id="74755" name="Object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78763760"/>
              </p:ext>
            </p:extLst>
          </p:nvPr>
        </p:nvGraphicFramePr>
        <p:xfrm>
          <a:off x="914400" y="1676400"/>
          <a:ext cx="7640638" cy="351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4" name="Equation" r:id="rId3" imgW="4203360" imgH="1930320" progId="Equation.DSMT4">
                  <p:embed/>
                </p:oleObj>
              </mc:Choice>
              <mc:Fallback>
                <p:oleObj name="Equation" r:id="rId3" imgW="4203360" imgH="1930320" progId="Equation.DSMT4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76400"/>
                        <a:ext cx="7640638" cy="351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770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32539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685800"/>
            <a:ext cx="25717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60960" y="1752600"/>
            <a:ext cx="548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Tahoma" pitchFamily="34" charset="0"/>
                <a:ea typeface="Tahoma" pitchFamily="34" charset="0"/>
                <a:cs typeface="Tahoma" pitchFamily="34" charset="0"/>
              </a:rPr>
              <a:t>UK Office of Fair Trading, May 2012;  Stephen Davies</a:t>
            </a:r>
            <a:endParaRPr lang="en-US" sz="14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609600" y="5867400"/>
            <a:ext cx="411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http://dera.ioe.ac.uk/14610/1/oft1416.pdf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23950"/>
            <a:ext cx="45815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2895600"/>
            <a:ext cx="4524375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Box 1"/>
          <p:cNvSpPr txBox="1">
            <a:spLocks noChangeArrowheads="1"/>
          </p:cNvSpPr>
          <p:nvPr/>
        </p:nvSpPr>
        <p:spPr bwMode="auto">
          <a:xfrm>
            <a:off x="5267325" y="1219200"/>
            <a:ext cx="36480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Outcome is the fees charged.</a:t>
            </a:r>
          </a:p>
        </p:txBody>
      </p:sp>
      <p:sp>
        <p:nvSpPr>
          <p:cNvPr id="76805" name="TextBox 2"/>
          <p:cNvSpPr txBox="1">
            <a:spLocks noChangeArrowheads="1"/>
          </p:cNvSpPr>
          <p:nvPr/>
        </p:nvSpPr>
        <p:spPr bwMode="auto">
          <a:xfrm>
            <a:off x="5222875" y="2930525"/>
            <a:ext cx="3429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Activity is collusion on fees.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685800" y="2362200"/>
            <a:ext cx="4346575" cy="2057400"/>
          </a:xfrm>
          <a:prstGeom prst="rect">
            <a:avLst/>
          </a:prstGeom>
          <a:solidFill>
            <a:srgbClr val="FFD3D3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907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39671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24263"/>
            <a:ext cx="3984625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4572000" y="1196975"/>
            <a:ext cx="2743200" cy="2308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Schools: Treatment is an intervention by the Office of Fair Trading</a:t>
            </a:r>
          </a:p>
          <a:p>
            <a:pPr>
              <a:defRPr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Schools were not involved in the conspiracy</a:t>
            </a:r>
          </a:p>
        </p:txBody>
      </p:sp>
      <p:cxnSp>
        <p:nvCxnSpPr>
          <p:cNvPr id="77829" name="Straight Arrow Connector 5"/>
          <p:cNvCxnSpPr>
            <a:cxnSpLocks noChangeShapeType="1"/>
          </p:cNvCxnSpPr>
          <p:nvPr/>
        </p:nvCxnSpPr>
        <p:spPr bwMode="auto">
          <a:xfrm rot="5400000" flipH="1" flipV="1">
            <a:off x="781051" y="4400550"/>
            <a:ext cx="1524000" cy="317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30" name="TextBox 6"/>
          <p:cNvSpPr txBox="1">
            <a:spLocks noChangeArrowheads="1"/>
          </p:cNvSpPr>
          <p:nvPr/>
        </p:nvSpPr>
        <p:spPr bwMode="auto">
          <a:xfrm>
            <a:off x="762000" y="5257800"/>
            <a:ext cx="220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>
                <a:solidFill>
                  <a:srgbClr val="0066FF"/>
                </a:solidFill>
                <a:latin typeface="Arial" charset="0"/>
                <a:cs typeface="Arial" charset="0"/>
              </a:rPr>
              <a:t>Treatment  is not voluntary</a:t>
            </a:r>
          </a:p>
        </p:txBody>
      </p:sp>
    </p:spTree>
    <p:extLst>
      <p:ext uri="{BB962C8B-B14F-4D97-AF65-F5344CB8AC3E}">
        <p14:creationId xmlns:p14="http://schemas.microsoft.com/office/powerpoint/2010/main" val="113198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56197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7400" y="1081175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Apparent Impact of the Intervention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4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53684"/>
            <a:ext cx="8815702" cy="261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572000" y="3958059"/>
            <a:ext cx="1905000" cy="381000"/>
          </a:xfrm>
          <a:prstGeom prst="rect">
            <a:avLst/>
          </a:prstGeom>
          <a:solidFill>
            <a:srgbClr val="7030A0">
              <a:alpha val="32941"/>
            </a:srgbClr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8018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33400"/>
            <a:ext cx="6031406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TextBox 2"/>
          <p:cNvSpPr txBox="1">
            <a:spLocks noChangeArrowheads="1"/>
          </p:cNvSpPr>
          <p:nvPr/>
        </p:nvSpPr>
        <p:spPr bwMode="auto">
          <a:xfrm>
            <a:off x="228600" y="3671586"/>
            <a:ext cx="2743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Treatment (Intervention) Effect = </a:t>
            </a:r>
            <a:r>
              <a:rPr lang="en-US" altLang="en-US">
                <a:sym typeface="Symbol" pitchFamily="18" charset="2"/>
              </a:rPr>
              <a:t></a:t>
            </a:r>
            <a:r>
              <a:rPr lang="en-US" altLang="en-US" baseline="-25000">
                <a:sym typeface="Symbol" pitchFamily="18" charset="2"/>
              </a:rPr>
              <a:t>1</a:t>
            </a:r>
            <a:r>
              <a:rPr lang="en-US" altLang="en-US">
                <a:sym typeface="Symbol" pitchFamily="18" charset="2"/>
              </a:rPr>
              <a:t>  +</a:t>
            </a:r>
          </a:p>
          <a:p>
            <a:r>
              <a:rPr lang="en-US" altLang="en-US">
                <a:sym typeface="Symbol" pitchFamily="18" charset="2"/>
              </a:rPr>
              <a:t>              </a:t>
            </a:r>
            <a:r>
              <a:rPr lang="en-US" altLang="en-US" baseline="-25000">
                <a:sym typeface="Symbol" pitchFamily="18" charset="2"/>
              </a:rPr>
              <a:t>2</a:t>
            </a:r>
            <a:r>
              <a:rPr lang="en-US" altLang="en-US">
                <a:sym typeface="Symbol" pitchFamily="18" charset="2"/>
              </a:rPr>
              <a:t> if SS school</a:t>
            </a:r>
            <a:endParaRPr lang="en-US" altLang="en-US"/>
          </a:p>
        </p:txBody>
      </p:sp>
      <p:sp>
        <p:nvSpPr>
          <p:cNvPr id="80900" name="Rectangle 3"/>
          <p:cNvSpPr>
            <a:spLocks noChangeArrowheads="1"/>
          </p:cNvSpPr>
          <p:nvPr/>
        </p:nvSpPr>
        <p:spPr bwMode="auto">
          <a:xfrm>
            <a:off x="3352800" y="4500562"/>
            <a:ext cx="5410200" cy="2205038"/>
          </a:xfrm>
          <a:prstGeom prst="rect">
            <a:avLst/>
          </a:prstGeom>
          <a:solidFill>
            <a:srgbClr val="FFD3D3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1012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14400"/>
            <a:ext cx="4972050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Oval 2"/>
          <p:cNvSpPr>
            <a:spLocks noChangeArrowheads="1"/>
          </p:cNvSpPr>
          <p:nvPr/>
        </p:nvSpPr>
        <p:spPr bwMode="auto">
          <a:xfrm>
            <a:off x="4572000" y="1143000"/>
            <a:ext cx="914400" cy="914400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4" name="Oval 3"/>
          <p:cNvSpPr>
            <a:spLocks noChangeArrowheads="1"/>
          </p:cNvSpPr>
          <p:nvPr/>
        </p:nvSpPr>
        <p:spPr bwMode="auto">
          <a:xfrm>
            <a:off x="6096000" y="1143000"/>
            <a:ext cx="914400" cy="914400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5" name="Rectangle 4"/>
          <p:cNvSpPr>
            <a:spLocks noChangeArrowheads="1"/>
          </p:cNvSpPr>
          <p:nvPr/>
        </p:nvSpPr>
        <p:spPr bwMode="auto">
          <a:xfrm>
            <a:off x="3886200" y="4419600"/>
            <a:ext cx="838200" cy="417513"/>
          </a:xfrm>
          <a:prstGeom prst="rect">
            <a:avLst/>
          </a:prstGeom>
          <a:solidFill>
            <a:srgbClr val="92D05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6" name="Rectangle 5"/>
          <p:cNvSpPr>
            <a:spLocks noChangeArrowheads="1"/>
          </p:cNvSpPr>
          <p:nvPr/>
        </p:nvSpPr>
        <p:spPr bwMode="auto">
          <a:xfrm>
            <a:off x="5383213" y="4419600"/>
            <a:ext cx="838200" cy="407988"/>
          </a:xfrm>
          <a:prstGeom prst="rect">
            <a:avLst/>
          </a:prstGeom>
          <a:solidFill>
            <a:srgbClr val="92D05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7" name="TextBox 6"/>
          <p:cNvSpPr txBox="1">
            <a:spLocks noChangeArrowheads="1"/>
          </p:cNvSpPr>
          <p:nvPr/>
        </p:nvSpPr>
        <p:spPr bwMode="auto">
          <a:xfrm>
            <a:off x="762000" y="5815013"/>
            <a:ext cx="80010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>
                <a:latin typeface="Arial" charset="0"/>
                <a:cs typeface="Arial" charset="0"/>
              </a:rPr>
              <a:t>In order to test robustness two versions of the fixed effects model were run. The first is Ordinary Least Squares, and the second is heteroscedasticity and auto-correlation robust (HAC) standard errors in order to check for heteroscedasticity and autocorrelation. </a:t>
            </a:r>
          </a:p>
        </p:txBody>
      </p:sp>
    </p:spTree>
    <p:extLst>
      <p:ext uri="{BB962C8B-B14F-4D97-AF65-F5344CB8AC3E}">
        <p14:creationId xmlns:p14="http://schemas.microsoft.com/office/powerpoint/2010/main" val="493337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2.  Estimation with Fixed Effects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828800"/>
            <a:ext cx="7543800" cy="4302125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fixed effects model</a:t>
            </a:r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c</a:t>
            </a:r>
            <a:r>
              <a:rPr lang="en-US" altLang="en-US" sz="2400" baseline="-25000" dirty="0" smtClean="0"/>
              <a:t>i</a:t>
            </a:r>
            <a:r>
              <a:rPr lang="en-US" altLang="en-US" sz="2400" dirty="0" smtClean="0"/>
              <a:t> is arbitrarily correlated with </a:t>
            </a:r>
            <a:r>
              <a:rPr lang="en-US" altLang="en-US" sz="2400" b="1" dirty="0" err="1" smtClean="0"/>
              <a:t>x</a:t>
            </a:r>
            <a:r>
              <a:rPr lang="en-US" altLang="en-US" sz="2400" baseline="-25000" dirty="0" err="1" smtClean="0"/>
              <a:t>it</a:t>
            </a:r>
            <a:r>
              <a:rPr lang="en-US" altLang="en-US" sz="2400" baseline="-25000" dirty="0" smtClean="0"/>
              <a:t> </a:t>
            </a:r>
            <a:r>
              <a:rPr lang="en-US" altLang="en-US" sz="2400" dirty="0" smtClean="0"/>
              <a:t>but E[</a:t>
            </a:r>
            <a:r>
              <a:rPr lang="el-GR" altLang="en-US" sz="2400" dirty="0" smtClean="0"/>
              <a:t>ε</a:t>
            </a:r>
            <a:r>
              <a:rPr lang="en-US" altLang="en-US" sz="2400" baseline="-25000" dirty="0" err="1" smtClean="0"/>
              <a:t>it</a:t>
            </a:r>
            <a:r>
              <a:rPr lang="en-US" altLang="en-US" sz="2400" dirty="0" err="1" smtClean="0"/>
              <a:t>|</a:t>
            </a:r>
            <a:r>
              <a:rPr lang="en-US" altLang="en-US" sz="2400" b="1" dirty="0" err="1" smtClean="0"/>
              <a:t>X</a:t>
            </a:r>
            <a:r>
              <a:rPr lang="en-US" altLang="en-US" sz="2400" baseline="-25000" dirty="0" err="1" smtClean="0"/>
              <a:t>i</a:t>
            </a:r>
            <a:r>
              <a:rPr lang="en-US" altLang="en-US" sz="2400" dirty="0" err="1" smtClean="0"/>
              <a:t>,c</a:t>
            </a:r>
            <a:r>
              <a:rPr lang="en-US" altLang="en-US" sz="2400" baseline="-25000" dirty="0" err="1" smtClean="0"/>
              <a:t>i</a:t>
            </a:r>
            <a:r>
              <a:rPr lang="en-US" altLang="en-US" sz="2400" dirty="0" smtClean="0"/>
              <a:t>]=0</a:t>
            </a:r>
            <a:endParaRPr lang="el-GR" altLang="en-US" sz="2400" dirty="0" smtClean="0"/>
          </a:p>
          <a:p>
            <a:pPr eaLnBrk="1" hangingPunct="1"/>
            <a:r>
              <a:rPr lang="en-US" altLang="en-US" sz="2400" dirty="0" smtClean="0"/>
              <a:t>Dummy variable representation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en-US" sz="2000" dirty="0" smtClean="0"/>
          </a:p>
        </p:txBody>
      </p:sp>
      <p:graphicFrame>
        <p:nvGraphicFramePr>
          <p:cNvPr id="7172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176887304"/>
              </p:ext>
            </p:extLst>
          </p:nvPr>
        </p:nvGraphicFramePr>
        <p:xfrm>
          <a:off x="1601787" y="2452688"/>
          <a:ext cx="5408613" cy="196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2" name="Equation" r:id="rId4" imgW="3352800" imgH="1219200" progId="Equation.DSMT4">
                  <p:embed/>
                </p:oleObj>
              </mc:Choice>
              <mc:Fallback>
                <p:oleObj name="Equation" r:id="rId4" imgW="3352800" imgH="1219200" progId="Equation.DSMT4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7" y="2452688"/>
                        <a:ext cx="5408613" cy="1966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462148760"/>
              </p:ext>
            </p:extLst>
          </p:nvPr>
        </p:nvGraphicFramePr>
        <p:xfrm>
          <a:off x="1601787" y="5416550"/>
          <a:ext cx="487521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3" name="Equation" r:id="rId6" imgW="2349500" imgH="254000" progId="Equation.DSMT4">
                  <p:embed/>
                </p:oleObj>
              </mc:Choice>
              <mc:Fallback>
                <p:oleObj name="Equation" r:id="rId6" imgW="2349500" imgH="254000" progId="Equation.DSMT4">
                  <p:embed/>
                  <p:pic>
                    <p:nvPicPr>
                      <p:cNvPr id="0" name="Picture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7" y="5416550"/>
                        <a:ext cx="4875213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24622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Fixed Effects Model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81200"/>
            <a:ext cx="8229600" cy="430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mtClean="0"/>
              <a:t>    </a:t>
            </a:r>
            <a:r>
              <a:rPr lang="en-US" altLang="en-US" b="1" smtClean="0"/>
              <a:t>y</a:t>
            </a:r>
            <a:r>
              <a:rPr lang="en-US" altLang="en-US" baseline="-25000" smtClean="0"/>
              <a:t>i</a:t>
            </a:r>
            <a:r>
              <a:rPr lang="en-US" altLang="en-US" smtClean="0"/>
              <a:t>  = 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i</a:t>
            </a:r>
            <a:r>
              <a:rPr lang="en-US" altLang="en-US" smtClean="0">
                <a:sym typeface="Symbol" pitchFamily="18" charset="2"/>
              </a:rPr>
              <a:t>  +  </a:t>
            </a:r>
            <a:r>
              <a:rPr lang="en-US" altLang="en-US" b="1" smtClean="0">
                <a:sym typeface="Symbol" pitchFamily="18" charset="2"/>
              </a:rPr>
              <a:t>d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l-GR" altLang="en-US" smtClean="0">
                <a:sym typeface="Symbol"/>
              </a:rPr>
              <a:t>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n-US" altLang="en-US" smtClean="0">
                <a:sym typeface="Symbol" pitchFamily="18" charset="2"/>
              </a:rPr>
              <a:t> + </a:t>
            </a:r>
            <a:r>
              <a:rPr lang="el-GR" altLang="en-US" b="1" smtClean="0">
                <a:sym typeface="Symbol" pitchFamily="18" charset="2"/>
              </a:rPr>
              <a:t>ε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n-US" altLang="en-US" smtClean="0">
                <a:sym typeface="Symbol" pitchFamily="18" charset="2"/>
              </a:rPr>
              <a:t>, for each individual</a:t>
            </a:r>
            <a:endParaRPr lang="el-GR" altLang="en-US" smtClean="0">
              <a:sym typeface="Symbol" pitchFamily="18" charset="2"/>
            </a:endParaRPr>
          </a:p>
        </p:txBody>
      </p:sp>
      <p:graphicFrame>
        <p:nvGraphicFramePr>
          <p:cNvPr id="9220" name="Object 2"/>
          <p:cNvGraphicFramePr>
            <a:graphicFrameLocks noChangeAspect="1"/>
          </p:cNvGraphicFramePr>
          <p:nvPr/>
        </p:nvGraphicFramePr>
        <p:xfrm>
          <a:off x="1371600" y="2597150"/>
          <a:ext cx="4495800" cy="281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1" name="Equation" r:id="rId4" imgW="2578100" imgH="1612900" progId="Equation.DSMT4">
                  <p:embed/>
                </p:oleObj>
              </mc:Choice>
              <mc:Fallback>
                <p:oleObj name="Equation" r:id="rId4" imgW="2578100" imgH="16129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597150"/>
                        <a:ext cx="4495800" cy="2813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066800" y="5867400"/>
            <a:ext cx="685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85800" y="5486400"/>
            <a:ext cx="82057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altLang="en-US">
                <a:latin typeface="Tahoma" pitchFamily="34" charset="0"/>
              </a:rPr>
              <a:t>E[c</a:t>
            </a:r>
            <a:r>
              <a:rPr lang="en-US" altLang="en-US" b="1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 | 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 ] = g(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="1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);   Effects are correlated with included variables. 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altLang="en-US">
                <a:latin typeface="Tahoma" pitchFamily="34" charset="0"/>
              </a:rPr>
              <a:t>Cov[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="1" baseline="-25000">
                <a:latin typeface="Tahoma" pitchFamily="34" charset="0"/>
              </a:rPr>
              <a:t>it</a:t>
            </a:r>
            <a:r>
              <a:rPr lang="en-US" altLang="en-US">
                <a:latin typeface="Tahoma" pitchFamily="34" charset="0"/>
              </a:rPr>
              <a:t>,c</a:t>
            </a:r>
            <a:r>
              <a:rPr lang="en-US" altLang="en-US" b="1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] ≠</a:t>
            </a:r>
            <a:r>
              <a:rPr lang="en-US" altLang="en-US" b="1">
                <a:latin typeface="Tahoma" pitchFamily="34" charset="0"/>
              </a:rPr>
              <a:t>0</a:t>
            </a:r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1295400" y="2514600"/>
            <a:ext cx="4724400" cy="17526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780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The </a:t>
            </a:r>
            <a:r>
              <a:rPr lang="en-US" altLang="en-US" smtClean="0">
                <a:solidFill>
                  <a:srgbClr val="FF3300"/>
                </a:solidFill>
              </a:rPr>
              <a:t>Within Transformation</a:t>
            </a:r>
            <a:r>
              <a:rPr lang="en-US" altLang="en-US" smtClean="0"/>
              <a:t> Removes the Effects</a:t>
            </a:r>
          </a:p>
        </p:txBody>
      </p:sp>
      <p:graphicFrame>
        <p:nvGraphicFramePr>
          <p:cNvPr id="24579" name="Object 4"/>
          <p:cNvGraphicFramePr>
            <a:graphicFrameLocks noChangeAspect="1"/>
          </p:cNvGraphicFramePr>
          <p:nvPr/>
        </p:nvGraphicFramePr>
        <p:xfrm>
          <a:off x="1676400" y="2209800"/>
          <a:ext cx="4994275" cy="229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9" name="Equation" r:id="rId4" imgW="2044700" imgH="939800" progId="Equation.DSMT4">
                  <p:embed/>
                </p:oleObj>
              </mc:Choice>
              <mc:Fallback>
                <p:oleObj name="Equation" r:id="rId4" imgW="2044700" imgH="9398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4994275" cy="2297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Line 5"/>
          <p:cNvSpPr>
            <a:spLocks noChangeShapeType="1"/>
          </p:cNvSpPr>
          <p:nvPr/>
        </p:nvSpPr>
        <p:spPr bwMode="auto">
          <a:xfrm flipV="1">
            <a:off x="990600" y="4191000"/>
            <a:ext cx="0" cy="1676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1" name="Line 6"/>
          <p:cNvSpPr>
            <a:spLocks noChangeShapeType="1"/>
          </p:cNvSpPr>
          <p:nvPr/>
        </p:nvSpPr>
        <p:spPr bwMode="auto">
          <a:xfrm>
            <a:off x="990600" y="4191000"/>
            <a:ext cx="4572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2" name="Text Box 7"/>
          <p:cNvSpPr txBox="1">
            <a:spLocks noChangeArrowheads="1"/>
          </p:cNvSpPr>
          <p:nvPr/>
        </p:nvSpPr>
        <p:spPr bwMode="auto">
          <a:xfrm>
            <a:off x="990600" y="5695950"/>
            <a:ext cx="6096000" cy="3238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1">
                <a:latin typeface="Arial" charset="0"/>
              </a:rPr>
              <a:t>Wooldridge notation for data in deviations from group means</a:t>
            </a:r>
          </a:p>
        </p:txBody>
      </p:sp>
    </p:spTree>
    <p:extLst>
      <p:ext uri="{BB962C8B-B14F-4D97-AF65-F5344CB8AC3E}">
        <p14:creationId xmlns:p14="http://schemas.microsoft.com/office/powerpoint/2010/main" val="37199316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Least Squares Dummy Variable Estimator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b</a:t>
            </a:r>
            <a:r>
              <a:rPr lang="en-US" altLang="en-US" smtClean="0"/>
              <a:t> is obtained by </a:t>
            </a:r>
            <a:r>
              <a:rPr lang="en-US" altLang="en-US" b="1" smtClean="0">
                <a:solidFill>
                  <a:srgbClr val="FF3300"/>
                </a:solidFill>
              </a:rPr>
              <a:t>‘within’ groups least squares</a:t>
            </a:r>
            <a:r>
              <a:rPr lang="en-US" altLang="en-US" smtClean="0"/>
              <a:t> (group mean deviations)</a:t>
            </a:r>
          </a:p>
          <a:p>
            <a:pPr eaLnBrk="1" hangingPunct="1"/>
            <a:r>
              <a:rPr lang="en-US" altLang="en-US" smtClean="0"/>
              <a:t>Normal equations for </a:t>
            </a:r>
            <a:r>
              <a:rPr lang="en-US" altLang="en-US" b="1" smtClean="0"/>
              <a:t>a</a:t>
            </a:r>
            <a:r>
              <a:rPr lang="en-US" altLang="en-US" smtClean="0"/>
              <a:t> are </a:t>
            </a:r>
            <a:r>
              <a:rPr lang="en-US" altLang="en-US" b="1" smtClean="0"/>
              <a:t>D’Xb</a:t>
            </a:r>
            <a:r>
              <a:rPr lang="en-US" altLang="en-US" smtClean="0"/>
              <a:t>+</a:t>
            </a:r>
            <a:r>
              <a:rPr lang="en-US" altLang="en-US" b="1" smtClean="0"/>
              <a:t>D’Da</a:t>
            </a:r>
            <a:r>
              <a:rPr lang="en-US" altLang="en-US" smtClean="0"/>
              <a:t>=</a:t>
            </a:r>
            <a:r>
              <a:rPr lang="en-US" altLang="en-US" b="1" smtClean="0"/>
              <a:t>D’y</a:t>
            </a: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b="1" smtClean="0"/>
              <a:t>                   a = </a:t>
            </a:r>
            <a:r>
              <a:rPr lang="en-US" altLang="en-US" smtClean="0"/>
              <a:t>(</a:t>
            </a:r>
            <a:r>
              <a:rPr lang="en-US" altLang="en-US" b="1" smtClean="0"/>
              <a:t>D’D</a:t>
            </a:r>
            <a:r>
              <a:rPr lang="en-US" altLang="en-US" smtClean="0"/>
              <a:t>)</a:t>
            </a:r>
            <a:r>
              <a:rPr lang="en-US" altLang="en-US" b="1" baseline="30000" smtClean="0"/>
              <a:t>-1</a:t>
            </a:r>
            <a:r>
              <a:rPr lang="en-US" altLang="en-US" b="1" smtClean="0"/>
              <a:t>D’</a:t>
            </a:r>
            <a:r>
              <a:rPr lang="en-US" altLang="en-US" smtClean="0"/>
              <a:t>(</a:t>
            </a:r>
            <a:r>
              <a:rPr lang="en-US" altLang="en-US" b="1" smtClean="0"/>
              <a:t>y – Xb</a:t>
            </a:r>
            <a:r>
              <a:rPr lang="en-US" altLang="en-US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                 </a:t>
            </a:r>
            <a:endParaRPr lang="en-US" altLang="en-US" b="1" smtClean="0"/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2486025" y="3895725"/>
          <a:ext cx="41148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3" name="Equation" r:id="rId4" imgW="1663700" imgH="254000" progId="Equation.DSMT4">
                  <p:embed/>
                </p:oleObj>
              </mc:Choice>
              <mc:Fallback>
                <p:oleObj name="Equation" r:id="rId4" imgW="1663700" imgH="2540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025" y="3895725"/>
                        <a:ext cx="4114800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85800" y="4953000"/>
            <a:ext cx="777240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Notes: This is simple algebra – the estimator is just OLS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          Least squares is an estimator, not a model.  (Repeat twice.)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          Note what a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 is when T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 = 1.  Follow this with y</a:t>
            </a:r>
            <a:r>
              <a:rPr lang="en-US" altLang="en-US" baseline="-25000">
                <a:latin typeface="Tahoma" pitchFamily="34" charset="0"/>
              </a:rPr>
              <a:t>it</a:t>
            </a:r>
            <a:r>
              <a:rPr lang="en-US" altLang="en-US">
                <a:latin typeface="Tahoma" pitchFamily="34" charset="0"/>
              </a:rPr>
              <a:t>-a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-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="1" baseline="-25000">
                <a:latin typeface="Tahoma" pitchFamily="34" charset="0"/>
              </a:rPr>
              <a:t>it</a:t>
            </a:r>
            <a:r>
              <a:rPr lang="en-US" altLang="en-US" b="1">
                <a:latin typeface="Tahoma" pitchFamily="34" charset="0"/>
              </a:rPr>
              <a:t>’b</a:t>
            </a:r>
            <a:r>
              <a:rPr lang="en-US" altLang="en-US">
                <a:latin typeface="Tahoma" pitchFamily="34" charset="0"/>
              </a:rPr>
              <a:t>=0 if T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=1.</a:t>
            </a:r>
          </a:p>
        </p:txBody>
      </p:sp>
    </p:spTree>
    <p:extLst>
      <p:ext uri="{BB962C8B-B14F-4D97-AF65-F5344CB8AC3E}">
        <p14:creationId xmlns:p14="http://schemas.microsoft.com/office/powerpoint/2010/main" val="24209893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Application Cornwell and Rupert</a:t>
            </a:r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143000"/>
            <a:ext cx="728662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97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altLang="en-US" smtClean="0"/>
              <a:t>LSDV Results</a:t>
            </a:r>
          </a:p>
        </p:txBody>
      </p:sp>
      <p:sp>
        <p:nvSpPr>
          <p:cNvPr id="32776" name="Text Box 9"/>
          <p:cNvSpPr txBox="1">
            <a:spLocks noChangeArrowheads="1"/>
          </p:cNvSpPr>
          <p:nvPr/>
        </p:nvSpPr>
        <p:spPr bwMode="auto">
          <a:xfrm>
            <a:off x="3505200" y="5791200"/>
            <a:ext cx="24384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>
                <a:latin typeface="Arial" charset="0"/>
              </a:rPr>
              <a:t>Pooled OLS</a:t>
            </a:r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762125"/>
            <a:ext cx="59436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5562600"/>
            <a:ext cx="2799944" cy="706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04800" y="1809344"/>
            <a:ext cx="5943600" cy="2286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4267200" y="3096161"/>
            <a:ext cx="2819400" cy="1323439"/>
          </a:xfrm>
          <a:prstGeom prst="rect">
            <a:avLst/>
          </a:prstGeom>
          <a:noFill/>
          <a:ln w="28575">
            <a:solidFill>
              <a:srgbClr val="8B00E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>
                <a:latin typeface="Arial" charset="0"/>
              </a:rPr>
              <a:t>Note huge changes in the coefficients. SMSA and MS change signs.  Significance changes </a:t>
            </a:r>
            <a:r>
              <a:rPr lang="en-US" altLang="en-US" sz="1600" b="1" smtClean="0">
                <a:latin typeface="Arial" charset="0"/>
              </a:rPr>
              <a:t>completely.</a:t>
            </a:r>
            <a:endParaRPr lang="en-US" altLang="en-US" sz="16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61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43000"/>
            <a:ext cx="409640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Estimated Fixed Effects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733800"/>
            <a:ext cx="4183063" cy="292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197326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93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914400"/>
          </a:xfrm>
        </p:spPr>
        <p:txBody>
          <a:bodyPr/>
          <a:lstStyle/>
          <a:p>
            <a:r>
              <a:rPr lang="en-US" altLang="en-US" sz="2400" smtClean="0"/>
              <a:t>Robust Covariance Matrix for LSDV</a:t>
            </a:r>
            <a:br>
              <a:rPr lang="en-US" altLang="en-US" sz="2400" smtClean="0"/>
            </a:br>
            <a:r>
              <a:rPr lang="en-US" altLang="en-US" sz="2400" smtClean="0"/>
              <a:t>Cluster Estimator for Within Estimator</a:t>
            </a:r>
            <a:br>
              <a:rPr lang="en-US" altLang="en-US" sz="2400" smtClean="0"/>
            </a:br>
            <a:r>
              <a:rPr lang="en-US" altLang="en-US" sz="2000" smtClean="0"/>
              <a:t>Effect is less pronounced than for OLS</a:t>
            </a: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133600"/>
            <a:ext cx="76390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733800"/>
            <a:ext cx="77104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3313113" y="2209800"/>
            <a:ext cx="1295400" cy="28956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pic>
        <p:nvPicPr>
          <p:cNvPr id="5632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562600"/>
            <a:ext cx="79009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04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458200" cy="609600"/>
          </a:xfrm>
        </p:spPr>
        <p:txBody>
          <a:bodyPr/>
          <a:lstStyle/>
          <a:p>
            <a:r>
              <a:rPr lang="en-US" altLang="en-US" smtClean="0"/>
              <a:t>Endogeneity in the FEM</a:t>
            </a:r>
          </a:p>
        </p:txBody>
      </p:sp>
      <p:graphicFrame>
        <p:nvGraphicFramePr>
          <p:cNvPr id="645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626938"/>
              </p:ext>
            </p:extLst>
          </p:nvPr>
        </p:nvGraphicFramePr>
        <p:xfrm>
          <a:off x="533400" y="1676400"/>
          <a:ext cx="7885985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4" name="Equation" r:id="rId3" imgW="3555720" imgH="1612800" progId="Equation.DSMT4">
                  <p:embed/>
                </p:oleObj>
              </mc:Choice>
              <mc:Fallback>
                <p:oleObj name="Equation" r:id="rId3" imgW="3555720" imgH="16128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7885985" cy="358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30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533400"/>
          </a:xfrm>
        </p:spPr>
        <p:txBody>
          <a:bodyPr/>
          <a:lstStyle/>
          <a:p>
            <a:r>
              <a:rPr lang="en-US" altLang="en-US" smtClean="0"/>
              <a:t>Endogeneity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565275"/>
            <a:ext cx="8229600" cy="430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mtClean="0"/>
              <a:t>    </a:t>
            </a:r>
            <a:r>
              <a:rPr lang="en-US" altLang="en-US" b="1" smtClean="0"/>
              <a:t>y</a:t>
            </a:r>
            <a:r>
              <a:rPr lang="en-US" altLang="en-US" baseline="-25000" smtClean="0"/>
              <a:t>i</a:t>
            </a:r>
            <a:r>
              <a:rPr lang="en-US" altLang="en-US" smtClean="0"/>
              <a:t>  = 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i</a:t>
            </a:r>
            <a:r>
              <a:rPr lang="en-US" altLang="en-US" smtClean="0">
                <a:sym typeface="Symbol" pitchFamily="18" charset="2"/>
              </a:rPr>
              <a:t>  +  </a:t>
            </a:r>
            <a:r>
              <a:rPr lang="en-US" altLang="en-US" b="1" smtClean="0">
                <a:sym typeface="Symbol" pitchFamily="18" charset="2"/>
              </a:rPr>
              <a:t>d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r>
              <a:rPr lang="el-GR" altLang="en-US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α</a:t>
            </a:r>
            <a:r>
              <a:rPr lang="en-US" altLang="en-US" baseline="-25000" smtClean="0">
                <a:sym typeface="Symbol" pitchFamily="18" charset="2"/>
              </a:rPr>
              <a:t>i  </a:t>
            </a:r>
            <a:r>
              <a:rPr lang="en-US" altLang="en-US" smtClean="0">
                <a:sym typeface="Symbol" pitchFamily="18" charset="2"/>
              </a:rPr>
              <a:t>+ </a:t>
            </a:r>
            <a:r>
              <a:rPr lang="el-GR" altLang="en-US" b="1" smtClean="0">
                <a:sym typeface="Symbol" pitchFamily="18" charset="2"/>
              </a:rPr>
              <a:t>ε</a:t>
            </a:r>
            <a:r>
              <a:rPr lang="en-US" altLang="en-US" baseline="-25000" smtClean="0">
                <a:sym typeface="Symbol" pitchFamily="18" charset="2"/>
              </a:rPr>
              <a:t>i  </a:t>
            </a:r>
            <a:r>
              <a:rPr lang="en-US" altLang="en-US" smtClean="0">
                <a:sym typeface="Symbol" pitchFamily="18" charset="2"/>
              </a:rPr>
              <a:t>for each individual</a:t>
            </a:r>
            <a:endParaRPr lang="el-GR" altLang="en-US" smtClean="0">
              <a:sym typeface="Symbol" pitchFamily="18" charset="2"/>
            </a:endParaRPr>
          </a:p>
        </p:txBody>
      </p:sp>
      <p:graphicFrame>
        <p:nvGraphicFramePr>
          <p:cNvPr id="92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61185"/>
              </p:ext>
            </p:extLst>
          </p:nvPr>
        </p:nvGraphicFramePr>
        <p:xfrm>
          <a:off x="1306513" y="2211388"/>
          <a:ext cx="4486275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7" name="Equation" r:id="rId4" imgW="2577960" imgH="1625400" progId="Equation.DSMT4">
                  <p:embed/>
                </p:oleObj>
              </mc:Choice>
              <mc:Fallback>
                <p:oleObj name="Equation" r:id="rId4" imgW="2577960" imgH="16254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2211388"/>
                        <a:ext cx="4486275" cy="297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066800" y="5867400"/>
            <a:ext cx="685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785812" y="5221170"/>
            <a:ext cx="8205788" cy="95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altLang="en-US" smtClean="0">
                <a:latin typeface="Tahoma" pitchFamily="34" charset="0"/>
              </a:rPr>
              <a:t>E[</a:t>
            </a:r>
            <a:r>
              <a:rPr lang="en-US" altLang="en-US" b="1" smtClean="0">
                <a:latin typeface="Tahoma" pitchFamily="34" charset="0"/>
              </a:rPr>
              <a:t>w</a:t>
            </a:r>
            <a:r>
              <a:rPr lang="en-US" altLang="en-US" b="1" baseline="-25000" smtClean="0">
                <a:latin typeface="Tahoma" pitchFamily="34" charset="0"/>
              </a:rPr>
              <a:t>i</a:t>
            </a:r>
            <a:r>
              <a:rPr lang="en-US" altLang="en-US" smtClean="0">
                <a:latin typeface="Tahoma" pitchFamily="34" charset="0"/>
              </a:rPr>
              <a:t> </a:t>
            </a:r>
            <a:r>
              <a:rPr lang="en-US" altLang="en-US">
                <a:latin typeface="Tahoma" pitchFamily="34" charset="0"/>
              </a:rPr>
              <a:t>| 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 ] = g(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 b="1" baseline="-2500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);   </a:t>
            </a:r>
            <a:endParaRPr lang="en-US" altLang="en-US" smtClean="0">
              <a:latin typeface="Tahoma" pitchFamily="34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altLang="en-US" smtClean="0">
                <a:latin typeface="Tahoma" pitchFamily="34" charset="0"/>
              </a:rPr>
              <a:t>Effects </a:t>
            </a:r>
            <a:r>
              <a:rPr lang="en-US" altLang="en-US">
                <a:latin typeface="Tahoma" pitchFamily="34" charset="0"/>
              </a:rPr>
              <a:t>are correlated with included variables. </a:t>
            </a:r>
            <a:r>
              <a:rPr lang="en-US" altLang="en-US" smtClean="0">
                <a:latin typeface="Tahoma" pitchFamily="34" charset="0"/>
              </a:rPr>
              <a:t>  Cov[</a:t>
            </a:r>
            <a:r>
              <a:rPr lang="en-US" altLang="en-US" b="1" smtClean="0">
                <a:latin typeface="Tahoma" pitchFamily="34" charset="0"/>
              </a:rPr>
              <a:t>x</a:t>
            </a:r>
            <a:r>
              <a:rPr lang="en-US" altLang="en-US" b="1" baseline="-25000" smtClean="0">
                <a:latin typeface="Tahoma" pitchFamily="34" charset="0"/>
              </a:rPr>
              <a:t>it</a:t>
            </a:r>
            <a:r>
              <a:rPr lang="en-US" altLang="en-US" smtClean="0">
                <a:latin typeface="Tahoma" pitchFamily="34" charset="0"/>
              </a:rPr>
              <a:t>,</a:t>
            </a:r>
            <a:r>
              <a:rPr lang="en-US" altLang="en-US" b="1" smtClean="0">
                <a:latin typeface="Tahoma" pitchFamily="34" charset="0"/>
              </a:rPr>
              <a:t>w</a:t>
            </a:r>
            <a:r>
              <a:rPr lang="en-US" altLang="en-US" b="1" baseline="-25000" smtClean="0">
                <a:latin typeface="Tahoma" pitchFamily="34" charset="0"/>
              </a:rPr>
              <a:t>i</a:t>
            </a:r>
            <a:r>
              <a:rPr lang="en-US" altLang="en-US">
                <a:latin typeface="Tahoma" pitchFamily="34" charset="0"/>
              </a:rPr>
              <a:t>] ≠</a:t>
            </a:r>
            <a:r>
              <a:rPr lang="en-US" altLang="en-US" b="1" smtClean="0">
                <a:latin typeface="Tahoma" pitchFamily="34" charset="0"/>
              </a:rPr>
              <a:t>0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altLang="en-US" b="1" smtClean="0">
                <a:latin typeface="Tahoma" pitchFamily="34" charset="0"/>
              </a:rPr>
              <a:t>X is endogenous because of the correlation between x</a:t>
            </a:r>
            <a:r>
              <a:rPr lang="en-US" altLang="en-US" b="1" baseline="-25000" smtClean="0">
                <a:latin typeface="Tahoma" pitchFamily="34" charset="0"/>
              </a:rPr>
              <a:t>it</a:t>
            </a:r>
            <a:r>
              <a:rPr lang="en-US" altLang="en-US" smtClean="0">
                <a:latin typeface="Tahoma" pitchFamily="34" charset="0"/>
              </a:rPr>
              <a:t> and </a:t>
            </a:r>
            <a:r>
              <a:rPr lang="en-US" altLang="en-US" b="1" smtClean="0">
                <a:latin typeface="Tahoma" pitchFamily="34" charset="0"/>
              </a:rPr>
              <a:t>w</a:t>
            </a:r>
            <a:r>
              <a:rPr lang="en-US" altLang="en-US" b="1" baseline="-25000" smtClean="0">
                <a:latin typeface="Tahoma" pitchFamily="34" charset="0"/>
              </a:rPr>
              <a:t>i</a:t>
            </a:r>
            <a:endParaRPr lang="en-US" altLang="en-US" b="1">
              <a:latin typeface="Tahoma" pitchFamily="34" charset="0"/>
            </a:endParaRPr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2286000" y="2209800"/>
            <a:ext cx="457200" cy="1676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848584" y="2209800"/>
            <a:ext cx="1952016" cy="16764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505200" y="1600200"/>
            <a:ext cx="1447800" cy="457200"/>
          </a:xfrm>
          <a:prstGeom prst="rect">
            <a:avLst/>
          </a:prstGeom>
          <a:solidFill>
            <a:srgbClr val="FF0000">
              <a:alpha val="34118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895600" y="4362856"/>
            <a:ext cx="914400" cy="381000"/>
          </a:xfrm>
          <a:prstGeom prst="rect">
            <a:avLst/>
          </a:prstGeom>
          <a:solidFill>
            <a:srgbClr val="FF0000">
              <a:alpha val="34118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97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979449"/>
              </p:ext>
            </p:extLst>
          </p:nvPr>
        </p:nvGraphicFramePr>
        <p:xfrm>
          <a:off x="2362200" y="1208139"/>
          <a:ext cx="6169419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9" name="Equation" r:id="rId3" imgW="4140200" imgH="3352800" progId="Equation.DSMT4">
                  <p:embed/>
                </p:oleObj>
              </mc:Choice>
              <mc:Fallback>
                <p:oleObj name="Equation" r:id="rId3" imgW="4140200" imgH="33528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208139"/>
                        <a:ext cx="6169419" cy="500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1" name="Rectangle 2"/>
          <p:cNvSpPr>
            <a:spLocks noChangeArrowheads="1"/>
          </p:cNvSpPr>
          <p:nvPr/>
        </p:nvSpPr>
        <p:spPr bwMode="auto">
          <a:xfrm>
            <a:off x="2362200" y="2438400"/>
            <a:ext cx="2286000" cy="762000"/>
          </a:xfrm>
          <a:prstGeom prst="rect">
            <a:avLst/>
          </a:prstGeom>
          <a:solidFill>
            <a:srgbClr val="00FF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3492" name="Rectangle 3"/>
          <p:cNvSpPr>
            <a:spLocks noChangeArrowheads="1"/>
          </p:cNvSpPr>
          <p:nvPr/>
        </p:nvSpPr>
        <p:spPr bwMode="auto">
          <a:xfrm>
            <a:off x="2362200" y="4478438"/>
            <a:ext cx="2286000" cy="703162"/>
          </a:xfrm>
          <a:prstGeom prst="rect">
            <a:avLst/>
          </a:prstGeom>
          <a:solidFill>
            <a:srgbClr val="00FF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600200" y="3810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within (LSDV)  estimator is an </a:t>
            </a:r>
            <a:br>
              <a:rPr lang="en-US" sz="24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instrumental variable (IV) estimator</a:t>
            </a:r>
            <a:endParaRPr lang="en-US" sz="2400" b="1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86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458200" cy="609600"/>
          </a:xfrm>
        </p:spPr>
        <p:txBody>
          <a:bodyPr/>
          <a:lstStyle/>
          <a:p>
            <a:r>
              <a:rPr lang="en-US" altLang="en-US" smtClean="0"/>
              <a:t>LSDV is a Control Function Estimator</a:t>
            </a:r>
          </a:p>
        </p:txBody>
      </p:sp>
      <p:graphicFrame>
        <p:nvGraphicFramePr>
          <p:cNvPr id="645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101158"/>
              </p:ext>
            </p:extLst>
          </p:nvPr>
        </p:nvGraphicFramePr>
        <p:xfrm>
          <a:off x="533400" y="2286000"/>
          <a:ext cx="7572375" cy="246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3" name="Equation" r:id="rId3" imgW="4368600" imgH="1422360" progId="Equation.DSMT4">
                  <p:embed/>
                </p:oleObj>
              </mc:Choice>
              <mc:Fallback>
                <p:oleObj name="Equation" r:id="rId3" imgW="4368600" imgH="142236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7572375" cy="2468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91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458200" cy="533400"/>
          </a:xfrm>
        </p:spPr>
        <p:txBody>
          <a:bodyPr/>
          <a:lstStyle/>
          <a:p>
            <a:r>
              <a:rPr lang="en-US" altLang="en-US" smtClean="0"/>
              <a:t>LSDV is a Control Function Estimator</a:t>
            </a:r>
          </a:p>
        </p:txBody>
      </p:sp>
      <p:graphicFrame>
        <p:nvGraphicFramePr>
          <p:cNvPr id="65539" name="Object 2"/>
          <p:cNvGraphicFramePr>
            <a:graphicFrameLocks noChangeAspect="1"/>
          </p:cNvGraphicFramePr>
          <p:nvPr/>
        </p:nvGraphicFramePr>
        <p:xfrm>
          <a:off x="762000" y="1120820"/>
          <a:ext cx="7567613" cy="5203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5" name="Equation" r:id="rId3" imgW="3771720" imgH="2590560" progId="Equation.DSMT4">
                  <p:embed/>
                </p:oleObj>
              </mc:Choice>
              <mc:Fallback>
                <p:oleObj name="Equation" r:id="rId3" imgW="3771720" imgH="259056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120820"/>
                        <a:ext cx="7567613" cy="52037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0" name="Rectangle 3"/>
          <p:cNvSpPr>
            <a:spLocks noChangeArrowheads="1"/>
          </p:cNvSpPr>
          <p:nvPr/>
        </p:nvSpPr>
        <p:spPr bwMode="auto">
          <a:xfrm>
            <a:off x="4648200" y="2133600"/>
            <a:ext cx="3581400" cy="1828800"/>
          </a:xfrm>
          <a:prstGeom prst="rect">
            <a:avLst/>
          </a:prstGeom>
          <a:solidFill>
            <a:srgbClr val="FFC0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5541" name="Rectangle 4"/>
          <p:cNvSpPr>
            <a:spLocks noChangeArrowheads="1"/>
          </p:cNvSpPr>
          <p:nvPr/>
        </p:nvSpPr>
        <p:spPr bwMode="auto">
          <a:xfrm>
            <a:off x="1981200" y="2133600"/>
            <a:ext cx="2667000" cy="1828800"/>
          </a:xfrm>
          <a:prstGeom prst="rect">
            <a:avLst/>
          </a:prstGeom>
          <a:solidFill>
            <a:srgbClr val="7030A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55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1295400"/>
            <a:ext cx="804862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95600"/>
            <a:ext cx="64103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TextBox 2"/>
          <p:cNvSpPr txBox="1">
            <a:spLocks noChangeArrowheads="1"/>
          </p:cNvSpPr>
          <p:nvPr/>
        </p:nvSpPr>
        <p:spPr bwMode="auto">
          <a:xfrm>
            <a:off x="630238" y="5410200"/>
            <a:ext cx="8001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The problem here is the estimator of the disturbance variance.  The matrix is OK.</a:t>
            </a:r>
          </a:p>
          <a:p>
            <a:r>
              <a:rPr lang="en-US" altLang="en-US"/>
              <a:t>Note, for example,   .01374007/.01950085 (top panel)</a:t>
            </a:r>
          </a:p>
          <a:p>
            <a:r>
              <a:rPr lang="en-US" altLang="en-US"/>
              <a:t>                             =  .16510     /.23432 (bottom panel).</a:t>
            </a:r>
          </a:p>
        </p:txBody>
      </p:sp>
      <p:sp>
        <p:nvSpPr>
          <p:cNvPr id="68613" name="Oval 1"/>
          <p:cNvSpPr>
            <a:spLocks noChangeArrowheads="1"/>
          </p:cNvSpPr>
          <p:nvPr/>
        </p:nvSpPr>
        <p:spPr bwMode="auto">
          <a:xfrm rot="-1151314">
            <a:off x="3046413" y="1314450"/>
            <a:ext cx="1208087" cy="2514600"/>
          </a:xfrm>
          <a:prstGeom prst="ellipse">
            <a:avLst/>
          </a:prstGeom>
          <a:solidFill>
            <a:srgbClr val="CC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8614" name="Oval 5"/>
          <p:cNvSpPr>
            <a:spLocks noChangeArrowheads="1"/>
          </p:cNvSpPr>
          <p:nvPr/>
        </p:nvSpPr>
        <p:spPr bwMode="auto">
          <a:xfrm rot="-1151314">
            <a:off x="1765300" y="1271588"/>
            <a:ext cx="1208088" cy="2514600"/>
          </a:xfrm>
          <a:prstGeom prst="ellipse">
            <a:avLst/>
          </a:prstGeom>
          <a:solidFill>
            <a:srgbClr val="00FFFF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974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771525"/>
            <a:ext cx="804862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076700"/>
            <a:ext cx="691515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81200"/>
            <a:ext cx="52355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7" name="Oval 4"/>
          <p:cNvSpPr>
            <a:spLocks noChangeArrowheads="1"/>
          </p:cNvSpPr>
          <p:nvPr/>
        </p:nvSpPr>
        <p:spPr bwMode="auto">
          <a:xfrm rot="-902678">
            <a:off x="2784475" y="915988"/>
            <a:ext cx="1100138" cy="1046162"/>
          </a:xfrm>
          <a:prstGeom prst="ellipse">
            <a:avLst/>
          </a:prstGeom>
          <a:solidFill>
            <a:srgbClr val="CC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9638" name="Oval 5"/>
          <p:cNvSpPr>
            <a:spLocks noChangeArrowheads="1"/>
          </p:cNvSpPr>
          <p:nvPr/>
        </p:nvSpPr>
        <p:spPr bwMode="auto">
          <a:xfrm rot="-902678">
            <a:off x="3230563" y="5002213"/>
            <a:ext cx="1100137" cy="1044575"/>
          </a:xfrm>
          <a:prstGeom prst="ellipse">
            <a:avLst/>
          </a:prstGeom>
          <a:solidFill>
            <a:srgbClr val="CCCC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43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Maximum Likelihood Estimation</a:t>
            </a:r>
          </a:p>
        </p:txBody>
      </p:sp>
      <p:graphicFrame>
        <p:nvGraphicFramePr>
          <p:cNvPr id="7270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234693"/>
              </p:ext>
            </p:extLst>
          </p:nvPr>
        </p:nvGraphicFramePr>
        <p:xfrm>
          <a:off x="685800" y="1600200"/>
          <a:ext cx="8032750" cy="410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5" name="Equation" r:id="rId4" imgW="4622760" imgH="2361960" progId="Equation.DSMT4">
                  <p:embed/>
                </p:oleObj>
              </mc:Choice>
              <mc:Fallback>
                <p:oleObj name="Equation" r:id="rId4" imgW="4622760" imgH="236196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8032750" cy="410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25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r>
              <a:rPr lang="en-US" smtClean="0"/>
              <a:t>The Incidental Parameters Problem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505200"/>
          </a:xfrm>
        </p:spPr>
        <p:txBody>
          <a:bodyPr/>
          <a:lstStyle/>
          <a:p>
            <a:r>
              <a:rPr lang="en-US" smtClean="0"/>
              <a:t>The model is correctly specified</a:t>
            </a:r>
          </a:p>
          <a:p>
            <a:r>
              <a:rPr lang="en-US" smtClean="0"/>
              <a:t>The log likelihood is correctly specified and maximized</a:t>
            </a:r>
          </a:p>
          <a:p>
            <a:r>
              <a:rPr lang="en-US" smtClean="0"/>
              <a:t>The estimator is inconsistent</a:t>
            </a:r>
          </a:p>
          <a:p>
            <a:pPr lvl="1"/>
            <a:r>
              <a:rPr lang="en-US" smtClean="0"/>
              <a:t>The number of parameters grows with N</a:t>
            </a:r>
          </a:p>
          <a:p>
            <a:pPr lvl="1"/>
            <a:r>
              <a:rPr lang="en-US" smtClean="0"/>
              <a:t>The “bias” in the MLE gets smaller as T grows</a:t>
            </a:r>
          </a:p>
          <a:p>
            <a:pPr lvl="1"/>
            <a:r>
              <a:rPr lang="en-US" smtClean="0"/>
              <a:t>At infinite T, the estimator is consistent in N</a:t>
            </a:r>
          </a:p>
          <a:p>
            <a:r>
              <a:rPr lang="en-US" smtClean="0"/>
              <a:t>In the linear FEM, the MLE of </a:t>
            </a:r>
            <a:r>
              <a:rPr lang="en-US" smtClean="0">
                <a:sym typeface="Symbol"/>
              </a:rPr>
              <a:t></a:t>
            </a:r>
            <a:r>
              <a:rPr lang="en-US" baseline="30000" smtClean="0">
                <a:sym typeface="Symbol"/>
              </a:rPr>
              <a:t>2</a:t>
            </a:r>
            <a:r>
              <a:rPr lang="en-US" smtClean="0">
                <a:sym typeface="Symbol"/>
              </a:rPr>
              <a:t> is affected by this problem.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240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87415"/>
            <a:ext cx="7066253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60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133600"/>
            <a:ext cx="2524125" cy="291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69266"/>
            <a:ext cx="6120664" cy="394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smtClean="0"/>
              <a:t>The Incidental Parameters Problem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6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Two Way Fixed Effects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8800"/>
            <a:ext cx="7924800" cy="43021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 smtClean="0"/>
              <a:t>A two way FE model. Individual dummy variables and time dummy variables.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 smtClean="0"/>
              <a:t>y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= </a:t>
            </a:r>
            <a:r>
              <a:rPr lang="el-GR" altLang="en-US" sz="2000" dirty="0" smtClean="0"/>
              <a:t>α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 + </a:t>
            </a:r>
            <a:r>
              <a:rPr lang="en-US" altLang="en-US" sz="2000" dirty="0" smtClean="0">
                <a:sym typeface="Symbol" pitchFamily="18" charset="2"/>
              </a:rPr>
              <a:t></a:t>
            </a:r>
            <a:r>
              <a:rPr lang="en-US" altLang="en-US" sz="2000" baseline="-25000" dirty="0" smtClean="0"/>
              <a:t>t</a:t>
            </a:r>
            <a:r>
              <a:rPr lang="en-US" altLang="en-US" sz="2000" dirty="0" smtClean="0"/>
              <a:t> + 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’</a:t>
            </a:r>
            <a:r>
              <a:rPr lang="el-GR" altLang="en-US" sz="2000" b="1" dirty="0" smtClean="0"/>
              <a:t>β</a:t>
            </a:r>
            <a:r>
              <a:rPr lang="en-US" altLang="en-US" sz="2000" dirty="0" smtClean="0"/>
              <a:t>  +  </a:t>
            </a:r>
            <a:r>
              <a:rPr lang="el-GR" altLang="en-US" sz="2000" dirty="0" smtClean="0"/>
              <a:t>ε</a:t>
            </a:r>
            <a:r>
              <a:rPr lang="en-US" altLang="en-US" sz="2000" baseline="-25000" dirty="0" smtClean="0"/>
              <a:t>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Normalization needed as the individual and time dummies both sum to one.  Reformulate model: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 smtClean="0"/>
              <a:t>y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=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 + </a:t>
            </a:r>
            <a:r>
              <a:rPr lang="el-GR" altLang="en-US" sz="2000" dirty="0" smtClean="0"/>
              <a:t>α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* + </a:t>
            </a:r>
            <a:r>
              <a:rPr lang="en-US" altLang="en-US" sz="2000" dirty="0" smtClean="0">
                <a:sym typeface="Symbol" pitchFamily="18" charset="2"/>
              </a:rPr>
              <a:t></a:t>
            </a:r>
            <a:r>
              <a:rPr lang="en-US" altLang="en-US" sz="2000" baseline="-25000" dirty="0" smtClean="0"/>
              <a:t>t</a:t>
            </a:r>
            <a:r>
              <a:rPr lang="en-US" altLang="en-US" sz="2000" dirty="0" smtClean="0"/>
              <a:t>* + 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’</a:t>
            </a:r>
            <a:r>
              <a:rPr lang="el-GR" altLang="en-US" sz="2000" b="1" dirty="0" smtClean="0"/>
              <a:t>β</a:t>
            </a:r>
            <a:r>
              <a:rPr lang="en-US" altLang="en-US" sz="2000" dirty="0" smtClean="0"/>
              <a:t>  +  </a:t>
            </a:r>
            <a:r>
              <a:rPr lang="el-GR" altLang="en-US" sz="2000" dirty="0" smtClean="0"/>
              <a:t>ε</a:t>
            </a:r>
            <a:r>
              <a:rPr lang="en-US" altLang="en-US" sz="2000" baseline="-25000" dirty="0" smtClean="0"/>
              <a:t>it</a:t>
            </a:r>
            <a:r>
              <a:rPr lang="en-US" altLang="en-US" sz="2000" dirty="0" smtClean="0"/>
              <a:t> with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 smtClean="0">
                <a:sym typeface="Symbol" pitchFamily="18" charset="2"/>
              </a:rPr>
              <a:t>     </a:t>
            </a:r>
            <a:r>
              <a:rPr lang="en-US" altLang="en-US" sz="2000" baseline="-25000" dirty="0" err="1" smtClean="0">
                <a:sym typeface="Symbol" pitchFamily="18" charset="2"/>
              </a:rPr>
              <a:t>i</a:t>
            </a:r>
            <a:r>
              <a:rPr lang="en-US" altLang="en-US" sz="2000" baseline="-25000" dirty="0" smtClean="0">
                <a:sym typeface="Symbol" pitchFamily="18" charset="2"/>
              </a:rPr>
              <a:t> </a:t>
            </a:r>
            <a:r>
              <a:rPr lang="el-GR" altLang="en-US" sz="2000" dirty="0" smtClean="0"/>
              <a:t>α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* =0, </a:t>
            </a:r>
            <a:r>
              <a:rPr lang="en-US" altLang="en-US" sz="2000" dirty="0" smtClean="0">
                <a:sym typeface="Symbol" pitchFamily="18" charset="2"/>
              </a:rPr>
              <a:t></a:t>
            </a:r>
            <a:r>
              <a:rPr lang="en-US" altLang="en-US" sz="2000" baseline="-25000" dirty="0" smtClean="0">
                <a:sym typeface="Symbol" pitchFamily="18" charset="2"/>
              </a:rPr>
              <a:t>t</a:t>
            </a:r>
            <a:r>
              <a:rPr lang="en-US" altLang="en-US" sz="2000" dirty="0" smtClean="0">
                <a:sym typeface="Symbol" pitchFamily="18" charset="2"/>
              </a:rPr>
              <a:t> </a:t>
            </a:r>
            <a:r>
              <a:rPr lang="en-US" altLang="en-US" sz="2000" baseline="-25000" dirty="0" smtClean="0"/>
              <a:t>t</a:t>
            </a:r>
            <a:r>
              <a:rPr lang="en-US" altLang="en-US" sz="2000" dirty="0" smtClean="0"/>
              <a:t>* </a:t>
            </a:r>
            <a:r>
              <a:rPr lang="en-US" altLang="en-US" sz="2000" dirty="0" smtClean="0">
                <a:sym typeface="Symbol" pitchFamily="18" charset="2"/>
              </a:rPr>
              <a:t>= </a:t>
            </a:r>
            <a:r>
              <a:rPr lang="en-US" altLang="en-US" sz="2000" dirty="0" smtClean="0"/>
              <a:t> 0</a:t>
            </a:r>
            <a:endParaRPr lang="en-US" altLang="en-US" sz="2000" dirty="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Full estimation: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Practical estimation. Add T-1 dummies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Complication: Unbalanced panels are complicated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Complication in recent applications: Vary large N </a:t>
            </a:r>
            <a:r>
              <a:rPr lang="en-US" altLang="en-US" sz="2000" i="1" dirty="0" smtClean="0"/>
              <a:t>and</a:t>
            </a:r>
            <a:r>
              <a:rPr lang="en-US" altLang="en-US" sz="2000" dirty="0" smtClean="0"/>
              <a:t> very large T </a:t>
            </a:r>
          </a:p>
        </p:txBody>
      </p:sp>
      <p:graphicFrame>
        <p:nvGraphicFramePr>
          <p:cNvPr id="109572" name="Object 4"/>
          <p:cNvGraphicFramePr>
            <a:graphicFrameLocks noChangeAspect="1"/>
          </p:cNvGraphicFramePr>
          <p:nvPr/>
        </p:nvGraphicFramePr>
        <p:xfrm>
          <a:off x="3429000" y="4038600"/>
          <a:ext cx="29718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8" name="Equation" r:id="rId4" imgW="1396394" imgH="253890" progId="Equation.DSMT4">
                  <p:embed/>
                </p:oleObj>
              </mc:Choice>
              <mc:Fallback>
                <p:oleObj name="Equation" r:id="rId4" imgW="1396394" imgH="25389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038600"/>
                        <a:ext cx="2971800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532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Fixed Effects Estimators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Slope estimators, as usual with transformed data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  <p:graphicFrame>
        <p:nvGraphicFramePr>
          <p:cNvPr id="111620" name="Object 4"/>
          <p:cNvGraphicFramePr>
            <a:graphicFrameLocks noChangeAspect="1"/>
          </p:cNvGraphicFramePr>
          <p:nvPr/>
        </p:nvGraphicFramePr>
        <p:xfrm>
          <a:off x="1447800" y="2895600"/>
          <a:ext cx="5786438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1" name="Equation" r:id="rId4" imgW="1778000" imgH="749300" progId="Equation.DSMT4">
                  <p:embed/>
                </p:oleObj>
              </mc:Choice>
              <mc:Fallback>
                <p:oleObj name="Equation" r:id="rId4" imgW="1778000" imgH="7493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895600"/>
                        <a:ext cx="5786438" cy="243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058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Unbalanced Panel Data</a:t>
            </a:r>
            <a:br>
              <a:rPr lang="en-US" altLang="en-US" sz="2400" smtClean="0"/>
            </a:br>
            <a:r>
              <a:rPr lang="en-US" altLang="en-US" sz="2400" smtClean="0"/>
              <a:t>(First 10 households in healthcare data)</a:t>
            </a:r>
          </a:p>
        </p:txBody>
      </p:sp>
      <p:graphicFrame>
        <p:nvGraphicFramePr>
          <p:cNvPr id="117763" name="Object 54"/>
          <p:cNvGraphicFramePr>
            <a:graphicFrameLocks noGrp="1" noChangeAspect="1"/>
          </p:cNvGraphicFramePr>
          <p:nvPr>
            <p:ph sz="half" idx="1"/>
          </p:nvPr>
        </p:nvGraphicFramePr>
        <p:xfrm>
          <a:off x="2114550" y="3738563"/>
          <a:ext cx="723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8" name="Equation" r:id="rId4" imgW="723586" imgH="253890" progId="Equation.DSMT4">
                  <p:embed/>
                </p:oleObj>
              </mc:Choice>
              <mc:Fallback>
                <p:oleObj name="Equation" r:id="rId4" imgW="723586" imgH="253890" progId="Equation.DSMT4">
                  <p:embed/>
                  <p:pic>
                    <p:nvPicPr>
                      <p:cNvPr id="0" name="Picture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50" y="3738563"/>
                        <a:ext cx="723900" cy="25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4" name="Object 53"/>
          <p:cNvGraphicFramePr>
            <a:graphicFrameLocks noChangeAspect="1"/>
          </p:cNvGraphicFramePr>
          <p:nvPr/>
        </p:nvGraphicFramePr>
        <p:xfrm>
          <a:off x="6629400" y="3048000"/>
          <a:ext cx="20574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9" name="Equation" r:id="rId6" imgW="698197" imgH="253890" progId="Equation.DSMT4">
                  <p:embed/>
                </p:oleObj>
              </mc:Choice>
              <mc:Fallback>
                <p:oleObj name="Equation" r:id="rId6" imgW="698197" imgH="25389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3048000"/>
                        <a:ext cx="2057400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7765" name="Picture 5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64436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04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Two Way FE with Unbalanced Data</a:t>
            </a:r>
          </a:p>
        </p:txBody>
      </p:sp>
      <p:graphicFrame>
        <p:nvGraphicFramePr>
          <p:cNvPr id="119811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51119"/>
              </p:ext>
            </p:extLst>
          </p:nvPr>
        </p:nvGraphicFramePr>
        <p:xfrm>
          <a:off x="1219199" y="1781231"/>
          <a:ext cx="6724265" cy="4467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0" name="Equation" r:id="rId4" imgW="3632200" imgH="2413000" progId="Equation.DSMT4">
                  <p:embed/>
                </p:oleObj>
              </mc:Choice>
              <mc:Fallback>
                <p:oleObj name="Equation" r:id="rId4" imgW="3632200" imgH="2413000" progId="Equation.DSMT4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199" y="1781231"/>
                        <a:ext cx="6724265" cy="446716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55119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735806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1859" name="Object 3"/>
          <p:cNvGraphicFramePr>
            <a:graphicFrameLocks noChangeAspect="1"/>
          </p:cNvGraphicFramePr>
          <p:nvPr/>
        </p:nvGraphicFramePr>
        <p:xfrm>
          <a:off x="838200" y="685800"/>
          <a:ext cx="7483475" cy="148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3" name="Equation" r:id="rId4" imgW="3517900" imgH="698500" progId="Equation.DSMT4">
                  <p:embed/>
                </p:oleObj>
              </mc:Choice>
              <mc:Fallback>
                <p:oleObj name="Equation" r:id="rId4" imgW="3517900" imgH="6985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685800"/>
                        <a:ext cx="7483475" cy="1484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85800" y="685800"/>
            <a:ext cx="7772400" cy="1066800"/>
          </a:xfrm>
          <a:prstGeom prst="rect">
            <a:avLst/>
          </a:prstGeom>
          <a:solidFill>
            <a:srgbClr val="FF0000">
              <a:alpha val="3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2670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29310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124200"/>
            <a:ext cx="83232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4" name="TextBox 1"/>
          <p:cNvSpPr txBox="1">
            <a:spLocks noChangeArrowheads="1"/>
          </p:cNvSpPr>
          <p:nvPr/>
        </p:nvSpPr>
        <p:spPr bwMode="auto">
          <a:xfrm>
            <a:off x="2057400" y="838200"/>
            <a:ext cx="472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Textbook formula application.  This is incorrect.</a:t>
            </a:r>
          </a:p>
        </p:txBody>
      </p:sp>
      <p:sp>
        <p:nvSpPr>
          <p:cNvPr id="122885" name="TextBox 4"/>
          <p:cNvSpPr txBox="1">
            <a:spLocks noChangeArrowheads="1"/>
          </p:cNvSpPr>
          <p:nvPr/>
        </p:nvSpPr>
        <p:spPr bwMode="auto">
          <a:xfrm>
            <a:off x="2057400" y="2667000"/>
            <a:ext cx="6324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/>
              <a:t>Two way fixed effects as one way with time dummies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52600" y="1974850"/>
            <a:ext cx="1447800" cy="685800"/>
          </a:xfrm>
          <a:prstGeom prst="ellipse">
            <a:avLst/>
          </a:prstGeom>
          <a:solidFill>
            <a:schemeClr val="bg2">
              <a:lumMod val="60000"/>
              <a:lumOff val="40000"/>
              <a:alpha val="21176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1752600" y="4876800"/>
            <a:ext cx="1447800" cy="685800"/>
          </a:xfrm>
          <a:prstGeom prst="ellipse">
            <a:avLst/>
          </a:prstGeom>
          <a:solidFill>
            <a:schemeClr val="bg2">
              <a:lumMod val="60000"/>
              <a:lumOff val="40000"/>
              <a:alpha val="21176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8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3.  The Random Effects Model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828800"/>
            <a:ext cx="7162800" cy="43021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The random effects model</a:t>
            </a:r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marL="0" indent="0" eaLnBrk="1" hangingPunct="1">
              <a:buNone/>
            </a:pPr>
            <a:r>
              <a:rPr lang="en-US" altLang="en-US" sz="2400" dirty="0" smtClean="0"/>
              <a:t>c</a:t>
            </a:r>
            <a:r>
              <a:rPr lang="en-US" altLang="en-US" sz="2400" baseline="-25000" dirty="0" smtClean="0"/>
              <a:t>i</a:t>
            </a:r>
            <a:r>
              <a:rPr lang="en-US" altLang="en-US" sz="2400" dirty="0" smtClean="0"/>
              <a:t> is uncorrelated with </a:t>
            </a:r>
            <a:r>
              <a:rPr lang="en-US" altLang="en-US" sz="2400" b="1" dirty="0" err="1" smtClean="0"/>
              <a:t>x</a:t>
            </a:r>
            <a:r>
              <a:rPr lang="en-US" altLang="en-US" sz="2400" baseline="-25000" dirty="0" err="1" smtClean="0"/>
              <a:t>it</a:t>
            </a:r>
            <a:r>
              <a:rPr lang="en-US" altLang="en-US" sz="2400" dirty="0" smtClean="0"/>
              <a:t> for all t; </a:t>
            </a:r>
          </a:p>
          <a:p>
            <a:pPr lvl="1" eaLnBrk="1" hangingPunct="1">
              <a:buFontTx/>
              <a:buNone/>
            </a:pPr>
            <a:r>
              <a:rPr lang="en-US" altLang="en-US" sz="2000" dirty="0" smtClean="0"/>
              <a:t>         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] = 0</a:t>
            </a:r>
          </a:p>
          <a:p>
            <a:pPr lvl="1" eaLnBrk="1" hangingPunct="1">
              <a:buFontTx/>
              <a:buNone/>
            </a:pPr>
            <a:r>
              <a:rPr lang="en-US" altLang="en-US" sz="2000" dirty="0" smtClean="0"/>
              <a:t>          E[</a:t>
            </a:r>
            <a:r>
              <a:rPr lang="el-GR" altLang="en-US" sz="2000" dirty="0" smtClean="0"/>
              <a:t>ε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err="1" smtClean="0"/>
              <a:t>|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err="1" smtClean="0"/>
              <a:t>,c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]=0</a:t>
            </a:r>
            <a:endParaRPr lang="el-GR" altLang="en-US" sz="2000" dirty="0" smtClean="0"/>
          </a:p>
        </p:txBody>
      </p:sp>
      <p:graphicFrame>
        <p:nvGraphicFramePr>
          <p:cNvPr id="1331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828800" y="2438400"/>
          <a:ext cx="5408613" cy="196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6" name="Equation" r:id="rId4" imgW="3352800" imgH="1219200" progId="Equation.DSMT4">
                  <p:embed/>
                </p:oleObj>
              </mc:Choice>
              <mc:Fallback>
                <p:oleObj name="Equation" r:id="rId4" imgW="3352800" imgH="1219200" progId="Equation.DSMT4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438400"/>
                        <a:ext cx="5408613" cy="1966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Rectangle 12"/>
          <p:cNvSpPr>
            <a:spLocks noChangeArrowheads="1"/>
          </p:cNvSpPr>
          <p:nvPr/>
        </p:nvSpPr>
        <p:spPr bwMode="auto">
          <a:xfrm>
            <a:off x="1066800" y="4495800"/>
            <a:ext cx="4724400" cy="1219200"/>
          </a:xfrm>
          <a:prstGeom prst="rect">
            <a:avLst/>
          </a:prstGeom>
          <a:solidFill>
            <a:srgbClr val="0099FF">
              <a:alpha val="2509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59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Mundlak’s Estimator</a:t>
            </a:r>
          </a:p>
        </p:txBody>
      </p:sp>
      <p:graphicFrame>
        <p:nvGraphicFramePr>
          <p:cNvPr id="107523" name="Object 4"/>
          <p:cNvGraphicFramePr>
            <a:graphicFrameLocks noChangeAspect="1"/>
          </p:cNvGraphicFramePr>
          <p:nvPr/>
        </p:nvGraphicFramePr>
        <p:xfrm>
          <a:off x="1143000" y="2755900"/>
          <a:ext cx="7315200" cy="364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5" name="Equation" r:id="rId4" imgW="3340100" imgH="1663700" progId="Equation.DSMT4">
                  <p:embed/>
                </p:oleObj>
              </mc:Choice>
              <mc:Fallback>
                <p:oleObj name="Equation" r:id="rId4" imgW="3340100" imgH="16637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55900"/>
                        <a:ext cx="7315200" cy="3644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4" name="Text Box 5"/>
          <p:cNvSpPr txBox="1">
            <a:spLocks noChangeArrowheads="1"/>
          </p:cNvSpPr>
          <p:nvPr/>
        </p:nvSpPr>
        <p:spPr bwMode="auto">
          <a:xfrm>
            <a:off x="1143000" y="1981200"/>
            <a:ext cx="7620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Tahoma" pitchFamily="34" charset="0"/>
              </a:rPr>
              <a:t>Mundlak, Y., “On the Pooling of Time Series and Cross Section Data, Econometrica, 46, </a:t>
            </a:r>
            <a:r>
              <a:rPr lang="en-US" altLang="en-US" b="1">
                <a:solidFill>
                  <a:srgbClr val="000000"/>
                </a:solidFill>
                <a:latin typeface="Tahoma" pitchFamily="34" charset="0"/>
              </a:rPr>
              <a:t>1978</a:t>
            </a:r>
            <a:r>
              <a:rPr lang="en-US" altLang="en-US" b="1">
                <a:latin typeface="Tahoma" pitchFamily="34" charset="0"/>
              </a:rPr>
              <a:t>, pp. 69-85.</a:t>
            </a:r>
          </a:p>
        </p:txBody>
      </p:sp>
      <p:sp>
        <p:nvSpPr>
          <p:cNvPr id="107525" name="Rectangle 6"/>
          <p:cNvSpPr>
            <a:spLocks noChangeArrowheads="1"/>
          </p:cNvSpPr>
          <p:nvPr/>
        </p:nvSpPr>
        <p:spPr bwMode="auto">
          <a:xfrm>
            <a:off x="4114800" y="2667000"/>
            <a:ext cx="3962400" cy="609600"/>
          </a:xfrm>
          <a:prstGeom prst="rect">
            <a:avLst/>
          </a:prstGeom>
          <a:solidFill>
            <a:srgbClr val="8B00EA">
              <a:alpha val="21960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80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Mundlak Form of FE Model</a:t>
            </a:r>
          </a:p>
        </p:txBody>
      </p:sp>
      <p:sp>
        <p:nvSpPr>
          <p:cNvPr id="146435" name="Text Box 5"/>
          <p:cNvSpPr txBox="1">
            <a:spLocks noChangeArrowheads="1"/>
          </p:cNvSpPr>
          <p:nvPr/>
        </p:nvSpPr>
        <p:spPr bwMode="auto">
          <a:xfrm>
            <a:off x="381000" y="1828800"/>
            <a:ext cx="85344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1400" b="1" dirty="0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altLang="en-US" sz="1400" b="1" dirty="0">
                <a:latin typeface="Courier New" pitchFamily="49" charset="0"/>
              </a:rPr>
              <a:t>|Variable| Coefficient  | Standard Error |b/St.</a:t>
            </a:r>
            <a:r>
              <a:rPr lang="en-US" altLang="en-US" sz="1400" b="1" dirty="0" err="1">
                <a:latin typeface="Courier New" pitchFamily="49" charset="0"/>
              </a:rPr>
              <a:t>Er</a:t>
            </a:r>
            <a:r>
              <a:rPr lang="en-US" altLang="en-US" sz="1400" b="1" dirty="0">
                <a:latin typeface="Courier New" pitchFamily="49" charset="0"/>
              </a:rPr>
              <a:t>.|P[|Z|&gt;z]| Mean of X|</a:t>
            </a:r>
          </a:p>
          <a:p>
            <a:r>
              <a:rPr lang="en-US" altLang="en-US" sz="1400" b="1" dirty="0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x(</a:t>
            </a:r>
            <a:r>
              <a:rPr lang="en-US" altLang="en-US" sz="1400" b="1" u="sng" dirty="0" err="1">
                <a:solidFill>
                  <a:srgbClr val="FF0000"/>
                </a:solidFill>
                <a:latin typeface="Courier New" pitchFamily="49" charset="0"/>
              </a:rPr>
              <a:t>i,t</a:t>
            </a:r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)</a:t>
            </a:r>
          </a:p>
          <a:p>
            <a:r>
              <a:rPr lang="en-US" altLang="en-US" sz="1400" b="1" dirty="0">
                <a:latin typeface="Courier New" pitchFamily="49" charset="0"/>
              </a:rPr>
              <a:t> OCC     |    -.02021384       .01375165    -1.470   .1416    .51116447</a:t>
            </a:r>
          </a:p>
          <a:p>
            <a:r>
              <a:rPr lang="en-US" altLang="en-US" sz="1400" b="1" dirty="0">
                <a:latin typeface="Courier New" pitchFamily="49" charset="0"/>
              </a:rPr>
              <a:t> SMSA    |    -.04250645       .01951727    -2.178   .0294    .65378151</a:t>
            </a:r>
          </a:p>
          <a:p>
            <a:r>
              <a:rPr lang="en-US" altLang="en-US" sz="1400" b="1" dirty="0">
                <a:latin typeface="Courier New" pitchFamily="49" charset="0"/>
              </a:rPr>
              <a:t> MS      |    -.02946444       .01915264    -1.538   .1240    .81440576</a:t>
            </a:r>
          </a:p>
          <a:p>
            <a:r>
              <a:rPr lang="en-US" altLang="en-US" sz="1400" b="1" dirty="0">
                <a:latin typeface="Courier New" pitchFamily="49" charset="0"/>
              </a:rPr>
              <a:t> EXP     |     .09665711       .00119262    81.046   .0000   19.8537815</a:t>
            </a:r>
          </a:p>
          <a:p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z(</a:t>
            </a:r>
            <a:r>
              <a:rPr lang="en-US" altLang="en-US" sz="1400" b="1" u="sng" dirty="0" err="1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)</a:t>
            </a:r>
          </a:p>
          <a:p>
            <a:r>
              <a:rPr lang="en-US" altLang="en-US" sz="1400" b="1" dirty="0">
                <a:latin typeface="Courier New" pitchFamily="49" charset="0"/>
              </a:rPr>
              <a:t> FEM     |    -.34322129       .05725632    -5.994   .0000    .11260504</a:t>
            </a:r>
          </a:p>
          <a:p>
            <a:r>
              <a:rPr lang="en-US" altLang="en-US" sz="1400" b="1" dirty="0">
                <a:latin typeface="Courier New" pitchFamily="49" charset="0"/>
              </a:rPr>
              <a:t> ED      |     .05099781       .00575551     8.861   .0000   12.8453782</a:t>
            </a:r>
          </a:p>
          <a:p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Means of x(</a:t>
            </a:r>
            <a:r>
              <a:rPr lang="en-US" altLang="en-US" sz="1400" b="1" u="sng" dirty="0" err="1">
                <a:solidFill>
                  <a:srgbClr val="FF0000"/>
                </a:solidFill>
                <a:latin typeface="Courier New" pitchFamily="49" charset="0"/>
              </a:rPr>
              <a:t>I,t</a:t>
            </a:r>
            <a:r>
              <a:rPr lang="en-US" altLang="en-US" sz="1400" b="1" u="sng" dirty="0">
                <a:solidFill>
                  <a:srgbClr val="FF0000"/>
                </a:solidFill>
                <a:latin typeface="Courier New" pitchFamily="49" charset="0"/>
              </a:rPr>
              <a:t>) and constant</a:t>
            </a:r>
          </a:p>
          <a:p>
            <a:r>
              <a:rPr lang="en-US" altLang="en-US" sz="1400" b="1" dirty="0">
                <a:latin typeface="Courier New" pitchFamily="49" charset="0"/>
              </a:rPr>
              <a:t> Constant|    5.72655261       .10300460    55.595   .0000</a:t>
            </a:r>
          </a:p>
          <a:p>
            <a:r>
              <a:rPr lang="en-US" altLang="en-US" sz="1400" b="1" dirty="0">
                <a:latin typeface="Courier New" pitchFamily="49" charset="0"/>
              </a:rPr>
              <a:t> OCCB    |    -.10850252       .03635921    -2.984   .0028    .51116447</a:t>
            </a:r>
          </a:p>
          <a:p>
            <a:r>
              <a:rPr lang="en-US" altLang="en-US" sz="1400" b="1" dirty="0">
                <a:latin typeface="Courier New" pitchFamily="49" charset="0"/>
              </a:rPr>
              <a:t> SMSAB   |     .22934020       .03282197     6.987   .0000    .65378151</a:t>
            </a:r>
          </a:p>
          <a:p>
            <a:r>
              <a:rPr lang="en-US" altLang="en-US" sz="1400" b="1" dirty="0">
                <a:latin typeface="Courier New" pitchFamily="49" charset="0"/>
              </a:rPr>
              <a:t> MSB     |     .20453332       .05329948     3.837   .0001    .81440576</a:t>
            </a:r>
          </a:p>
          <a:p>
            <a:r>
              <a:rPr lang="en-US" altLang="en-US" sz="1400" b="1" dirty="0">
                <a:latin typeface="Courier New" pitchFamily="49" charset="0"/>
              </a:rPr>
              <a:t> EXPB    |    -.08988632       .00165025   -54.468   .0000   19.8537815</a:t>
            </a:r>
          </a:p>
          <a:p>
            <a:r>
              <a:rPr lang="en-US" altLang="en-US" sz="1400" b="1" dirty="0">
                <a:latin typeface="Courier New" pitchFamily="49" charset="0"/>
              </a:rPr>
              <a:t>Estimates:  </a:t>
            </a:r>
            <a:r>
              <a:rPr lang="en-US" altLang="en-US" sz="1400" b="1" dirty="0" err="1">
                <a:latin typeface="Courier New" pitchFamily="49" charset="0"/>
              </a:rPr>
              <a:t>Var</a:t>
            </a:r>
            <a:r>
              <a:rPr lang="en-US" altLang="en-US" sz="1400" b="1" dirty="0">
                <a:latin typeface="Courier New" pitchFamily="49" charset="0"/>
              </a:rPr>
              <a:t>[e]              =   .0235632</a:t>
            </a:r>
          </a:p>
          <a:p>
            <a:r>
              <a:rPr lang="en-US" altLang="en-US" sz="1400" b="1" dirty="0">
                <a:latin typeface="Courier New" pitchFamily="49" charset="0"/>
              </a:rPr>
              <a:t>            </a:t>
            </a:r>
            <a:r>
              <a:rPr lang="en-US" altLang="en-US" sz="1400" b="1" dirty="0" err="1">
                <a:latin typeface="Courier New" pitchFamily="49" charset="0"/>
              </a:rPr>
              <a:t>Var</a:t>
            </a:r>
            <a:r>
              <a:rPr lang="en-US" altLang="en-US" sz="1400" b="1" dirty="0">
                <a:latin typeface="Courier New" pitchFamily="49" charset="0"/>
              </a:rPr>
              <a:t>[u]              =   .0773825</a:t>
            </a:r>
          </a:p>
        </p:txBody>
      </p:sp>
    </p:spTree>
    <p:extLst>
      <p:ext uri="{BB962C8B-B14F-4D97-AF65-F5344CB8AC3E}">
        <p14:creationId xmlns:p14="http://schemas.microsoft.com/office/powerpoint/2010/main" val="40883389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“Hierarchical” Model</a:t>
            </a:r>
          </a:p>
        </p:txBody>
      </p:sp>
      <p:graphicFrame>
        <p:nvGraphicFramePr>
          <p:cNvPr id="128003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0372071"/>
              </p:ext>
            </p:extLst>
          </p:nvPr>
        </p:nvGraphicFramePr>
        <p:xfrm>
          <a:off x="1245297" y="2189162"/>
          <a:ext cx="7289103" cy="329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60" name="Equation" r:id="rId4" imgW="3594100" imgH="1625600" progId="Equation.DSMT4">
                  <p:embed/>
                </p:oleObj>
              </mc:Choice>
              <mc:Fallback>
                <p:oleObj name="Equation" r:id="rId4" imgW="3594100" imgH="1625600" progId="Equation.DSMT4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5297" y="2189162"/>
                        <a:ext cx="7289103" cy="329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75659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305800" cy="1371600"/>
          </a:xfrm>
        </p:spPr>
        <p:txBody>
          <a:bodyPr/>
          <a:lstStyle/>
          <a:p>
            <a:r>
              <a:rPr lang="en-US" altLang="en-US" dirty="0" err="1" smtClean="0"/>
              <a:t>Mundlak’s</a:t>
            </a:r>
            <a:r>
              <a:rPr lang="en-US" altLang="en-US" dirty="0" smtClean="0"/>
              <a:t> Approach for an FE Model </a:t>
            </a:r>
            <a:br>
              <a:rPr lang="en-US" altLang="en-US" dirty="0" smtClean="0"/>
            </a:br>
            <a:r>
              <a:rPr lang="en-US" altLang="en-US" dirty="0" smtClean="0"/>
              <a:t>with Time Invariant Variables</a:t>
            </a:r>
          </a:p>
        </p:txBody>
      </p:sp>
      <p:graphicFrame>
        <p:nvGraphicFramePr>
          <p:cNvPr id="110595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074989" y="2438400"/>
          <a:ext cx="7055427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32" name="Equation" r:id="rId4" imgW="3695700" imgH="1676400" progId="Equation.DSMT4">
                  <p:embed/>
                </p:oleObj>
              </mc:Choice>
              <mc:Fallback>
                <p:oleObj name="Equation" r:id="rId4" imgW="3695700" imgH="1676400" progId="Equation.DSMT4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989" y="2438400"/>
                        <a:ext cx="7055427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273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086600" cy="609600"/>
          </a:xfrm>
        </p:spPr>
        <p:txBody>
          <a:bodyPr/>
          <a:lstStyle/>
          <a:p>
            <a:r>
              <a:rPr lang="en-US" altLang="en-US" dirty="0" smtClean="0"/>
              <a:t>Correlated Random Effects</a:t>
            </a:r>
          </a:p>
        </p:txBody>
      </p:sp>
      <p:graphicFrame>
        <p:nvGraphicFramePr>
          <p:cNvPr id="109573" name="Object 4"/>
          <p:cNvGraphicFramePr>
            <a:graphicFrameLocks noChangeAspect="1"/>
          </p:cNvGraphicFramePr>
          <p:nvPr/>
        </p:nvGraphicFramePr>
        <p:xfrm>
          <a:off x="1828800" y="1828800"/>
          <a:ext cx="534035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8" name="Equation" r:id="rId3" imgW="3403600" imgH="2717800" progId="Equation.DSMT4">
                  <p:embed/>
                </p:oleObj>
              </mc:Choice>
              <mc:Fallback>
                <p:oleObj name="Equation" r:id="rId3" imgW="3403600" imgH="27178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828800"/>
                        <a:ext cx="5340350" cy="426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35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Generalized Least Squares</a:t>
            </a: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1295400" y="2330450"/>
          <a:ext cx="6232525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3" name="Equation" r:id="rId4" imgW="2501900" imgH="1270000" progId="Equation.DSMT4">
                  <p:embed/>
                </p:oleObj>
              </mc:Choice>
              <mc:Fallback>
                <p:oleObj name="Equation" r:id="rId4" imgW="2501900" imgH="12700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330450"/>
                        <a:ext cx="6232525" cy="316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601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Estimators for the Variances</a:t>
            </a:r>
          </a:p>
        </p:txBody>
      </p:sp>
      <p:graphicFrame>
        <p:nvGraphicFramePr>
          <p:cNvPr id="48131" name="Object 4"/>
          <p:cNvGraphicFramePr>
            <a:graphicFrameLocks noChangeAspect="1"/>
          </p:cNvGraphicFramePr>
          <p:nvPr/>
        </p:nvGraphicFramePr>
        <p:xfrm>
          <a:off x="381000" y="1524000"/>
          <a:ext cx="7905750" cy="440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27" name="Equation" r:id="rId4" imgW="4673600" imgH="2603500" progId="Equation.DSMT4">
                  <p:embed/>
                </p:oleObj>
              </mc:Choice>
              <mc:Fallback>
                <p:oleObj name="Equation" r:id="rId4" imgW="4673600" imgH="26035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24000"/>
                        <a:ext cx="7905750" cy="440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2362200" y="2286000"/>
            <a:ext cx="4724400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33" name="Rectangle 4"/>
          <p:cNvSpPr>
            <a:spLocks noChangeArrowheads="1"/>
          </p:cNvSpPr>
          <p:nvPr/>
        </p:nvSpPr>
        <p:spPr bwMode="auto">
          <a:xfrm>
            <a:off x="2362200" y="3581400"/>
            <a:ext cx="4724400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48134" name="Rectangle 5"/>
          <p:cNvSpPr>
            <a:spLocks noChangeArrowheads="1"/>
          </p:cNvSpPr>
          <p:nvPr/>
        </p:nvSpPr>
        <p:spPr bwMode="auto">
          <a:xfrm>
            <a:off x="1066800" y="4876800"/>
            <a:ext cx="7315200" cy="9906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175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Feasible GLS</a:t>
            </a:r>
          </a:p>
        </p:txBody>
      </p:sp>
      <p:graphicFrame>
        <p:nvGraphicFramePr>
          <p:cNvPr id="5017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449033"/>
              </p:ext>
            </p:extLst>
          </p:nvPr>
        </p:nvGraphicFramePr>
        <p:xfrm>
          <a:off x="738187" y="1676400"/>
          <a:ext cx="7796213" cy="397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2" name="Equation" r:id="rId4" imgW="5080000" imgH="2590800" progId="Equation.DSMT4">
                  <p:embed/>
                </p:oleObj>
              </mc:Choice>
              <mc:Fallback>
                <p:oleObj name="Equation" r:id="rId4" imgW="5080000" imgH="25908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7" y="1676400"/>
                        <a:ext cx="7796213" cy="3976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1371600" y="5943600"/>
            <a:ext cx="6629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 dirty="0">
                <a:latin typeface="Tahoma" pitchFamily="34" charset="0"/>
              </a:rPr>
              <a:t>x´ does not contain a constant term in the preceding.</a:t>
            </a:r>
          </a:p>
        </p:txBody>
      </p:sp>
    </p:spTree>
    <p:extLst>
      <p:ext uri="{BB962C8B-B14F-4D97-AF65-F5344CB8AC3E}">
        <p14:creationId xmlns:p14="http://schemas.microsoft.com/office/powerpoint/2010/main" val="299443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Practical Problems with FGLS</a:t>
            </a:r>
          </a:p>
        </p:txBody>
      </p:sp>
      <p:graphicFrame>
        <p:nvGraphicFramePr>
          <p:cNvPr id="52227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328251"/>
              </p:ext>
            </p:extLst>
          </p:nvPr>
        </p:nvGraphicFramePr>
        <p:xfrm>
          <a:off x="838200" y="1905000"/>
          <a:ext cx="7930003" cy="388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6" name="Equation" r:id="rId4" imgW="5333760" imgH="2616120" progId="Equation.DSMT4">
                  <p:embed/>
                </p:oleObj>
              </mc:Choice>
              <mc:Fallback>
                <p:oleObj name="Equation" r:id="rId4" imgW="5333760" imgH="2616120" progId="Equation.DSMT4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05000"/>
                        <a:ext cx="7930003" cy="3889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1066800" y="4953000"/>
            <a:ext cx="6858000" cy="9144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489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Computing Variance Estimators</a:t>
            </a:r>
            <a:br>
              <a:rPr lang="en-US" altLang="en-US" dirty="0" smtClean="0"/>
            </a:br>
            <a:r>
              <a:rPr lang="en-US" altLang="en-US" dirty="0" smtClean="0"/>
              <a:t>for Cornwell and Rupert</a:t>
            </a:r>
          </a:p>
        </p:txBody>
      </p:sp>
      <p:graphicFrame>
        <p:nvGraphicFramePr>
          <p:cNvPr id="56323" name="Object 4"/>
          <p:cNvGraphicFramePr>
            <a:graphicFrameLocks noChangeAspect="1"/>
          </p:cNvGraphicFramePr>
          <p:nvPr/>
        </p:nvGraphicFramePr>
        <p:xfrm>
          <a:off x="990600" y="2133600"/>
          <a:ext cx="7391400" cy="383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4" name="Equation" r:id="rId4" imgW="4165600" imgH="2159000" progId="Equation.DSMT4">
                  <p:embed/>
                </p:oleObj>
              </mc:Choice>
              <mc:Fallback>
                <p:oleObj name="Equation" r:id="rId4" imgW="4165600" imgH="21590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133600"/>
                        <a:ext cx="7391400" cy="3830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484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Testing for Effects: An LM Test</a:t>
            </a:r>
          </a:p>
        </p:txBody>
      </p:sp>
      <p:graphicFrame>
        <p:nvGraphicFramePr>
          <p:cNvPr id="60419" name="Object 4"/>
          <p:cNvGraphicFramePr>
            <a:graphicFrameLocks noChangeAspect="1"/>
          </p:cNvGraphicFramePr>
          <p:nvPr/>
        </p:nvGraphicFramePr>
        <p:xfrm>
          <a:off x="1108075" y="2133600"/>
          <a:ext cx="6808788" cy="383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7" name="Equation" r:id="rId4" imgW="3733800" imgH="2082800" progId="Equation.DSMT4">
                  <p:embed/>
                </p:oleObj>
              </mc:Choice>
              <mc:Fallback>
                <p:oleObj name="Equation" r:id="rId4" imgW="3733800" imgH="20828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075" y="2133600"/>
                        <a:ext cx="6808788" cy="3830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0" name="Rectangle 3"/>
          <p:cNvSpPr>
            <a:spLocks noChangeArrowheads="1"/>
          </p:cNvSpPr>
          <p:nvPr/>
        </p:nvSpPr>
        <p:spPr bwMode="auto">
          <a:xfrm>
            <a:off x="1109663" y="2438400"/>
            <a:ext cx="6867525" cy="1066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0421" name="Rectangle 3"/>
          <p:cNvSpPr>
            <a:spLocks noChangeArrowheads="1"/>
          </p:cNvSpPr>
          <p:nvPr/>
        </p:nvSpPr>
        <p:spPr bwMode="auto">
          <a:xfrm>
            <a:off x="1066800" y="3978275"/>
            <a:ext cx="6910388" cy="2041525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63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LM Tests</a:t>
            </a:r>
          </a:p>
        </p:txBody>
      </p:sp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381000" y="1828800"/>
            <a:ext cx="8458200" cy="43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 Random Effects Model: v(i,t) = e(i,t) + u(i)     | Unbalanced Panel</a:t>
            </a:r>
          </a:p>
          <a:p>
            <a:r>
              <a:rPr lang="en-US" altLang="en-US" sz="1400" b="1">
                <a:latin typeface="Courier New" pitchFamily="49" charset="0"/>
              </a:rPr>
              <a:t>| Estimates:  Var[e]              =   .216794D+02  | #(T=1) = 1525</a:t>
            </a:r>
          </a:p>
          <a:p>
            <a:r>
              <a:rPr lang="en-US" altLang="en-US" sz="1400" b="1">
                <a:latin typeface="Courier New" pitchFamily="49" charset="0"/>
              </a:rPr>
              <a:t>|             Var[u]              =   .958560D+01  | #(T=2) = 1079</a:t>
            </a:r>
          </a:p>
          <a:p>
            <a:r>
              <a:rPr lang="en-US" altLang="en-US" sz="1400" b="1">
                <a:latin typeface="Courier New" pitchFamily="49" charset="0"/>
              </a:rPr>
              <a:t>|             Corr[v(i,t),v(i,s)] =   .306592      | #(T=3) =  825</a:t>
            </a:r>
          </a:p>
          <a:p>
            <a:r>
              <a:rPr lang="en-US" altLang="en-US" sz="1400" b="1">
                <a:latin typeface="Courier New" pitchFamily="49" charset="0"/>
              </a:rPr>
              <a:t>| Lagrange Multiplier Test vs. Model (3) = </a:t>
            </a:r>
            <a:r>
              <a:rPr lang="en-US" altLang="en-US" sz="1400" b="1">
                <a:solidFill>
                  <a:srgbClr val="FF3300"/>
                </a:solidFill>
                <a:latin typeface="Courier New" pitchFamily="49" charset="0"/>
              </a:rPr>
              <a:t>4419.33</a:t>
            </a:r>
            <a:r>
              <a:rPr lang="en-US" altLang="en-US" sz="1400" b="1">
                <a:latin typeface="Courier New" pitchFamily="49" charset="0"/>
              </a:rPr>
              <a:t> | #(T=4) =  926</a:t>
            </a:r>
          </a:p>
          <a:p>
            <a:r>
              <a:rPr lang="en-US" altLang="en-US" sz="1400" b="1">
                <a:latin typeface="Courier New" pitchFamily="49" charset="0"/>
              </a:rPr>
              <a:t>| ( 1 df, prob value =  .000000)                   | #(T=5) = 1051</a:t>
            </a:r>
          </a:p>
          <a:p>
            <a:r>
              <a:rPr lang="en-US" altLang="en-US" sz="1400" b="1">
                <a:latin typeface="Courier New" pitchFamily="49" charset="0"/>
              </a:rPr>
              <a:t>| (High values of LM favor FEM/REM over CR model.) | #(T=6) = 1200</a:t>
            </a:r>
          </a:p>
          <a:p>
            <a:r>
              <a:rPr lang="en-US" altLang="en-US" sz="1400" b="1">
                <a:latin typeface="Courier New" pitchFamily="49" charset="0"/>
              </a:rPr>
              <a:t>| Baltagi-Li form of LM Statistic =        </a:t>
            </a:r>
            <a:r>
              <a:rPr lang="en-US" altLang="en-US" sz="1400" b="1">
                <a:solidFill>
                  <a:srgbClr val="FF3300"/>
                </a:solidFill>
                <a:latin typeface="Courier New" pitchFamily="49" charset="0"/>
              </a:rPr>
              <a:t>1618.75</a:t>
            </a:r>
            <a:r>
              <a:rPr lang="en-US" altLang="en-US" sz="1400" b="1">
                <a:latin typeface="Courier New" pitchFamily="49" charset="0"/>
              </a:rPr>
              <a:t> | #(T=7) =  887</a:t>
            </a:r>
          </a:p>
          <a:p>
            <a:r>
              <a:rPr lang="en-US" altLang="en-US" sz="14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 Random Effects Model: v(i,t) = e(i,t) + u(i)     |</a:t>
            </a:r>
          </a:p>
          <a:p>
            <a:r>
              <a:rPr lang="en-US" altLang="en-US" sz="1400" b="1">
                <a:latin typeface="Courier New" pitchFamily="49" charset="0"/>
              </a:rPr>
              <a:t>| Estimates:  Var[e]              =   .210257D+02  | Balanced Panel</a:t>
            </a:r>
          </a:p>
          <a:p>
            <a:r>
              <a:rPr lang="en-US" altLang="en-US" sz="1400" b="1">
                <a:latin typeface="Courier New" pitchFamily="49" charset="0"/>
              </a:rPr>
              <a:t>|             Var[u]              =   .860646D+01  | T = 7</a:t>
            </a:r>
          </a:p>
          <a:p>
            <a:r>
              <a:rPr lang="en-US" altLang="en-US" sz="1400" b="1">
                <a:latin typeface="Courier New" pitchFamily="49" charset="0"/>
              </a:rPr>
              <a:t>|             Corr[v(i,t),v(i,s)] =   .290444      |</a:t>
            </a:r>
          </a:p>
          <a:p>
            <a:r>
              <a:rPr lang="en-US" altLang="en-US" sz="1400" b="1">
                <a:latin typeface="Courier New" pitchFamily="49" charset="0"/>
              </a:rPr>
              <a:t>| Lagrange Multiplier Test vs. Model (3) = </a:t>
            </a:r>
            <a:r>
              <a:rPr lang="en-US" altLang="en-US" sz="1400" b="1">
                <a:solidFill>
                  <a:srgbClr val="FF3300"/>
                </a:solidFill>
                <a:latin typeface="Courier New" pitchFamily="49" charset="0"/>
              </a:rPr>
              <a:t>1561.57</a:t>
            </a:r>
            <a:r>
              <a:rPr lang="en-US" altLang="en-US" sz="1400" b="1">
                <a:latin typeface="Courier New" pitchFamily="49" charset="0"/>
              </a:rPr>
              <a:t> |</a:t>
            </a:r>
          </a:p>
          <a:p>
            <a:r>
              <a:rPr lang="en-US" altLang="en-US" sz="1400" b="1">
                <a:latin typeface="Courier New" pitchFamily="49" charset="0"/>
              </a:rPr>
              <a:t>| ( 1 df, prob value =  .000000)                   |</a:t>
            </a:r>
          </a:p>
          <a:p>
            <a:r>
              <a:rPr lang="en-US" altLang="en-US" sz="1400" b="1">
                <a:latin typeface="Courier New" pitchFamily="49" charset="0"/>
              </a:rPr>
              <a:t>| (High values of LM favor FEM/REM over CR model.) |</a:t>
            </a:r>
          </a:p>
          <a:p>
            <a:r>
              <a:rPr lang="en-US" altLang="en-US" sz="1400" b="1">
                <a:latin typeface="Courier New" pitchFamily="49" charset="0"/>
              </a:rPr>
              <a:t>| Baltagi-Li form of LM Statistic =        </a:t>
            </a:r>
            <a:r>
              <a:rPr lang="en-US" altLang="en-US" sz="1400" b="1">
                <a:solidFill>
                  <a:srgbClr val="FF3300"/>
                </a:solidFill>
                <a:latin typeface="Courier New" pitchFamily="49" charset="0"/>
              </a:rPr>
              <a:t>1561.57</a:t>
            </a:r>
            <a:r>
              <a:rPr lang="en-US" altLang="en-US" sz="1400" b="1">
                <a:latin typeface="Courier New" pitchFamily="49" charset="0"/>
              </a:rPr>
              <a:t> |</a:t>
            </a:r>
          </a:p>
          <a:p>
            <a:r>
              <a:rPr lang="en-US" altLang="en-US" sz="1400" b="1">
                <a:latin typeface="Courier New" pitchFamily="49" charset="0"/>
              </a:rPr>
              <a:t>+--------------------------------------------------+</a:t>
            </a:r>
          </a:p>
        </p:txBody>
      </p:sp>
      <p:sp>
        <p:nvSpPr>
          <p:cNvPr id="62468" name="Text Box 6"/>
          <p:cNvSpPr txBox="1">
            <a:spLocks noChangeArrowheads="1"/>
          </p:cNvSpPr>
          <p:nvPr/>
        </p:nvSpPr>
        <p:spPr bwMode="auto">
          <a:xfrm>
            <a:off x="533400" y="6159500"/>
            <a:ext cx="82296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>
                <a:latin typeface="Tahoma" pitchFamily="34" charset="0"/>
              </a:rPr>
              <a:t>REGRESS ; Lhs=docvis ; Rhs=one,hhninc,age,female,educ ; panel $</a:t>
            </a:r>
          </a:p>
        </p:txBody>
      </p:sp>
    </p:spTree>
    <p:extLst>
      <p:ext uri="{BB962C8B-B14F-4D97-AF65-F5344CB8AC3E}">
        <p14:creationId xmlns:p14="http://schemas.microsoft.com/office/powerpoint/2010/main" val="35299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4"/>
          <p:cNvSpPr>
            <a:spLocks noGrp="1" noChangeArrowheads="1"/>
          </p:cNvSpPr>
          <p:nvPr>
            <p:ph type="title"/>
          </p:nvPr>
        </p:nvSpPr>
        <p:spPr>
          <a:xfrm>
            <a:off x="248474" y="457200"/>
            <a:ext cx="6533326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A One Way REM</a:t>
            </a:r>
          </a:p>
        </p:txBody>
      </p:sp>
      <p:pic>
        <p:nvPicPr>
          <p:cNvPr id="7270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184476"/>
            <a:ext cx="80931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18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Hausman Test for FE vs. RE</a:t>
            </a:r>
          </a:p>
        </p:txBody>
      </p:sp>
      <p:graphicFrame>
        <p:nvGraphicFramePr>
          <p:cNvPr id="789535" name="Group 31"/>
          <p:cNvGraphicFramePr>
            <a:graphicFrameLocks noGrp="1"/>
          </p:cNvGraphicFramePr>
          <p:nvPr>
            <p:ph type="tbl" idx="1"/>
          </p:nvPr>
        </p:nvGraphicFramePr>
        <p:xfrm>
          <a:off x="457200" y="2625725"/>
          <a:ext cx="8229600" cy="2687928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89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Estimator</a:t>
                      </a:r>
                    </a:p>
                  </a:txBody>
                  <a:tcPr marT="45652" marB="4565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Random Effects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E[c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|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] = 0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Fixed Effects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E[c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|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] ≠ 0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FGLS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(Random Effects)</a:t>
                      </a:r>
                    </a:p>
                  </a:txBody>
                  <a:tcPr marT="45652" marB="4565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Consistent and Efficient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Inconsistent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LSDV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(Fixed Effects)</a:t>
                      </a:r>
                    </a:p>
                  </a:txBody>
                  <a:tcPr marT="45652" marB="4565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Consistent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Inefficient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Consistent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Possibly Efficient</a:t>
                      </a:r>
                    </a:p>
                  </a:txBody>
                  <a:tcPr marT="45652" marB="45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7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858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Hausman Test for Effects</a:t>
            </a:r>
          </a:p>
        </p:txBody>
      </p:sp>
      <p:graphicFrame>
        <p:nvGraphicFramePr>
          <p:cNvPr id="788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054697"/>
              </p:ext>
            </p:extLst>
          </p:nvPr>
        </p:nvGraphicFramePr>
        <p:xfrm>
          <a:off x="1295399" y="1371600"/>
          <a:ext cx="7188471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9" name="Equation" r:id="rId4" imgW="4483100" imgH="2946400" progId="Equation.DSMT4">
                  <p:embed/>
                </p:oleObj>
              </mc:Choice>
              <mc:Fallback>
                <p:oleObj name="Equation" r:id="rId4" imgW="4483100" imgH="29464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399" y="1371600"/>
                        <a:ext cx="7188471" cy="472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1143000" y="5638800"/>
            <a:ext cx="6248400" cy="533400"/>
          </a:xfrm>
          <a:prstGeom prst="rect">
            <a:avLst/>
          </a:prstGeom>
          <a:solidFill>
            <a:srgbClr val="7030A0">
              <a:alpha val="34118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3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24200"/>
            <a:ext cx="81407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1295400"/>
            <a:ext cx="8229600" cy="1143000"/>
          </a:xfrm>
        </p:spPr>
        <p:txBody>
          <a:bodyPr/>
          <a:lstStyle/>
          <a:p>
            <a:r>
              <a:rPr lang="en-US" smtClean="0"/>
              <a:t>Hausman</a:t>
            </a:r>
            <a:br>
              <a:rPr lang="en-US" smtClean="0"/>
            </a:br>
            <a:r>
              <a:rPr lang="en-US" sz="2400" smtClean="0"/>
              <a:t>There is a built in procedure for this.</a:t>
            </a:r>
            <a:br>
              <a:rPr lang="en-US" sz="2400" smtClean="0"/>
            </a:br>
            <a:r>
              <a:rPr lang="en-US" sz="2400" smtClean="0"/>
              <a:t>It is not always appropriate to compare estimators this way.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5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Variable Addition Test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Asymptotically equivalent to Hausman</a:t>
            </a:r>
          </a:p>
          <a:p>
            <a:pPr eaLnBrk="1" hangingPunct="1"/>
            <a:r>
              <a:rPr lang="en-US" altLang="en-US" smtClean="0"/>
              <a:t>Also equivalent to Mundlak formulation</a:t>
            </a:r>
          </a:p>
          <a:p>
            <a:pPr eaLnBrk="1" hangingPunct="1"/>
            <a:r>
              <a:rPr lang="en-US" altLang="en-US" smtClean="0"/>
              <a:t>In the random effects model, using FGLS</a:t>
            </a:r>
          </a:p>
          <a:p>
            <a:pPr lvl="1" eaLnBrk="1" hangingPunct="1"/>
            <a:r>
              <a:rPr lang="en-US" altLang="en-US" smtClean="0"/>
              <a:t>Only applies to time varying variables</a:t>
            </a:r>
          </a:p>
          <a:p>
            <a:pPr lvl="1" eaLnBrk="1" hangingPunct="1"/>
            <a:r>
              <a:rPr lang="en-US" altLang="en-US" smtClean="0"/>
              <a:t>Add expanded group means to the regression (i.e., observation i,t gets same group means for all t.</a:t>
            </a:r>
          </a:p>
          <a:p>
            <a:pPr lvl="1" eaLnBrk="1" hangingPunct="1"/>
            <a:r>
              <a:rPr lang="en-US" altLang="en-US" smtClean="0"/>
              <a:t>Use standard F or Wald test to test for coefficients on means equal to 0.  Large F or chi-squared weighs against random effects specification.</a:t>
            </a:r>
          </a:p>
        </p:txBody>
      </p:sp>
    </p:spTree>
    <p:extLst>
      <p:ext uri="{BB962C8B-B14F-4D97-AF65-F5344CB8AC3E}">
        <p14:creationId xmlns:p14="http://schemas.microsoft.com/office/powerpoint/2010/main" val="220618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r>
              <a:rPr lang="en-US" altLang="en-US" smtClean="0"/>
              <a:t>Variable Addition</a:t>
            </a:r>
          </a:p>
        </p:txBody>
      </p:sp>
      <p:graphicFrame>
        <p:nvGraphicFramePr>
          <p:cNvPr id="8909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3232358"/>
              </p:ext>
            </p:extLst>
          </p:nvPr>
        </p:nvGraphicFramePr>
        <p:xfrm>
          <a:off x="2057400" y="1676400"/>
          <a:ext cx="5562600" cy="451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3" name="Equation" r:id="rId3" imgW="3098800" imgH="2514600" progId="Equation.DSMT4">
                  <p:embed/>
                </p:oleObj>
              </mc:Choice>
              <mc:Fallback>
                <p:oleObj name="Equation" r:id="rId3" imgW="3098800" imgH="25146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676400"/>
                        <a:ext cx="5562600" cy="4513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964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Application: Wu Test</a:t>
            </a:r>
          </a:p>
        </p:txBody>
      </p:sp>
      <p:sp>
        <p:nvSpPr>
          <p:cNvPr id="90115" name="Text Box 4"/>
          <p:cNvSpPr txBox="1">
            <a:spLocks noChangeArrowheads="1"/>
          </p:cNvSpPr>
          <p:nvPr/>
        </p:nvSpPr>
        <p:spPr bwMode="auto">
          <a:xfrm>
            <a:off x="228600" y="1905000"/>
            <a:ext cx="8686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NAMELIST ; XV  = exp,expsq,wks,occ,ind,south,smsa,ms,union,ed,fem$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create ; expb=groupmean(exp,pds=7)$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create ; expsqb=groupmean(expsq,pds=7)$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create ; wksb=groupmean(wks,pds=7)$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create ; occb=groupmean(occ,pds=7)$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create ; indb=groupmean(ind,pds=7)$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create ; southb=groupmean(south,pds=7)$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create ; smsab=groupmean(smsa,pds=7)$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create ; unionb=groupmean(union,pds=7)$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create ; msb = groupmean(ms,pds=7) 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namelist ; xmeans = expb,expsqb,wksb,occb,indb,southb,smsab,msb,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           unionb 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REGRESS  ; Lhs = lwage ; Rhs = xmeans,Xv,one ; panel ; random $ 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MATRIX ; bmean = b(1:9) ; vmean = varb(1:9,1:9) $</a:t>
            </a:r>
          </a:p>
          <a:p>
            <a:r>
              <a:rPr lang="en-US" altLang="en-US" sz="1600" b="1">
                <a:latin typeface="Courier New" pitchFamily="49" charset="0"/>
                <a:cs typeface="Courier New" pitchFamily="49" charset="0"/>
              </a:rPr>
              <a:t>MATRIX ; List ; Wu = bmean'&lt;vmean&gt;bmean $</a:t>
            </a:r>
          </a:p>
        </p:txBody>
      </p:sp>
    </p:spTree>
    <p:extLst>
      <p:ext uri="{BB962C8B-B14F-4D97-AF65-F5344CB8AC3E}">
        <p14:creationId xmlns:p14="http://schemas.microsoft.com/office/powerpoint/2010/main" val="236885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4135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Means Added</a:t>
            </a:r>
          </a:p>
        </p:txBody>
      </p:sp>
      <p:pic>
        <p:nvPicPr>
          <p:cNvPr id="9216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27150"/>
            <a:ext cx="846455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4" name="Rectangle 1"/>
          <p:cNvSpPr>
            <a:spLocks noChangeArrowheads="1"/>
          </p:cNvSpPr>
          <p:nvPr/>
        </p:nvSpPr>
        <p:spPr bwMode="auto">
          <a:xfrm>
            <a:off x="1581150" y="1981200"/>
            <a:ext cx="3657600" cy="186055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00400" y="762000"/>
            <a:ext cx="2743200" cy="56515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32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Wu (Variable Addition) Test</a:t>
            </a:r>
          </a:p>
        </p:txBody>
      </p:sp>
      <p:pic>
        <p:nvPicPr>
          <p:cNvPr id="942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8585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363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Basing Wu Test on a Robust VC</a:t>
            </a:r>
          </a:p>
        </p:txBody>
      </p:sp>
      <p:sp>
        <p:nvSpPr>
          <p:cNvPr id="96259" name="Text Box 5"/>
          <p:cNvSpPr txBox="1">
            <a:spLocks noChangeArrowheads="1"/>
          </p:cNvSpPr>
          <p:nvPr/>
        </p:nvSpPr>
        <p:spPr bwMode="auto">
          <a:xfrm>
            <a:off x="381000" y="2743200"/>
            <a:ext cx="85344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latin typeface="Courier New" pitchFamily="49" charset="0"/>
              </a:rPr>
              <a:t>?  Robust Covariance matrix for REM</a:t>
            </a:r>
          </a:p>
          <a:p>
            <a:r>
              <a:rPr lang="en-US" altLang="en-US" sz="1600" b="1">
                <a:latin typeface="Courier New" pitchFamily="49" charset="0"/>
              </a:rPr>
              <a:t>Namelist ; XWU = wks,occ,ind,south,smsa,union,exp,expsq,ed,blk,fem,</a:t>
            </a:r>
          </a:p>
          <a:p>
            <a:r>
              <a:rPr lang="en-US" altLang="en-US" sz="1600" b="1">
                <a:latin typeface="Courier New" pitchFamily="49" charset="0"/>
              </a:rPr>
              <a:t>               wksb,occb,indb,southb,smsab,unionb,expb,expsqb,one $</a:t>
            </a:r>
          </a:p>
          <a:p>
            <a:r>
              <a:rPr lang="en-US" altLang="en-US" sz="1600" b="1">
                <a:latin typeface="Courier New" pitchFamily="49" charset="0"/>
              </a:rPr>
              <a:t>Create ; ewu = lwage - xwu'b $</a:t>
            </a:r>
          </a:p>
          <a:p>
            <a:r>
              <a:rPr lang="en-US" altLang="en-US" sz="1600" b="1">
                <a:latin typeface="Courier New" pitchFamily="49" charset="0"/>
              </a:rPr>
              <a:t>Matrix ; Robustvc = &lt;Xwu'Xwu&gt;*Gmmw(xwu,ewu,_stratum)*&lt;XwU'xWU&gt;</a:t>
            </a:r>
          </a:p>
          <a:p>
            <a:r>
              <a:rPr lang="en-US" altLang="en-US" sz="1600" b="1">
                <a:latin typeface="Courier New" pitchFamily="49" charset="0"/>
              </a:rPr>
              <a:t>       ; Stat(b,RobustVc,Xwu) $</a:t>
            </a:r>
          </a:p>
          <a:p>
            <a:r>
              <a:rPr lang="en-US" altLang="en-US" sz="1600" b="1">
                <a:latin typeface="Courier New" pitchFamily="49" charset="0"/>
              </a:rPr>
              <a:t>Matrix ; Means = b(12:19);Vmeans=RobustVC(12:19,12:19)</a:t>
            </a:r>
          </a:p>
          <a:p>
            <a:r>
              <a:rPr lang="en-US" altLang="en-US" sz="1600" b="1">
                <a:latin typeface="Courier New" pitchFamily="49" charset="0"/>
              </a:rPr>
              <a:t>       ; List ; RobustW=Means'&lt;Vmeans&gt;Means $</a:t>
            </a:r>
          </a:p>
        </p:txBody>
      </p:sp>
    </p:spTree>
    <p:extLst>
      <p:ext uri="{BB962C8B-B14F-4D97-AF65-F5344CB8AC3E}">
        <p14:creationId xmlns:p14="http://schemas.microsoft.com/office/powerpoint/2010/main" val="1876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366712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25" y="3841750"/>
            <a:ext cx="49593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963" y="2260600"/>
            <a:ext cx="4926012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9" name="Rectangle 2"/>
          <p:cNvSpPr txBox="1">
            <a:spLocks noChangeArrowheads="1"/>
          </p:cNvSpPr>
          <p:nvPr/>
        </p:nvSpPr>
        <p:spPr bwMode="auto">
          <a:xfrm>
            <a:off x="457200" y="9906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3200">
                <a:solidFill>
                  <a:srgbClr val="7030A0"/>
                </a:solidFill>
                <a:latin typeface="Arial Black" pitchFamily="34" charset="0"/>
              </a:rPr>
              <a:t>Robust Standard Errors</a:t>
            </a:r>
          </a:p>
        </p:txBody>
      </p:sp>
    </p:spTree>
    <p:extLst>
      <p:ext uri="{BB962C8B-B14F-4D97-AF65-F5344CB8AC3E}">
        <p14:creationId xmlns:p14="http://schemas.microsoft.com/office/powerpoint/2010/main" val="368537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13750</TotalTime>
  <Words>2079</Words>
  <Application>Microsoft Office PowerPoint</Application>
  <PresentationFormat>On-screen Show (4:3)</PresentationFormat>
  <Paragraphs>385</Paragraphs>
  <Slides>82</Slides>
  <Notes>52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91" baseType="lpstr">
      <vt:lpstr>Arial</vt:lpstr>
      <vt:lpstr>Arial Black</vt:lpstr>
      <vt:lpstr>Courier New</vt:lpstr>
      <vt:lpstr>Symbol</vt:lpstr>
      <vt:lpstr>Tahoma</vt:lpstr>
      <vt:lpstr>Times New Roman</vt:lpstr>
      <vt:lpstr>Wingdings</vt:lpstr>
      <vt:lpstr>Level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Balanced and Unbalanced Panels</vt:lpstr>
      <vt:lpstr>An Unbalanced Panel: RWM’s GSOEP Data on Health Care</vt:lpstr>
      <vt:lpstr>Cornwell and Rupert Data</vt:lpstr>
      <vt:lpstr>PowerPoint Presentation</vt:lpstr>
      <vt:lpstr>Common Effects Models</vt:lpstr>
      <vt:lpstr>Convenient Notation</vt:lpstr>
      <vt:lpstr>Estimating β</vt:lpstr>
      <vt:lpstr>1.  The Pooled Regression</vt:lpstr>
      <vt:lpstr>OLS with Individual Effects The omitted variable(s) are the group means</vt:lpstr>
      <vt:lpstr>Ordinary Least Squares</vt:lpstr>
      <vt:lpstr>A Cluster Estimator</vt:lpstr>
      <vt:lpstr>Alternative OLS Variance Estimators Cluster correction increases SEs</vt:lpstr>
      <vt:lpstr>Results of Bootstrap Estimation</vt:lpstr>
      <vt:lpstr>Bootstrap Replications</vt:lpstr>
      <vt:lpstr>PowerPoint Presentation</vt:lpstr>
      <vt:lpstr>PowerPoint Presentation</vt:lpstr>
      <vt:lpstr>Using First Differences</vt:lpstr>
      <vt:lpstr>Difference-in-Differences Model</vt:lpstr>
      <vt:lpstr>Difference in Differences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 Estimation with Fixed Effects</vt:lpstr>
      <vt:lpstr>The Fixed Effects Model</vt:lpstr>
      <vt:lpstr>The Within Transformation Removes the Effects</vt:lpstr>
      <vt:lpstr>Least Squares Dummy Variable Estimator</vt:lpstr>
      <vt:lpstr>Application Cornwell and Rupert</vt:lpstr>
      <vt:lpstr>LSDV Results</vt:lpstr>
      <vt:lpstr>PowerPoint Presentation</vt:lpstr>
      <vt:lpstr>Robust Covariance Matrix for LSDV Cluster Estimator for Within Estimator Effect is less pronounced than for OLS</vt:lpstr>
      <vt:lpstr>Endogeneity in the FEM</vt:lpstr>
      <vt:lpstr>Endogeneity</vt:lpstr>
      <vt:lpstr>PowerPoint Presentation</vt:lpstr>
      <vt:lpstr>LSDV is a Control Function Estimator</vt:lpstr>
      <vt:lpstr>LSDV is a Control Function Estimator</vt:lpstr>
      <vt:lpstr>PowerPoint Presentation</vt:lpstr>
      <vt:lpstr>PowerPoint Presentation</vt:lpstr>
      <vt:lpstr>Maximum Likelihood Estimation</vt:lpstr>
      <vt:lpstr>The Incidental Parameters Problem</vt:lpstr>
      <vt:lpstr>PowerPoint Presentation</vt:lpstr>
      <vt:lpstr>The Incidental Parameters Problem</vt:lpstr>
      <vt:lpstr>Two Way Fixed Effects</vt:lpstr>
      <vt:lpstr>Fixed Effects Estimators</vt:lpstr>
      <vt:lpstr>Unbalanced Panel Data (First 10 households in healthcare data)</vt:lpstr>
      <vt:lpstr>Two Way FE with Unbalanced Data</vt:lpstr>
      <vt:lpstr>PowerPoint Presentation</vt:lpstr>
      <vt:lpstr>PowerPoint Presentation</vt:lpstr>
      <vt:lpstr>3.  The Random Effects Model</vt:lpstr>
      <vt:lpstr>Mundlak’s Estimator</vt:lpstr>
      <vt:lpstr>Mundlak Form of FE Model</vt:lpstr>
      <vt:lpstr>A “Hierarchical” Model</vt:lpstr>
      <vt:lpstr>Mundlak’s Approach for an FE Model  with Time Invariant Variables</vt:lpstr>
      <vt:lpstr>Correlated Random Effects</vt:lpstr>
      <vt:lpstr>Generalized Least Squares</vt:lpstr>
      <vt:lpstr>Estimators for the Variances</vt:lpstr>
      <vt:lpstr>Feasible GLS</vt:lpstr>
      <vt:lpstr>Practical Problems with FGLS</vt:lpstr>
      <vt:lpstr>Computing Variance Estimators for Cornwell and Rupert</vt:lpstr>
      <vt:lpstr>Testing for Effects: An LM Test</vt:lpstr>
      <vt:lpstr>LM Tests</vt:lpstr>
      <vt:lpstr>A One Way REM</vt:lpstr>
      <vt:lpstr>A Hausman Test for FE vs. RE</vt:lpstr>
      <vt:lpstr>Hausman Test for Effects</vt:lpstr>
      <vt:lpstr>Hausman There is a built in procedure for this. It is not always appropriate to compare estimators this way.</vt:lpstr>
      <vt:lpstr>A Variable Addition Test</vt:lpstr>
      <vt:lpstr>Variable Addition</vt:lpstr>
      <vt:lpstr>Application: Wu Test</vt:lpstr>
      <vt:lpstr>Means Added</vt:lpstr>
      <vt:lpstr>Wu (Variable Addition) Test</vt:lpstr>
      <vt:lpstr>Basing Wu Test on a Robust VC</vt:lpstr>
      <vt:lpstr>PowerPoint Presentation</vt:lpstr>
    </vt:vector>
  </TitlesOfParts>
  <Company>Stern School of Business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williamgreene</cp:lastModifiedBy>
  <cp:revision>187</cp:revision>
  <dcterms:created xsi:type="dcterms:W3CDTF">2001-06-17T19:05:03Z</dcterms:created>
  <dcterms:modified xsi:type="dcterms:W3CDTF">2015-04-13T15:19:13Z</dcterms:modified>
</cp:coreProperties>
</file>