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5"/>
  </p:notesMasterIdLst>
  <p:handoutMasterIdLst>
    <p:handoutMasterId r:id="rId26"/>
  </p:handoutMasterIdLst>
  <p:sldIdLst>
    <p:sldId id="514" r:id="rId2"/>
    <p:sldId id="515" r:id="rId3"/>
    <p:sldId id="483" r:id="rId4"/>
    <p:sldId id="484" r:id="rId5"/>
    <p:sldId id="485" r:id="rId6"/>
    <p:sldId id="486" r:id="rId7"/>
    <p:sldId id="487" r:id="rId8"/>
    <p:sldId id="488" r:id="rId9"/>
    <p:sldId id="489" r:id="rId10"/>
    <p:sldId id="490" r:id="rId11"/>
    <p:sldId id="492" r:id="rId12"/>
    <p:sldId id="493" r:id="rId13"/>
    <p:sldId id="494" r:id="rId14"/>
    <p:sldId id="495" r:id="rId15"/>
    <p:sldId id="496" r:id="rId16"/>
    <p:sldId id="497" r:id="rId17"/>
    <p:sldId id="498" r:id="rId18"/>
    <p:sldId id="499" r:id="rId19"/>
    <p:sldId id="500" r:id="rId20"/>
    <p:sldId id="501" r:id="rId21"/>
    <p:sldId id="502" r:id="rId22"/>
    <p:sldId id="503" r:id="rId23"/>
    <p:sldId id="504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632" autoAdjust="0"/>
    <p:restoredTop sz="94636" autoAdjust="0"/>
  </p:normalViewPr>
  <p:slideViewPr>
    <p:cSldViewPr>
      <p:cViewPr varScale="1">
        <p:scale>
          <a:sx n="156" d="100"/>
          <a:sy n="156" d="100"/>
        </p:scale>
        <p:origin x="2406" y="13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30836-BC60-4C42-A2B7-B518E3B6E0CF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7842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401540-8459-4444-97ED-F2D445FBEC86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51987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28F073-553C-4A9C-A58D-6AC855F014E7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37158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A4B9D9-0763-42E9-81C5-411135AD8C66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88890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690851-1448-4E8D-8581-A9F06DF2389B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13638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534BF-D24F-4087-9E07-F99644F1C013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79908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7A76A-25F5-40E9-B5CF-C21B097DB980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00658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1264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90790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21860" name="Slide Number Placeholder 3"/>
          <p:cNvSpPr txBox="1">
            <a:spLocks noGrp="1"/>
          </p:cNvSpPr>
          <p:nvPr/>
        </p:nvSpPr>
        <p:spPr bwMode="auto">
          <a:xfrm>
            <a:off x="3886409" y="8687426"/>
            <a:ext cx="2971593" cy="45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3" rIns="91426" bIns="45713" anchor="b"/>
          <a:lstStyle/>
          <a:p>
            <a:pPr algn="r" defTabSz="914265" eaLnBrk="1" hangingPunct="1"/>
            <a:fld id="{0C8D19DF-B848-426A-B105-0F40D5B2F886}" type="slidenum">
              <a:rPr lang="en-US" sz="1300"/>
              <a:pPr algn="r" defTabSz="914265" eaLnBrk="1" hangingPunct="1"/>
              <a:t>13</a:t>
            </a:fld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946237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29332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894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886597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9962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23004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04188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117197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093469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391499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37740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57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/33:</a:t>
            </a:r>
            <a:r>
              <a:rPr lang="en-US" sz="1200" b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2.2 – Nonlinear Panel</a:t>
            </a:r>
            <a:r>
              <a:rPr lang="en-US" sz="1200" b="0" i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Data Models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png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png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Nonlinear Panel Data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4457700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Mundlak Approach</a:t>
            </a:r>
          </a:p>
          <a:p>
            <a:r>
              <a:rPr lang="en-US" sz="1400" smtClean="0"/>
              <a:t>Nonlinear Least Squares</a:t>
            </a:r>
          </a:p>
          <a:p>
            <a:r>
              <a:rPr lang="en-US" sz="1400" smtClean="0"/>
              <a:t>Quasi Maximum Likelihood</a:t>
            </a:r>
          </a:p>
          <a:p>
            <a:r>
              <a:rPr lang="en-US" sz="1400" smtClean="0"/>
              <a:t>Delta Method</a:t>
            </a:r>
          </a:p>
          <a:p>
            <a:r>
              <a:rPr lang="en-US" sz="1400" smtClean="0"/>
              <a:t>Average Partial Effect</a:t>
            </a:r>
          </a:p>
          <a:p>
            <a:r>
              <a:rPr lang="en-US" sz="1400" smtClean="0"/>
              <a:t>Krinsky and Robb Method</a:t>
            </a:r>
          </a:p>
          <a:p>
            <a:r>
              <a:rPr lang="en-US" sz="1400" smtClean="0"/>
              <a:t>Interaction Term</a:t>
            </a:r>
          </a:p>
          <a:p>
            <a:r>
              <a:rPr lang="en-US" sz="1400" smtClean="0"/>
              <a:t>Endogenous RHS Variable</a:t>
            </a:r>
          </a:p>
          <a:p>
            <a:r>
              <a:rPr lang="en-US" sz="1400" smtClean="0"/>
              <a:t>Control Function</a:t>
            </a:r>
          </a:p>
          <a:p>
            <a:r>
              <a:rPr lang="en-US" sz="1400" smtClean="0"/>
              <a:t>FIML</a:t>
            </a:r>
          </a:p>
          <a:p>
            <a:r>
              <a:rPr lang="en-US" sz="1400" smtClean="0"/>
              <a:t>2 Step ML</a:t>
            </a:r>
          </a:p>
          <a:p>
            <a:r>
              <a:rPr lang="en-US" sz="1400" smtClean="0"/>
              <a:t>Scaled Coefficient</a:t>
            </a:r>
          </a:p>
          <a:p>
            <a:r>
              <a:rPr lang="en-US" sz="1400" smtClean="0"/>
              <a:t>Direct and Indirect Effect</a:t>
            </a:r>
          </a:p>
          <a:p>
            <a:r>
              <a:rPr lang="en-US" sz="1400" smtClean="0"/>
              <a:t>GHK Simulator</a:t>
            </a:r>
            <a:endParaRPr lang="en-US" sz="1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6"/>
            <a:ext cx="4041775" cy="4456114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Fractional Response Model</a:t>
            </a:r>
          </a:p>
          <a:p>
            <a:r>
              <a:rPr lang="en-US" sz="1400" smtClean="0"/>
              <a:t>Probit</a:t>
            </a:r>
          </a:p>
          <a:p>
            <a:r>
              <a:rPr lang="en-US" sz="1400" smtClean="0"/>
              <a:t>Logit</a:t>
            </a:r>
          </a:p>
          <a:p>
            <a:r>
              <a:rPr lang="en-US" sz="1400" smtClean="0"/>
              <a:t>Multivariate Probit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8995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Marginal Effects for Binary Choice</a:t>
            </a:r>
          </a:p>
        </p:txBody>
      </p:sp>
      <p:graphicFrame>
        <p:nvGraphicFramePr>
          <p:cNvPr id="2051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81977064"/>
              </p:ext>
            </p:extLst>
          </p:nvPr>
        </p:nvGraphicFramePr>
        <p:xfrm>
          <a:off x="1447800" y="3429000"/>
          <a:ext cx="505200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4" imgW="2273300" imgH="685800" progId="Equation.DSMT4">
                  <p:embed/>
                </p:oleObj>
              </mc:Choice>
              <mc:Fallback>
                <p:oleObj name="Equation" r:id="rId4" imgW="2273300" imgH="6858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429000"/>
                        <a:ext cx="5052003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5672"/>
              </p:ext>
            </p:extLst>
          </p:nvPr>
        </p:nvGraphicFramePr>
        <p:xfrm>
          <a:off x="1447800" y="2057400"/>
          <a:ext cx="6880186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6" imgW="3378200" imgH="711200" progId="Equation.DSMT4">
                  <p:embed/>
                </p:oleObj>
              </mc:Choice>
              <mc:Fallback>
                <p:oleObj name="Equation" r:id="rId6" imgW="3378200" imgH="711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057400"/>
                        <a:ext cx="6880186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352800"/>
              </p:ext>
            </p:extLst>
          </p:nvPr>
        </p:nvGraphicFramePr>
        <p:xfrm>
          <a:off x="1524000" y="4944384"/>
          <a:ext cx="6563303" cy="1304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Equation" r:id="rId8" imgW="3454400" imgH="685800" progId="Equation.DSMT4">
                  <p:embed/>
                </p:oleObj>
              </mc:Choice>
              <mc:Fallback>
                <p:oleObj name="Equation" r:id="rId8" imgW="3454400" imgH="685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944384"/>
                        <a:ext cx="6563303" cy="13040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The Delta Method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1123977"/>
              </p:ext>
            </p:extLst>
          </p:nvPr>
        </p:nvGraphicFramePr>
        <p:xfrm>
          <a:off x="1066800" y="2133600"/>
          <a:ext cx="7646337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4" imgW="3898900" imgH="1981200" progId="Equation.DSMT4">
                  <p:embed/>
                </p:oleObj>
              </mc:Choice>
              <mc:Fallback>
                <p:oleObj name="Equation" r:id="rId4" imgW="3898900" imgH="1981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7646337" cy="388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Computing Effects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81200"/>
            <a:ext cx="7315200" cy="4530725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Compute at the data means?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Simple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Inference is well defined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Average the individual effects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More appropriate?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Asymptotic standard errors more complicated.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Is testing about marginal effects meaningful?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f(</a:t>
            </a:r>
            <a:r>
              <a:rPr lang="en-US" sz="2000" b="1" dirty="0" err="1" smtClean="0">
                <a:latin typeface="+mj-lt"/>
              </a:rPr>
              <a:t>b’x</a:t>
            </a:r>
            <a:r>
              <a:rPr lang="en-US" sz="2000" dirty="0" smtClean="0">
                <a:latin typeface="+mj-lt"/>
              </a:rPr>
              <a:t>) must be &gt; 0; </a:t>
            </a:r>
            <a:r>
              <a:rPr lang="en-US" sz="2000" b="1" dirty="0" smtClean="0">
                <a:latin typeface="+mj-lt"/>
              </a:rPr>
              <a:t>b</a:t>
            </a:r>
            <a:r>
              <a:rPr lang="en-US" sz="2000" dirty="0" smtClean="0">
                <a:latin typeface="+mj-lt"/>
              </a:rPr>
              <a:t> is highly significant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How could f(</a:t>
            </a:r>
            <a:r>
              <a:rPr lang="en-US" sz="2000" b="1" dirty="0" err="1" smtClean="0">
                <a:latin typeface="+mj-lt"/>
              </a:rPr>
              <a:t>b’x</a:t>
            </a:r>
            <a:r>
              <a:rPr lang="en-US" sz="2000" dirty="0" smtClean="0">
                <a:latin typeface="+mj-lt"/>
              </a:rPr>
              <a:t>)*</a:t>
            </a:r>
            <a:r>
              <a:rPr lang="en-US" sz="2000" b="1" dirty="0" smtClean="0">
                <a:latin typeface="+mj-lt"/>
              </a:rPr>
              <a:t>b</a:t>
            </a:r>
            <a:r>
              <a:rPr lang="en-US" sz="2000" dirty="0" smtClean="0">
                <a:latin typeface="+mj-lt"/>
              </a:rPr>
              <a:t> equal zero?</a:t>
            </a:r>
            <a:endParaRPr lang="el-GR" sz="2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228600"/>
          </a:xfrm>
        </p:spPr>
        <p:txBody>
          <a:bodyPr/>
          <a:lstStyle/>
          <a:p>
            <a:r>
              <a:rPr lang="en-US" sz="2400" b="1" dirty="0" smtClean="0"/>
              <a:t>APE vs. Partial Effects at the Mean</a:t>
            </a:r>
            <a:endParaRPr lang="en-US" sz="2400" b="1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343065"/>
              </p:ext>
            </p:extLst>
          </p:nvPr>
        </p:nvGraphicFramePr>
        <p:xfrm>
          <a:off x="2286000" y="1371600"/>
          <a:ext cx="44005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3" imgW="3200400" imgH="609600" progId="Equation.DSMT4">
                  <p:embed/>
                </p:oleObj>
              </mc:Choice>
              <mc:Fallback>
                <p:oleObj name="Equation" r:id="rId3" imgW="3200400" imgH="609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371600"/>
                        <a:ext cx="440055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629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2419350"/>
            <a:ext cx="7210540" cy="409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Method of </a:t>
            </a:r>
            <a:r>
              <a:rPr lang="en-US" b="1" dirty="0" err="1" smtClean="0">
                <a:solidFill>
                  <a:srgbClr val="7030A0"/>
                </a:solidFill>
              </a:rPr>
              <a:t>Krinsky</a:t>
            </a:r>
            <a:r>
              <a:rPr lang="en-US" b="1" dirty="0" smtClean="0">
                <a:solidFill>
                  <a:srgbClr val="7030A0"/>
                </a:solidFill>
              </a:rPr>
              <a:t> and Robb</a:t>
            </a: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381000" y="1752600"/>
            <a:ext cx="4495800" cy="39608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Estimate </a:t>
            </a:r>
            <a:r>
              <a:rPr lang="el-GR" b="1">
                <a:cs typeface="Times New Roman" pitchFamily="18" charset="0"/>
              </a:rPr>
              <a:t>β</a:t>
            </a:r>
            <a:r>
              <a:rPr lang="en-US" b="1">
                <a:cs typeface="Times New Roman" pitchFamily="18" charset="0"/>
              </a:rPr>
              <a:t> </a:t>
            </a:r>
            <a:r>
              <a:rPr lang="en-US">
                <a:cs typeface="Times New Roman" pitchFamily="18" charset="0"/>
              </a:rPr>
              <a:t>by Maximum Likelihood with </a:t>
            </a:r>
            <a:r>
              <a:rPr lang="en-US" b="1">
                <a:cs typeface="Times New Roman" pitchFamily="18" charset="0"/>
              </a:rPr>
              <a:t>b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Estimate asymptotic covariance matrix with </a:t>
            </a:r>
            <a:r>
              <a:rPr lang="en-US" b="1">
                <a:cs typeface="Times New Roman" pitchFamily="18" charset="0"/>
              </a:rPr>
              <a:t>V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Draw R observations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 from the normal</a:t>
            </a:r>
            <a:br>
              <a:rPr lang="en-US">
                <a:cs typeface="Times New Roman" pitchFamily="18" charset="0"/>
              </a:rPr>
            </a:br>
            <a:r>
              <a:rPr lang="en-US">
                <a:cs typeface="Times New Roman" pitchFamily="18" charset="0"/>
              </a:rPr>
              <a:t>          population N[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,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]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  = 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  +  </a:t>
            </a:r>
            <a:r>
              <a:rPr lang="en-US" b="1">
                <a:cs typeface="Times New Roman" pitchFamily="18" charset="0"/>
              </a:rPr>
              <a:t>C</a:t>
            </a:r>
            <a:r>
              <a:rPr lang="en-US">
                <a:cs typeface="Times New Roman" pitchFamily="18" charset="0"/>
              </a:rPr>
              <a:t>*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(r),  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(r) drawn from N[0,I]</a:t>
            </a:r>
            <a:br>
              <a:rPr lang="en-US">
                <a:cs typeface="Times New Roman" pitchFamily="18" charset="0"/>
              </a:rPr>
            </a:br>
            <a:r>
              <a:rPr lang="en-US">
                <a:cs typeface="Times New Roman" pitchFamily="18" charset="0"/>
              </a:rPr>
              <a:t>   </a:t>
            </a:r>
            <a:r>
              <a:rPr lang="en-US" b="1">
                <a:cs typeface="Times New Roman" pitchFamily="18" charset="0"/>
              </a:rPr>
              <a:t>C</a:t>
            </a:r>
            <a:r>
              <a:rPr lang="en-US">
                <a:cs typeface="Times New Roman" pitchFamily="18" charset="0"/>
              </a:rPr>
              <a:t>  =  Cholesky matrix, 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 = </a:t>
            </a:r>
            <a:r>
              <a:rPr lang="en-US" b="1">
                <a:cs typeface="Times New Roman" pitchFamily="18" charset="0"/>
              </a:rPr>
              <a:t>CC’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Compute partial effects </a:t>
            </a:r>
            <a:r>
              <a:rPr lang="en-US" b="1">
                <a:cs typeface="Times New Roman" pitchFamily="18" charset="0"/>
              </a:rPr>
              <a:t>d</a:t>
            </a:r>
            <a:r>
              <a:rPr lang="en-US">
                <a:cs typeface="Times New Roman" pitchFamily="18" charset="0"/>
              </a:rPr>
              <a:t>(r) using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Compute the sample variance of </a:t>
            </a:r>
            <a:r>
              <a:rPr lang="en-US" b="1">
                <a:cs typeface="Times New Roman" pitchFamily="18" charset="0"/>
              </a:rPr>
              <a:t>d</a:t>
            </a:r>
            <a:r>
              <a:rPr lang="en-US">
                <a:cs typeface="Times New Roman" pitchFamily="18" charset="0"/>
              </a:rPr>
              <a:t>(r),r=1,…,R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Use the sample standard deviations of the R observations to estimate the sampling standard errors for the partial effects.</a:t>
            </a:r>
            <a:endParaRPr lang="el-GR">
              <a:cs typeface="Times New Roman" pitchFamily="18" charset="0"/>
            </a:endParaRP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857375"/>
            <a:ext cx="382905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err="1" smtClean="0">
                <a:solidFill>
                  <a:srgbClr val="7030A0"/>
                </a:solidFill>
              </a:rPr>
              <a:t>Krinsky</a:t>
            </a:r>
            <a:r>
              <a:rPr lang="en-US" b="1" dirty="0" smtClean="0">
                <a:solidFill>
                  <a:srgbClr val="7030A0"/>
                </a:solidFill>
              </a:rPr>
              <a:t> and Robb</a:t>
            </a:r>
          </a:p>
        </p:txBody>
      </p:sp>
      <p:pic>
        <p:nvPicPr>
          <p:cNvPr id="3993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2362200"/>
            <a:ext cx="249713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209800"/>
            <a:ext cx="5707063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Line 7"/>
          <p:cNvSpPr>
            <a:spLocks noChangeShapeType="1"/>
          </p:cNvSpPr>
          <p:nvPr/>
        </p:nvSpPr>
        <p:spPr bwMode="auto">
          <a:xfrm flipV="1">
            <a:off x="6172200" y="3581400"/>
            <a:ext cx="1905000" cy="914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2" name="Line 8"/>
          <p:cNvSpPr>
            <a:spLocks noChangeShapeType="1"/>
          </p:cNvSpPr>
          <p:nvPr/>
        </p:nvSpPr>
        <p:spPr bwMode="auto">
          <a:xfrm flipV="1">
            <a:off x="6172200" y="4343400"/>
            <a:ext cx="1828800" cy="3810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3" name="Line 9"/>
          <p:cNvSpPr>
            <a:spLocks noChangeShapeType="1"/>
          </p:cNvSpPr>
          <p:nvPr/>
        </p:nvSpPr>
        <p:spPr bwMode="auto">
          <a:xfrm>
            <a:off x="6172200" y="4876800"/>
            <a:ext cx="1905000" cy="76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533400" y="4419600"/>
            <a:ext cx="5638800" cy="609600"/>
          </a:xfrm>
          <a:prstGeom prst="rect">
            <a:avLst/>
          </a:prstGeom>
          <a:solidFill>
            <a:srgbClr val="FFCC99">
              <a:alpha val="1686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Text Box 11"/>
          <p:cNvSpPr txBox="1">
            <a:spLocks noChangeArrowheads="1"/>
          </p:cNvSpPr>
          <p:nvPr/>
        </p:nvSpPr>
        <p:spPr bwMode="auto">
          <a:xfrm>
            <a:off x="6426200" y="1981200"/>
            <a:ext cx="24384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Delta Method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413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Partial Effect for Nonlinear Terms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517525" y="2057400"/>
          <a:ext cx="8185150" cy="324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4" imgW="4254500" imgH="1689100" progId="Equation.DSMT4">
                  <p:embed/>
                </p:oleObj>
              </mc:Choice>
              <mc:Fallback>
                <p:oleObj name="Equation" r:id="rId4" imgW="4254500" imgH="168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2057400"/>
                        <a:ext cx="8185150" cy="3248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72363"/>
              </p:ext>
            </p:extLst>
          </p:nvPr>
        </p:nvGraphicFramePr>
        <p:xfrm>
          <a:off x="533400" y="5486400"/>
          <a:ext cx="818103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6" imgW="4635500" imgH="431800" progId="Equation.DSMT4">
                  <p:embed/>
                </p:oleObj>
              </mc:Choice>
              <mc:Fallback>
                <p:oleObj name="Equation" r:id="rId6" imgW="4635500" imgH="4318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486400"/>
                        <a:ext cx="818103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458200" cy="1139825"/>
          </a:xfrm>
        </p:spPr>
        <p:txBody>
          <a:bodyPr/>
          <a:lstStyle/>
          <a:p>
            <a:pPr eaLnBrk="1" hangingPunct="1"/>
            <a:r>
              <a:rPr lang="en-US" sz="2400" dirty="0" smtClean="0">
                <a:solidFill>
                  <a:srgbClr val="7030A0"/>
                </a:solidFill>
              </a:rPr>
              <a:t>Average Partial Effect: Averaged over Sample Incomes and Genders for Specific Values of Age</a:t>
            </a:r>
          </a:p>
        </p:txBody>
      </p:sp>
      <p:pic>
        <p:nvPicPr>
          <p:cNvPr id="4546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362200"/>
            <a:ext cx="689712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Endogenous RHS Variable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905000"/>
            <a:ext cx="6705600" cy="4530725"/>
          </a:xfrm>
        </p:spPr>
        <p:txBody>
          <a:bodyPr/>
          <a:lstStyle/>
          <a:p>
            <a:pPr eaLnBrk="1" hangingPunct="1"/>
            <a:r>
              <a:rPr lang="en-US" dirty="0" smtClean="0"/>
              <a:t>U*  </a:t>
            </a:r>
            <a:r>
              <a:rPr lang="en-US" dirty="0" smtClean="0">
                <a:latin typeface="+mj-lt"/>
              </a:rPr>
              <a:t>=</a:t>
            </a:r>
            <a:r>
              <a:rPr lang="en-US" dirty="0" smtClean="0"/>
              <a:t> </a:t>
            </a:r>
            <a:r>
              <a:rPr lang="el-GR" b="1" dirty="0" smtClean="0"/>
              <a:t>β</a:t>
            </a:r>
            <a:r>
              <a:rPr lang="en-US" b="1" dirty="0" smtClean="0"/>
              <a:t>’x</a:t>
            </a:r>
            <a:r>
              <a:rPr lang="en-US" dirty="0" smtClean="0"/>
              <a:t> + </a:t>
            </a:r>
            <a:r>
              <a:rPr lang="el-GR" dirty="0" smtClean="0">
                <a:latin typeface="Arial" charset="0"/>
                <a:cs typeface="Arial" charset="0"/>
              </a:rPr>
              <a:t>θ</a:t>
            </a:r>
            <a:r>
              <a:rPr lang="en-US" dirty="0" smtClean="0">
                <a:latin typeface="Arial" charset="0"/>
                <a:cs typeface="Arial" charset="0"/>
              </a:rPr>
              <a:t>h +</a:t>
            </a:r>
            <a:r>
              <a:rPr lang="en-US" dirty="0" smtClean="0"/>
              <a:t> </a:t>
            </a:r>
            <a:r>
              <a:rPr lang="el-GR" dirty="0" smtClean="0"/>
              <a:t>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Arial" charset="0"/>
              </a:rPr>
              <a:t>y     = 1[U* &gt; 0]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   </a:t>
            </a:r>
            <a:r>
              <a:rPr lang="en-US" dirty="0" smtClean="0">
                <a:latin typeface="Arial" charset="0"/>
              </a:rPr>
              <a:t>E[</a:t>
            </a:r>
            <a:r>
              <a:rPr lang="el-GR" dirty="0" smtClean="0">
                <a:latin typeface="Arial" charset="0"/>
              </a:rPr>
              <a:t>ε</a:t>
            </a:r>
            <a:r>
              <a:rPr lang="en-US" dirty="0" smtClean="0">
                <a:latin typeface="Arial" charset="0"/>
              </a:rPr>
              <a:t>|h] ≠ 0 (h is endogenous)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Case 1: h is continuous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Case 2: h is binary = a treatment effect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Approaches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Parametric: Maximum Likelihood</a:t>
            </a:r>
          </a:p>
          <a:p>
            <a:pPr lvl="1" eaLnBrk="1" hangingPunct="1"/>
            <a:r>
              <a:rPr lang="en-US" dirty="0" err="1" smtClean="0">
                <a:latin typeface="Arial" charset="0"/>
              </a:rPr>
              <a:t>Semiparametric</a:t>
            </a:r>
            <a:r>
              <a:rPr lang="en-US" dirty="0" smtClean="0">
                <a:latin typeface="Arial" charset="0"/>
              </a:rPr>
              <a:t> (not developed here): 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GMM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Various approaches for case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Continuous Variable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7543800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U* =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   = 1[U* &gt; 0]     </a:t>
            </a:r>
            <a:r>
              <a:rPr lang="en-US" b="1" smtClean="0">
                <a:solidFill>
                  <a:srgbClr val="FF0000"/>
                </a:solidFill>
                <a:sym typeface="Symbol"/>
              </a:rPr>
              <a:t>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h   = </a:t>
            </a:r>
            <a:r>
              <a:rPr lang="el-GR" b="1" smtClean="0"/>
              <a:t>α</a:t>
            </a:r>
            <a:r>
              <a:rPr lang="en-US" b="1" smtClean="0"/>
              <a:t>’z</a:t>
            </a:r>
            <a:r>
              <a:rPr lang="en-US" smtClean="0"/>
              <a:t>        + u</a:t>
            </a:r>
            <a:endParaRPr lang="el-GR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E[</a:t>
            </a:r>
            <a:r>
              <a:rPr lang="el-GR" smtClean="0"/>
              <a:t>ε</a:t>
            </a:r>
            <a:r>
              <a:rPr lang="en-US" smtClean="0"/>
              <a:t>|h] ≠ 0 </a:t>
            </a:r>
            <a:r>
              <a:rPr lang="en-US" smtClean="0">
                <a:sym typeface="Wingdings" pitchFamily="2" charset="2"/>
              </a:rPr>
              <a:t> Cov[u, </a:t>
            </a:r>
            <a:r>
              <a:rPr lang="el-GR" smtClean="0"/>
              <a:t>ε</a:t>
            </a:r>
            <a:r>
              <a:rPr lang="en-US" smtClean="0">
                <a:sym typeface="Wingdings" pitchFamily="2" charset="2"/>
              </a:rPr>
              <a:t>] </a:t>
            </a:r>
            <a:r>
              <a:rPr lang="en-US" smtClean="0"/>
              <a:t>≠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Additional Assumptions: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(u,</a:t>
            </a:r>
            <a:r>
              <a:rPr lang="el-GR" smtClean="0"/>
              <a:t>ε</a:t>
            </a:r>
            <a:r>
              <a:rPr lang="en-US" smtClean="0"/>
              <a:t>)  ~  N[(0,0),(</a:t>
            </a:r>
            <a:r>
              <a:rPr lang="el-GR" smtClean="0"/>
              <a:t>σ</a:t>
            </a:r>
            <a:r>
              <a:rPr lang="en-US" baseline="-25000" smtClean="0"/>
              <a:t>u</a:t>
            </a:r>
            <a:r>
              <a:rPr lang="en-US" baseline="30000" smtClean="0"/>
              <a:t>2</a:t>
            </a:r>
            <a:r>
              <a:rPr lang="en-US" smtClean="0"/>
              <a:t>, </a:t>
            </a:r>
            <a:r>
              <a:rPr lang="el-GR" smtClean="0"/>
              <a:t>ρσ</a:t>
            </a:r>
            <a:r>
              <a:rPr lang="en-US" baseline="-25000" smtClean="0"/>
              <a:t>u</a:t>
            </a:r>
            <a:r>
              <a:rPr lang="en-US" smtClean="0"/>
              <a:t>, 1)]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          =  a valid set of exogenous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variables, uncorrelated with (u,</a:t>
            </a:r>
            <a:r>
              <a:rPr lang="el-GR" smtClean="0"/>
              <a:t>ε</a:t>
            </a:r>
            <a:r>
              <a:rPr lang="en-US" smtClean="0"/>
              <a:t>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495800" y="1828800"/>
            <a:ext cx="304800" cy="12192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2209800"/>
            <a:ext cx="35814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+mj-lt"/>
              </a:rPr>
              <a:t>Correlation = </a:t>
            </a:r>
            <a:r>
              <a:rPr lang="el-GR" sz="1400" b="1" smtClean="0">
                <a:latin typeface="+mj-lt"/>
              </a:rPr>
              <a:t>ρ</a:t>
            </a:r>
            <a:r>
              <a:rPr lang="en-US" sz="1400" b="1" smtClean="0">
                <a:latin typeface="+mj-lt"/>
              </a:rPr>
              <a:t>.</a:t>
            </a:r>
          </a:p>
          <a:p>
            <a:r>
              <a:rPr lang="en-US" sz="1400" b="1" smtClean="0">
                <a:latin typeface="+mj-lt"/>
              </a:rPr>
              <a:t>This is the source of the endogeneity  </a:t>
            </a:r>
            <a:endParaRPr lang="en-US" sz="1400" b="1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5791200"/>
            <a:ext cx="731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FF0000"/>
                </a:solidFill>
                <a:latin typeface="+mj-lt"/>
              </a:rPr>
              <a:t>This is not IV estimation. Z may be uncorrelated with X without problems.</a:t>
            </a:r>
            <a:endParaRPr lang="en-US" sz="1600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 idx="4294967295"/>
          </p:nvPr>
        </p:nvSpPr>
        <p:spPr>
          <a:xfrm>
            <a:off x="4114800" y="1752600"/>
            <a:ext cx="4648200" cy="3810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Income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35052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>
            <a:off x="2590800" y="4267200"/>
            <a:ext cx="13716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7349" name="Straight Arrow Connector 8"/>
          <p:cNvCxnSpPr>
            <a:cxnSpLocks noChangeShapeType="1"/>
          </p:cNvCxnSpPr>
          <p:nvPr/>
        </p:nvCxnSpPr>
        <p:spPr bwMode="auto">
          <a:xfrm flipH="1">
            <a:off x="457200" y="4267200"/>
            <a:ext cx="1752600" cy="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7350" name="TextBox 10"/>
          <p:cNvSpPr txBox="1">
            <a:spLocks noChangeArrowheads="1"/>
          </p:cNvSpPr>
          <p:nvPr/>
        </p:nvSpPr>
        <p:spPr bwMode="auto">
          <a:xfrm>
            <a:off x="457200" y="44196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charset="0"/>
                <a:cs typeface="Arial" charset="0"/>
              </a:rPr>
              <a:t>     0 = Not Healthy</a:t>
            </a:r>
          </a:p>
        </p:txBody>
      </p:sp>
      <p:sp>
        <p:nvSpPr>
          <p:cNvPr id="57351" name="TextBox 17"/>
          <p:cNvSpPr txBox="1">
            <a:spLocks noChangeArrowheads="1"/>
          </p:cNvSpPr>
          <p:nvPr/>
        </p:nvSpPr>
        <p:spPr bwMode="auto">
          <a:xfrm>
            <a:off x="2114550" y="43815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  <a:cs typeface="Arial" charset="0"/>
              </a:rPr>
              <a:t>        </a:t>
            </a:r>
            <a:r>
              <a:rPr lang="en-US" sz="1400" b="1">
                <a:latin typeface="Arial" charset="0"/>
                <a:cs typeface="Arial" charset="0"/>
              </a:rPr>
              <a:t>1 = Healthy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457200" y="4800600"/>
            <a:ext cx="3505200" cy="127727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Healthy = 0 or 1</a:t>
            </a:r>
          </a:p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Age</a:t>
            </a:r>
            <a:r>
              <a:rPr lang="en-US" sz="1400" b="1">
                <a:latin typeface="Arial" charset="0"/>
              </a:rPr>
              <a:t>, Married, Kids, Gender, </a:t>
            </a:r>
            <a:r>
              <a:rPr lang="en-US" sz="1400" b="1" smtClean="0">
                <a:solidFill>
                  <a:srgbClr val="FF3300"/>
                </a:solidFill>
                <a:latin typeface="Arial" charset="0"/>
              </a:rPr>
              <a:t>Income</a:t>
            </a:r>
            <a:br>
              <a:rPr lang="en-US" sz="1400" b="1" smtClean="0">
                <a:solidFill>
                  <a:srgbClr val="FF3300"/>
                </a:solidFill>
                <a:latin typeface="Arial" charset="0"/>
              </a:rPr>
            </a:br>
            <a:r>
              <a:rPr lang="en-US" sz="1400" b="1" smtClean="0">
                <a:solidFill>
                  <a:srgbClr val="FF3300"/>
                </a:solidFill>
                <a:latin typeface="Arial" charset="0"/>
              </a:rPr>
              <a:t>Determinants of Income (observed and unobserved) also determine health satisfaction.</a:t>
            </a:r>
            <a:endParaRPr lang="en-US" sz="1400" b="1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5735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276600"/>
            <a:ext cx="4419600" cy="234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4267200" y="2569458"/>
            <a:ext cx="4343400" cy="63094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Income responds to</a:t>
            </a:r>
          </a:p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Age</a:t>
            </a:r>
            <a:r>
              <a:rPr lang="en-US" sz="1400" b="1">
                <a:latin typeface="Arial" charset="0"/>
              </a:rPr>
              <a:t>, Age</a:t>
            </a:r>
            <a:r>
              <a:rPr lang="en-US" sz="1400" b="1" baseline="30000">
                <a:latin typeface="Arial" charset="0"/>
              </a:rPr>
              <a:t>2</a:t>
            </a:r>
            <a:r>
              <a:rPr lang="en-US" sz="1400" b="1">
                <a:latin typeface="Arial" charset="0"/>
              </a:rPr>
              <a:t>, 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Educ</a:t>
            </a:r>
            <a:r>
              <a:rPr lang="en-US" sz="1400" b="1">
                <a:latin typeface="Arial" charset="0"/>
              </a:rPr>
              <a:t>, Married, Kids, Gender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Estimation by ML (Control Function)</a:t>
            </a: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2057400" y="1905000"/>
          <a:ext cx="5334000" cy="4140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4" imgW="3568700" imgH="2768600" progId="Equation.DSMT4">
                  <p:embed/>
                </p:oleObj>
              </mc:Choice>
              <mc:Fallback>
                <p:oleObj name="Equation" r:id="rId4" imgW="3568700" imgH="2768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05000"/>
                        <a:ext cx="5334000" cy="41407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758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Two Approaches to ML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2613523"/>
              </p:ext>
            </p:extLst>
          </p:nvPr>
        </p:nvGraphicFramePr>
        <p:xfrm>
          <a:off x="1524000" y="1371600"/>
          <a:ext cx="6550355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4" imgW="3886200" imgH="3073400" progId="Equation.DSMT4">
                  <p:embed/>
                </p:oleObj>
              </mc:Choice>
              <mc:Fallback>
                <p:oleObj name="Equation" r:id="rId4" imgW="3886200" imgH="3073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6550355" cy="5181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1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FIML Estimates</a:t>
            </a:r>
          </a:p>
        </p:txBody>
      </p:sp>
      <p:sp>
        <p:nvSpPr>
          <p:cNvPr id="58371" name="Text Box 5"/>
          <p:cNvSpPr txBox="1">
            <a:spLocks noChangeArrowheads="1"/>
          </p:cNvSpPr>
          <p:nvPr/>
        </p:nvSpPr>
        <p:spPr bwMode="auto">
          <a:xfrm>
            <a:off x="1371600" y="1676400"/>
            <a:ext cx="70104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 err="1">
                <a:solidFill>
                  <a:srgbClr val="FF3300"/>
                </a:solidFill>
                <a:latin typeface="Courier New" pitchFamily="49" charset="0"/>
              </a:rPr>
              <a:t>Probit</a:t>
            </a:r>
            <a:r>
              <a:rPr lang="en-US" sz="1200" b="1" dirty="0">
                <a:solidFill>
                  <a:srgbClr val="FF3300"/>
                </a:solidFill>
                <a:latin typeface="Courier New" pitchFamily="49" charset="0"/>
              </a:rPr>
              <a:t> with Endogenous RHS Variable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HEALTHY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  -6464.60772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   |Coefficients in </a:t>
            </a:r>
            <a:r>
              <a:rPr lang="en-US" sz="1200" b="1" dirty="0" err="1">
                <a:latin typeface="Courier New" pitchFamily="49" charset="0"/>
              </a:rPr>
              <a:t>Probit</a:t>
            </a:r>
            <a:r>
              <a:rPr lang="en-US" sz="1200" b="1" dirty="0">
                <a:latin typeface="Courier New" pitchFamily="49" charset="0"/>
              </a:rPr>
              <a:t> Equation for HEALTHY</a:t>
            </a:r>
          </a:p>
          <a:p>
            <a:r>
              <a:rPr lang="en-US" sz="1200" b="1" dirty="0">
                <a:latin typeface="Courier New" pitchFamily="49" charset="0"/>
              </a:rPr>
              <a:t>Constant|    1.21760***       .06359       19.149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-.02426***       .00081      -29.864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MARRIED|    -.02599          .02329       -1.116   .2644       .75862</a:t>
            </a:r>
          </a:p>
          <a:p>
            <a:r>
              <a:rPr lang="en-US" sz="1200" b="1" dirty="0">
                <a:latin typeface="Courier New" pitchFamily="49" charset="0"/>
              </a:rPr>
              <a:t>  HHKIDS|     .06932***       .01890        3.668   .0002       .40273</a:t>
            </a:r>
          </a:p>
          <a:p>
            <a:r>
              <a:rPr lang="en-US" sz="1200" b="1" dirty="0">
                <a:latin typeface="Courier New" pitchFamily="49" charset="0"/>
              </a:rPr>
              <a:t>  FEMALE|    -.14180***       .01583       -8.959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 INCOME|     .53778***       .14473        3.716   .0002       .35208</a:t>
            </a:r>
          </a:p>
          <a:p>
            <a:r>
              <a:rPr lang="en-US" sz="1200" b="1" dirty="0">
                <a:latin typeface="Courier New" pitchFamily="49" charset="0"/>
              </a:rPr>
              <a:t>        |Coefficients in Linear Regression for INCOME</a:t>
            </a:r>
          </a:p>
          <a:p>
            <a:r>
              <a:rPr lang="en-US" sz="1200" b="1" dirty="0">
                <a:latin typeface="Courier New" pitchFamily="49" charset="0"/>
              </a:rPr>
              <a:t>Constant|    -.36099***       .01704      -21.180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.02159***       .00083       26.062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AGESQ|    -.00025***     .944134D-05   -26.569   .0000      2022.86</a:t>
            </a:r>
          </a:p>
          <a:p>
            <a:r>
              <a:rPr lang="en-US" sz="1200" b="1" dirty="0">
                <a:latin typeface="Courier New" pitchFamily="49" charset="0"/>
              </a:rPr>
              <a:t>    EDUC|     .02064***       .00039       52.729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MARRIED|     .07783***       .00259       30.080   .0000       .75862</a:t>
            </a:r>
          </a:p>
          <a:p>
            <a:r>
              <a:rPr lang="en-US" sz="1200" b="1" dirty="0">
                <a:latin typeface="Courier New" pitchFamily="49" charset="0"/>
              </a:rPr>
              <a:t>  HHKIDS|    -.03564***       .00232      -15.332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  FEMALE|     .00413**        .00203        2.033   .0420       .47877</a:t>
            </a:r>
          </a:p>
          <a:p>
            <a:r>
              <a:rPr lang="en-US" sz="1200" b="1" dirty="0">
                <a:latin typeface="Courier New" pitchFamily="49" charset="0"/>
              </a:rPr>
              <a:t>        |Standard Deviation of Regression Disturbances</a:t>
            </a:r>
          </a:p>
          <a:p>
            <a:r>
              <a:rPr lang="en-US" sz="1200" b="1" dirty="0">
                <a:latin typeface="Courier New" pitchFamily="49" charset="0"/>
              </a:rPr>
              <a:t>Sigma(w)|     .16445***       .00026      644.874   .0000</a:t>
            </a:r>
          </a:p>
          <a:p>
            <a:r>
              <a:rPr lang="en-US" sz="1200" b="1" dirty="0">
                <a:latin typeface="Courier New" pitchFamily="49" charset="0"/>
              </a:rPr>
              <a:t>        |Correlation Between </a:t>
            </a:r>
            <a:r>
              <a:rPr lang="en-US" sz="1200" b="1" dirty="0" err="1">
                <a:latin typeface="Courier New" pitchFamily="49" charset="0"/>
              </a:rPr>
              <a:t>Probit</a:t>
            </a:r>
            <a:r>
              <a:rPr lang="en-US" sz="1200" b="1" dirty="0">
                <a:latin typeface="Courier New" pitchFamily="49" charset="0"/>
              </a:rPr>
              <a:t> and Regression Disturbances</a:t>
            </a:r>
          </a:p>
          <a:p>
            <a:r>
              <a:rPr lang="en-US" sz="1200" b="1" dirty="0">
                <a:latin typeface="Courier New" pitchFamily="49" charset="0"/>
              </a:rPr>
              <a:t>Rho(</a:t>
            </a:r>
            <a:r>
              <a:rPr lang="en-US" sz="1200" b="1" dirty="0" err="1">
                <a:latin typeface="Courier New" pitchFamily="49" charset="0"/>
              </a:rPr>
              <a:t>e,w</a:t>
            </a:r>
            <a:r>
              <a:rPr lang="en-US" sz="1200" b="1" dirty="0">
                <a:latin typeface="Courier New" pitchFamily="49" charset="0"/>
              </a:rPr>
              <a:t>)|    -.02630          .02499       -1.052   .2926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295400" y="6096000"/>
            <a:ext cx="6705600" cy="533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Partial Effects: Scaled Coefficients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6927551"/>
              </p:ext>
            </p:extLst>
          </p:nvPr>
        </p:nvGraphicFramePr>
        <p:xfrm>
          <a:off x="1066800" y="2049633"/>
          <a:ext cx="6959600" cy="4351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4" imgW="4203700" imgH="2628900" progId="Equation.DSMT4">
                  <p:embed/>
                </p:oleObj>
              </mc:Choice>
              <mc:Fallback>
                <p:oleObj name="Equation" r:id="rId4" imgW="4203700" imgH="26289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49633"/>
                        <a:ext cx="6959600" cy="43511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Partial Effects</a:t>
            </a:r>
          </a:p>
        </p:txBody>
      </p:sp>
      <p:pic>
        <p:nvPicPr>
          <p:cNvPr id="5939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828800"/>
            <a:ext cx="8229600" cy="3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6" name="Text Box 6"/>
          <p:cNvSpPr txBox="1">
            <a:spLocks noChangeArrowheads="1"/>
          </p:cNvSpPr>
          <p:nvPr/>
        </p:nvSpPr>
        <p:spPr bwMode="auto">
          <a:xfrm>
            <a:off x="609600" y="5410200"/>
            <a:ext cx="8077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The scale factor is computed using the model coefficients, means of the variables and 35,000 draws from the standard normal population.</a:t>
            </a:r>
          </a:p>
        </p:txBody>
      </p:sp>
      <p:sp>
        <p:nvSpPr>
          <p:cNvPr id="59397" name="Text Box 8"/>
          <p:cNvSpPr txBox="1">
            <a:spLocks noChangeArrowheads="1"/>
          </p:cNvSpPr>
          <p:nvPr/>
        </p:nvSpPr>
        <p:spPr bwMode="auto">
          <a:xfrm>
            <a:off x="4648200" y="1981200"/>
            <a:ext cx="17526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>
                <a:cs typeface="Times New Roman" pitchFamily="18" charset="0"/>
              </a:rPr>
              <a:t>θ</a:t>
            </a:r>
            <a:r>
              <a:rPr lang="en-US">
                <a:cs typeface="Times New Roman" pitchFamily="18" charset="0"/>
              </a:rPr>
              <a:t> = 0.53778</a:t>
            </a:r>
            <a:endParaRPr lang="el-GR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Binary Variable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4582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U*   =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     = 1[U* &gt; 0]</a:t>
            </a:r>
            <a:br>
              <a:rPr lang="en-US" smtClean="0"/>
            </a:br>
            <a:r>
              <a:rPr lang="en-US" smtClean="0">
                <a:solidFill>
                  <a:srgbClr val="FF3300"/>
                </a:solidFill>
              </a:rPr>
              <a:t>h*   = </a:t>
            </a:r>
            <a:r>
              <a:rPr lang="el-GR" b="1" smtClean="0">
                <a:solidFill>
                  <a:srgbClr val="FF3300"/>
                </a:solidFill>
              </a:rPr>
              <a:t>α</a:t>
            </a:r>
            <a:r>
              <a:rPr lang="en-US" b="1" smtClean="0">
                <a:solidFill>
                  <a:srgbClr val="FF3300"/>
                </a:solidFill>
              </a:rPr>
              <a:t>’z</a:t>
            </a:r>
            <a:r>
              <a:rPr lang="en-US" smtClean="0">
                <a:solidFill>
                  <a:srgbClr val="FF3300"/>
                </a:solidFill>
              </a:rPr>
              <a:t>        + u</a:t>
            </a:r>
            <a:br>
              <a:rPr lang="en-US" smtClean="0">
                <a:solidFill>
                  <a:srgbClr val="FF3300"/>
                </a:solidFill>
              </a:rPr>
            </a:br>
            <a:r>
              <a:rPr lang="en-US" smtClean="0">
                <a:solidFill>
                  <a:srgbClr val="FF3300"/>
                </a:solidFill>
              </a:rPr>
              <a:t>h     = 1[h* &gt; 0]</a:t>
            </a:r>
            <a:endParaRPr lang="el-GR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E[</a:t>
            </a:r>
            <a:r>
              <a:rPr lang="el-GR" smtClean="0"/>
              <a:t>ε</a:t>
            </a:r>
            <a:r>
              <a:rPr lang="en-US" smtClean="0"/>
              <a:t>|h*] ≠ 0 </a:t>
            </a:r>
            <a:r>
              <a:rPr lang="en-US" smtClean="0">
                <a:sym typeface="Wingdings" pitchFamily="2" charset="2"/>
              </a:rPr>
              <a:t> Cov[u, </a:t>
            </a:r>
            <a:r>
              <a:rPr lang="el-GR" smtClean="0"/>
              <a:t>ε</a:t>
            </a:r>
            <a:r>
              <a:rPr lang="en-US" smtClean="0">
                <a:sym typeface="Wingdings" pitchFamily="2" charset="2"/>
              </a:rPr>
              <a:t>] </a:t>
            </a:r>
            <a:r>
              <a:rPr lang="en-US" smtClean="0"/>
              <a:t>≠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Additional Assumptions: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(u,</a:t>
            </a:r>
            <a:r>
              <a:rPr lang="el-GR" smtClean="0"/>
              <a:t>ε</a:t>
            </a:r>
            <a:r>
              <a:rPr lang="en-US" smtClean="0"/>
              <a:t>)  ~  N[(0,0),(</a:t>
            </a:r>
            <a:r>
              <a:rPr lang="el-GR" smtClean="0"/>
              <a:t>σ</a:t>
            </a:r>
            <a:r>
              <a:rPr lang="en-US" baseline="-25000" smtClean="0"/>
              <a:t>u</a:t>
            </a:r>
            <a:r>
              <a:rPr lang="en-US" baseline="30000" smtClean="0"/>
              <a:t>2</a:t>
            </a:r>
            <a:r>
              <a:rPr lang="en-US" smtClean="0"/>
              <a:t>, </a:t>
            </a:r>
            <a:r>
              <a:rPr lang="el-GR" smtClean="0"/>
              <a:t>ρσ</a:t>
            </a:r>
            <a:r>
              <a:rPr lang="en-US" baseline="-25000" smtClean="0"/>
              <a:t>u</a:t>
            </a:r>
            <a:r>
              <a:rPr lang="en-US" smtClean="0"/>
              <a:t>, 1)]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          =  a valid set of exogenous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variables, uncorrelated with (u,</a:t>
            </a:r>
            <a:r>
              <a:rPr lang="el-GR" smtClean="0"/>
              <a:t>ε</a:t>
            </a:r>
            <a:r>
              <a:rPr lang="en-US" smtClean="0"/>
              <a:t>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191000" y="1828800"/>
            <a:ext cx="304800" cy="12192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5400" y="2133600"/>
            <a:ext cx="35814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+mj-lt"/>
              </a:rPr>
              <a:t>Correlation = </a:t>
            </a:r>
            <a:r>
              <a:rPr lang="el-GR" sz="1400" b="1" smtClean="0">
                <a:latin typeface="+mj-lt"/>
              </a:rPr>
              <a:t>ρ</a:t>
            </a:r>
            <a:r>
              <a:rPr lang="en-US" sz="1400" b="1" smtClean="0">
                <a:latin typeface="+mj-lt"/>
              </a:rPr>
              <a:t>.</a:t>
            </a:r>
          </a:p>
          <a:p>
            <a:r>
              <a:rPr lang="en-US" sz="1400" b="1" smtClean="0">
                <a:latin typeface="+mj-lt"/>
              </a:rPr>
              <a:t>This is the source of the endogeneity  </a:t>
            </a:r>
            <a:endParaRPr lang="en-US" sz="1400" b="1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16908" y="2209800"/>
            <a:ext cx="412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sym typeface="Symbol"/>
              </a:rPr>
              <a:t>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5791200"/>
            <a:ext cx="731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FF0000"/>
                </a:solidFill>
                <a:latin typeface="+mj-lt"/>
              </a:rPr>
              <a:t>This is not IV estimation. Z may be uncorrelated with X without problems.</a:t>
            </a:r>
            <a:endParaRPr lang="en-US" sz="1600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Binary Variable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1371600" y="1600200"/>
          <a:ext cx="7162800" cy="202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Equation" r:id="rId4" imgW="2921000" imgH="825500" progId="Equation.DSMT4">
                  <p:embed/>
                </p:oleObj>
              </mc:Choice>
              <mc:Fallback>
                <p:oleObj name="Equation" r:id="rId4" imgW="2921000" imgH="8255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00200"/>
                        <a:ext cx="7162800" cy="2024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4267200"/>
            <a:ext cx="3657600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267200"/>
            <a:ext cx="4038600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457200" y="3810000"/>
            <a:ext cx="3686175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Arial" charset="0"/>
              </a:rPr>
              <a:t>Doctor = F(age,age</a:t>
            </a:r>
            <a:r>
              <a:rPr lang="en-US" sz="1400" baseline="30000">
                <a:latin typeface="Arial" charset="0"/>
              </a:rPr>
              <a:t>2</a:t>
            </a:r>
            <a:r>
              <a:rPr lang="en-US" sz="1400">
                <a:latin typeface="Arial" charset="0"/>
              </a:rPr>
              <a:t>,income,female,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)</a:t>
            </a:r>
          </a:p>
        </p:txBody>
      </p:sp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4495800" y="3810000"/>
            <a:ext cx="4191000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 = F(age,educ,income,married,kids,female)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5334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FIML Estimates</a:t>
            </a:r>
          </a:p>
        </p:txBody>
      </p:sp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1143000" y="1600200"/>
            <a:ext cx="70866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FIML Estimates of Bivariate Probit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DOCPUB</a:t>
            </a:r>
          </a:p>
          <a:p>
            <a:r>
              <a:rPr lang="en-US" sz="1200" b="1">
                <a:latin typeface="Courier New" pitchFamily="49" charset="0"/>
              </a:rPr>
              <a:t>Log likelihood function    -25671.43905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14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DOCTOR</a:t>
            </a:r>
          </a:p>
          <a:p>
            <a:r>
              <a:rPr lang="en-US" sz="1200" b="1">
                <a:latin typeface="Courier New" pitchFamily="49" charset="0"/>
              </a:rPr>
              <a:t>Constant|     .59049***       .14473        4.080   .0000</a:t>
            </a:r>
          </a:p>
          <a:p>
            <a:r>
              <a:rPr lang="en-US" sz="1200" b="1">
                <a:latin typeface="Courier New" pitchFamily="49" charset="0"/>
              </a:rPr>
              <a:t>     AGE|    -.05740***       .00601       -9.559   .0000      43.5257</a:t>
            </a:r>
          </a:p>
          <a:p>
            <a:r>
              <a:rPr lang="en-US" sz="1200" b="1">
                <a:latin typeface="Courier New" pitchFamily="49" charset="0"/>
              </a:rPr>
              <a:t>   AGESQ|     .00082***     .681660D-04    12.100   .0000      2022.86</a:t>
            </a:r>
          </a:p>
          <a:p>
            <a:r>
              <a:rPr lang="en-US" sz="1200" b="1">
                <a:latin typeface="Courier New" pitchFamily="49" charset="0"/>
              </a:rPr>
              <a:t>  INCOME|     .08883*         .05094        1.744   .0812       .35208</a:t>
            </a:r>
          </a:p>
          <a:p>
            <a:r>
              <a:rPr lang="en-US" sz="1200" b="1">
                <a:latin typeface="Courier New" pitchFamily="49" charset="0"/>
              </a:rPr>
              <a:t>  FEMALE|     .34583***       .01629       21.225   .0000       .47877</a:t>
            </a:r>
          </a:p>
          <a:p>
            <a:r>
              <a:rPr lang="en-US" sz="1200" b="1">
                <a:latin typeface="Courier New" pitchFamily="49" charset="0"/>
              </a:rPr>
              <a:t>  PUBLIC|     .43533***       .07357        5.917   .0000       .88571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PUBLIC</a:t>
            </a:r>
          </a:p>
          <a:p>
            <a:r>
              <a:rPr lang="en-US" sz="1200" b="1">
                <a:latin typeface="Courier New" pitchFamily="49" charset="0"/>
              </a:rPr>
              <a:t>Constant|    3.55054***       .07446       47.681   .0000</a:t>
            </a:r>
          </a:p>
          <a:p>
            <a:r>
              <a:rPr lang="en-US" sz="1200" b="1">
                <a:latin typeface="Courier New" pitchFamily="49" charset="0"/>
              </a:rPr>
              <a:t>     AGE|     .00067          .00115         .581   .5612      43.5257</a:t>
            </a:r>
          </a:p>
          <a:p>
            <a:r>
              <a:rPr lang="en-US" sz="1200" b="1">
                <a:latin typeface="Courier New" pitchFamily="49" charset="0"/>
              </a:rPr>
              <a:t>    EDUC|    -.16839***       .00416      -40.499   .0000      11.3206</a:t>
            </a:r>
          </a:p>
          <a:p>
            <a:r>
              <a:rPr lang="en-US" sz="1200" b="1">
                <a:latin typeface="Courier New" pitchFamily="49" charset="0"/>
              </a:rPr>
              <a:t>  INCOME|    -.98656***       .05171      -19.077   .0000       .35208</a:t>
            </a:r>
          </a:p>
          <a:p>
            <a:r>
              <a:rPr lang="en-US" sz="1200" b="1">
                <a:latin typeface="Courier New" pitchFamily="49" charset="0"/>
              </a:rPr>
              <a:t> MARRIED|    -.00985          .02922        -.337   .7361       .75862</a:t>
            </a:r>
          </a:p>
          <a:p>
            <a:r>
              <a:rPr lang="en-US" sz="1200" b="1">
                <a:latin typeface="Courier New" pitchFamily="49" charset="0"/>
              </a:rPr>
              <a:t>  HHKIDS|    -.08095***       .02510       -3.225   .0013       .40273</a:t>
            </a:r>
          </a:p>
          <a:p>
            <a:r>
              <a:rPr lang="en-US" sz="1200" b="1">
                <a:latin typeface="Courier New" pitchFamily="49" charset="0"/>
              </a:rPr>
              <a:t>  FEMALE|     .12139***       .02231        5.442   .0000       .47877</a:t>
            </a:r>
          </a:p>
          <a:p>
            <a:r>
              <a:rPr lang="en-US" sz="1200" b="1">
                <a:latin typeface="Courier New" pitchFamily="49" charset="0"/>
              </a:rPr>
              <a:t>        |Disturbance correlation</a:t>
            </a:r>
          </a:p>
          <a:p>
            <a:r>
              <a:rPr lang="en-US" sz="1200" b="1">
                <a:latin typeface="Courier New" pitchFamily="49" charset="0"/>
              </a:rPr>
              <a:t>RHO(1,2)|    -.17280***       .04074       -4.241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143000" y="5850469"/>
            <a:ext cx="6705600" cy="533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Partial Effects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69648"/>
              </p:ext>
            </p:extLst>
          </p:nvPr>
        </p:nvGraphicFramePr>
        <p:xfrm>
          <a:off x="1219200" y="1129931"/>
          <a:ext cx="7010400" cy="5077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Equation" r:id="rId4" imgW="3962400" imgH="2870200" progId="Equation.DSMT4">
                  <p:embed/>
                </p:oleObj>
              </mc:Choice>
              <mc:Fallback>
                <p:oleObj name="Equation" r:id="rId4" imgW="3962400" imgH="2870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129931"/>
                        <a:ext cx="7010400" cy="507719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447800" y="3657600"/>
            <a:ext cx="1447800" cy="9144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447800" y="5105400"/>
            <a:ext cx="1447800" cy="914400"/>
          </a:xfrm>
          <a:prstGeom prst="rect">
            <a:avLst/>
          </a:prstGeom>
          <a:solidFill>
            <a:srgbClr val="92D05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Identification Issues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905001"/>
            <a:ext cx="7315200" cy="35052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Exclusions are not needed for estimation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Identification is, in principle, by “functional form”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Researchers usually have a variable in the treatment equation that is not in the main probit equation “to improve identification”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A fully simultaneous model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y1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1,y2),  y2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2,y1)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Not identified even with exclusion restrictions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(Model is “incoherent”)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13249</TotalTime>
  <Words>932</Words>
  <Application>Microsoft Office PowerPoint</Application>
  <PresentationFormat>On-screen Show (4:3)</PresentationFormat>
  <Paragraphs>172</Paragraphs>
  <Slides>23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Arial Black</vt:lpstr>
      <vt:lpstr>Courier New</vt:lpstr>
      <vt:lpstr>Symbol</vt:lpstr>
      <vt:lpstr>Tahoma</vt:lpstr>
      <vt:lpstr>Times New Roman</vt:lpstr>
      <vt:lpstr>Verdana</vt:lpstr>
      <vt:lpstr>Wingdings</vt:lpstr>
      <vt:lpstr>1_Level</vt:lpstr>
      <vt:lpstr>Equation</vt:lpstr>
      <vt:lpstr>PowerPoint Presentation</vt:lpstr>
      <vt:lpstr>PowerPoint Presentation</vt:lpstr>
      <vt:lpstr>Marginal Effects for Binary Choice</vt:lpstr>
      <vt:lpstr>The Delta Method</vt:lpstr>
      <vt:lpstr>Computing Effects</vt:lpstr>
      <vt:lpstr>APE vs. Partial Effects at the Mean</vt:lpstr>
      <vt:lpstr>Method of Krinsky and Robb</vt:lpstr>
      <vt:lpstr>Krinsky and Robb</vt:lpstr>
      <vt:lpstr>Partial Effect for Nonlinear Terms</vt:lpstr>
      <vt:lpstr>Average Partial Effect: Averaged over Sample Incomes and Genders for Specific Values of Age</vt:lpstr>
      <vt:lpstr>Endogenous RHS Variable</vt:lpstr>
      <vt:lpstr>Endogenous Continuous Variable</vt:lpstr>
      <vt:lpstr>Endogenous Income</vt:lpstr>
      <vt:lpstr>Estimation by ML (Control Function)</vt:lpstr>
      <vt:lpstr>Two Approaches to ML</vt:lpstr>
      <vt:lpstr>FIML Estimates</vt:lpstr>
      <vt:lpstr>Partial Effects: Scaled Coefficients</vt:lpstr>
      <vt:lpstr>Partial Effects</vt:lpstr>
      <vt:lpstr>Endogenous Binary Variable</vt:lpstr>
      <vt:lpstr>Endogenous Binary Variable</vt:lpstr>
      <vt:lpstr>FIML Estimates</vt:lpstr>
      <vt:lpstr>Partial Effects</vt:lpstr>
      <vt:lpstr>Identification Issues</vt:lpstr>
    </vt:vector>
  </TitlesOfParts>
  <Company>Stern School of Business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williamgreene</cp:lastModifiedBy>
  <cp:revision>168</cp:revision>
  <dcterms:created xsi:type="dcterms:W3CDTF">2001-06-17T19:05:03Z</dcterms:created>
  <dcterms:modified xsi:type="dcterms:W3CDTF">2015-04-13T14:34:40Z</dcterms:modified>
</cp:coreProperties>
</file>