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9" r:id="rId1"/>
  </p:sldMasterIdLst>
  <p:notesMasterIdLst>
    <p:notesMasterId r:id="rId58"/>
  </p:notesMasterIdLst>
  <p:handoutMasterIdLst>
    <p:handoutMasterId r:id="rId59"/>
  </p:handoutMasterIdLst>
  <p:sldIdLst>
    <p:sldId id="544" r:id="rId2"/>
    <p:sldId id="545" r:id="rId3"/>
    <p:sldId id="537" r:id="rId4"/>
    <p:sldId id="482" r:id="rId5"/>
    <p:sldId id="484" r:id="rId6"/>
    <p:sldId id="542" r:id="rId7"/>
    <p:sldId id="538" r:id="rId8"/>
    <p:sldId id="543" r:id="rId9"/>
    <p:sldId id="485" r:id="rId10"/>
    <p:sldId id="487" r:id="rId11"/>
    <p:sldId id="540" r:id="rId12"/>
    <p:sldId id="489" r:id="rId13"/>
    <p:sldId id="492" r:id="rId14"/>
    <p:sldId id="493" r:id="rId15"/>
    <p:sldId id="494" r:id="rId16"/>
    <p:sldId id="495" r:id="rId17"/>
    <p:sldId id="496" r:id="rId18"/>
    <p:sldId id="497" r:id="rId19"/>
    <p:sldId id="498" r:id="rId20"/>
    <p:sldId id="499" r:id="rId21"/>
    <p:sldId id="500" r:id="rId22"/>
    <p:sldId id="501" r:id="rId23"/>
    <p:sldId id="502" r:id="rId24"/>
    <p:sldId id="503" r:id="rId25"/>
    <p:sldId id="504" r:id="rId26"/>
    <p:sldId id="505" r:id="rId27"/>
    <p:sldId id="507" r:id="rId28"/>
    <p:sldId id="508" r:id="rId29"/>
    <p:sldId id="509" r:id="rId30"/>
    <p:sldId id="510" r:id="rId31"/>
    <p:sldId id="511" r:id="rId32"/>
    <p:sldId id="512" r:id="rId33"/>
    <p:sldId id="513" r:id="rId34"/>
    <p:sldId id="514" r:id="rId35"/>
    <p:sldId id="515" r:id="rId36"/>
    <p:sldId id="516" r:id="rId37"/>
    <p:sldId id="517" r:id="rId38"/>
    <p:sldId id="518" r:id="rId39"/>
    <p:sldId id="519" r:id="rId40"/>
    <p:sldId id="520" r:id="rId41"/>
    <p:sldId id="521" r:id="rId42"/>
    <p:sldId id="522" r:id="rId43"/>
    <p:sldId id="523" r:id="rId44"/>
    <p:sldId id="524" r:id="rId45"/>
    <p:sldId id="525" r:id="rId46"/>
    <p:sldId id="526" r:id="rId47"/>
    <p:sldId id="527" r:id="rId48"/>
    <p:sldId id="528" r:id="rId49"/>
    <p:sldId id="529" r:id="rId50"/>
    <p:sldId id="530" r:id="rId51"/>
    <p:sldId id="541" r:id="rId52"/>
    <p:sldId id="531" r:id="rId53"/>
    <p:sldId id="532" r:id="rId54"/>
    <p:sldId id="533" r:id="rId55"/>
    <p:sldId id="534" r:id="rId56"/>
    <p:sldId id="535" r:id="rId57"/>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kern="1200">
        <a:solidFill>
          <a:schemeClr val="tx1"/>
        </a:solidFill>
        <a:latin typeface="Times New Roman" pitchFamily="18" charset="0"/>
        <a:ea typeface="+mn-ea"/>
        <a:cs typeface="+mn-cs"/>
      </a:defRPr>
    </a:lvl5pPr>
    <a:lvl6pPr marL="2286000" algn="l" defTabSz="914400" rtl="0" eaLnBrk="1" latinLnBrk="0" hangingPunct="1">
      <a:defRPr kern="1200">
        <a:solidFill>
          <a:schemeClr val="tx1"/>
        </a:solidFill>
        <a:latin typeface="Times New Roman" pitchFamily="18" charset="0"/>
        <a:ea typeface="+mn-ea"/>
        <a:cs typeface="+mn-cs"/>
      </a:defRPr>
    </a:lvl6pPr>
    <a:lvl7pPr marL="2743200" algn="l" defTabSz="914400" rtl="0" eaLnBrk="1" latinLnBrk="0" hangingPunct="1">
      <a:defRPr kern="1200">
        <a:solidFill>
          <a:schemeClr val="tx1"/>
        </a:solidFill>
        <a:latin typeface="Times New Roman" pitchFamily="18" charset="0"/>
        <a:ea typeface="+mn-ea"/>
        <a:cs typeface="+mn-cs"/>
      </a:defRPr>
    </a:lvl7pPr>
    <a:lvl8pPr marL="3200400" algn="l" defTabSz="914400" rtl="0" eaLnBrk="1" latinLnBrk="0" hangingPunct="1">
      <a:defRPr kern="1200">
        <a:solidFill>
          <a:schemeClr val="tx1"/>
        </a:solidFill>
        <a:latin typeface="Times New Roman" pitchFamily="18" charset="0"/>
        <a:ea typeface="+mn-ea"/>
        <a:cs typeface="+mn-cs"/>
      </a:defRPr>
    </a:lvl8pPr>
    <a:lvl9pPr marL="3657600" algn="l" defTabSz="914400" rtl="0" eaLnBrk="1" latinLnBrk="0" hangingPunct="1">
      <a:defRPr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4128">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6B00B4"/>
    <a:srgbClr val="8B00EA"/>
    <a:srgbClr val="FF3300"/>
    <a:srgbClr val="CCCC00"/>
    <a:srgbClr val="0066FF"/>
    <a:srgbClr val="CCECFF"/>
    <a:srgbClr val="000000"/>
    <a:srgbClr val="FFFFFF"/>
    <a:srgbClr val="00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9632" autoAdjust="0"/>
    <p:restoredTop sz="94636" autoAdjust="0"/>
  </p:normalViewPr>
  <p:slideViewPr>
    <p:cSldViewPr>
      <p:cViewPr varScale="1">
        <p:scale>
          <a:sx n="156" d="100"/>
          <a:sy n="156" d="100"/>
        </p:scale>
        <p:origin x="2406" y="138"/>
      </p:cViewPr>
      <p:guideLst>
        <p:guide orient="horz" pos="4128"/>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2502"/>
    </p:cViewPr>
  </p:sorterViewPr>
  <p:notesViewPr>
    <p:cSldViewPr>
      <p:cViewPr varScale="1">
        <p:scale>
          <a:sx n="85" d="100"/>
          <a:sy n="85" d="100"/>
        </p:scale>
        <p:origin x="-1848" y="-6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handoutMaster" Target="handoutMasters/handout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8.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0.w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12.wmf"/><Relationship Id="rId1" Type="http://schemas.openxmlformats.org/officeDocument/2006/relationships/image" Target="../media/image11.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4.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6.wmf"/></Relationships>
</file>

<file path=ppt/drawings/_rels/vmlDrawing6.vml.rels><?xml version="1.0" encoding="UTF-8" standalone="yes"?>
<Relationships xmlns="http://schemas.openxmlformats.org/package/2006/relationships"><Relationship Id="rId2" Type="http://schemas.openxmlformats.org/officeDocument/2006/relationships/image" Target="../media/image18.wmf"/><Relationship Id="rId1" Type="http://schemas.openxmlformats.org/officeDocument/2006/relationships/image" Target="../media/image17.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9.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20.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21.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22.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23.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26.w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28.w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29.w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30.w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34.w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38.w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39.w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40.w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50.png"/></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51.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005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vl1pPr>
          </a:lstStyle>
          <a:p>
            <a:pPr>
              <a:defRPr/>
            </a:pPr>
            <a:endParaRPr lang="en-US"/>
          </a:p>
        </p:txBody>
      </p:sp>
      <p:sp>
        <p:nvSpPr>
          <p:cNvPr id="130051"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vl1pPr>
          </a:lstStyle>
          <a:p>
            <a:pPr>
              <a:defRPr/>
            </a:pPr>
            <a:endParaRPr lang="en-US"/>
          </a:p>
        </p:txBody>
      </p:sp>
      <p:sp>
        <p:nvSpPr>
          <p:cNvPr id="130052"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vl1pPr>
          </a:lstStyle>
          <a:p>
            <a:pPr>
              <a:defRPr/>
            </a:pPr>
            <a:endParaRPr lang="en-US"/>
          </a:p>
        </p:txBody>
      </p:sp>
      <p:sp>
        <p:nvSpPr>
          <p:cNvPr id="130053"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D2435243-0FCF-41E5-9E3E-BC03EA3ADDAC}" type="slidenum">
              <a:rPr lang="en-US"/>
              <a:pPr>
                <a:defRPr/>
              </a:pPr>
              <a:t>‹#›</a:t>
            </a:fld>
            <a:endParaRPr lang="en-US"/>
          </a:p>
        </p:txBody>
      </p:sp>
    </p:spTree>
    <p:extLst>
      <p:ext uri="{BB962C8B-B14F-4D97-AF65-F5344CB8AC3E}">
        <p14:creationId xmlns:p14="http://schemas.microsoft.com/office/powerpoint/2010/main" val="36527798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505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vl1pPr>
          </a:lstStyle>
          <a:p>
            <a:pPr>
              <a:defRPr/>
            </a:pPr>
            <a:endParaRPr lang="en-US"/>
          </a:p>
        </p:txBody>
      </p:sp>
      <p:sp>
        <p:nvSpPr>
          <p:cNvPr id="45059"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vl1pPr>
          </a:lstStyle>
          <a:p>
            <a:pPr>
              <a:defRPr/>
            </a:pPr>
            <a:endParaRPr lang="en-US"/>
          </a:p>
        </p:txBody>
      </p:sp>
      <p:sp>
        <p:nvSpPr>
          <p:cNvPr id="2662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45061"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45062"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vl1pPr>
          </a:lstStyle>
          <a:p>
            <a:pPr>
              <a:defRPr/>
            </a:pPr>
            <a:endParaRPr lang="en-US"/>
          </a:p>
        </p:txBody>
      </p:sp>
      <p:sp>
        <p:nvSpPr>
          <p:cNvPr id="45063"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9E0040CA-363F-418B-9066-1976557B60F6}" type="slidenum">
              <a:rPr lang="en-US"/>
              <a:pPr>
                <a:defRPr/>
              </a:pPr>
              <a:t>‹#›</a:t>
            </a:fld>
            <a:endParaRPr lang="en-US"/>
          </a:p>
        </p:txBody>
      </p:sp>
    </p:spTree>
    <p:extLst>
      <p:ext uri="{BB962C8B-B14F-4D97-AF65-F5344CB8AC3E}">
        <p14:creationId xmlns:p14="http://schemas.microsoft.com/office/powerpoint/2010/main" val="60118352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a:ln/>
        </p:spPr>
      </p:sp>
      <p:sp>
        <p:nvSpPr>
          <p:cNvPr id="16387" name="Notes Placeholder 2"/>
          <p:cNvSpPr>
            <a:spLocks noGrp="1"/>
          </p:cNvSpPr>
          <p:nvPr>
            <p:ph type="body" idx="1"/>
          </p:nvPr>
        </p:nvSpPr>
        <p:spPr>
          <a:noFill/>
          <a:ln/>
        </p:spPr>
        <p:txBody>
          <a:bodyPr/>
          <a:lstStyle/>
          <a:p>
            <a:endParaRPr lang="en-US" smtClean="0"/>
          </a:p>
        </p:txBody>
      </p:sp>
      <p:sp>
        <p:nvSpPr>
          <p:cNvPr id="16388" name="Slide Number Placeholder 3"/>
          <p:cNvSpPr>
            <a:spLocks noGrp="1"/>
          </p:cNvSpPr>
          <p:nvPr>
            <p:ph type="sldNum" sz="quarter" idx="5"/>
          </p:nvPr>
        </p:nvSpPr>
        <p:spPr>
          <a:noFill/>
        </p:spPr>
        <p:txBody>
          <a:bodyPr/>
          <a:lstStyle/>
          <a:p>
            <a:fld id="{26172DDA-956E-4631-A7E4-932FA1984A07}" type="slidenum">
              <a:rPr lang="en-US" smtClean="0"/>
              <a:pPr/>
              <a:t>1</a:t>
            </a:fld>
            <a:endParaRPr lang="en-US" smtClean="0"/>
          </a:p>
        </p:txBody>
      </p:sp>
    </p:spTree>
    <p:extLst>
      <p:ext uri="{BB962C8B-B14F-4D97-AF65-F5344CB8AC3E}">
        <p14:creationId xmlns:p14="http://schemas.microsoft.com/office/powerpoint/2010/main" val="15833132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a:ln/>
        </p:spPr>
      </p:sp>
      <p:sp>
        <p:nvSpPr>
          <p:cNvPr id="16387" name="Notes Placeholder 2"/>
          <p:cNvSpPr>
            <a:spLocks noGrp="1"/>
          </p:cNvSpPr>
          <p:nvPr>
            <p:ph type="body" idx="1"/>
          </p:nvPr>
        </p:nvSpPr>
        <p:spPr>
          <a:noFill/>
          <a:ln/>
        </p:spPr>
        <p:txBody>
          <a:bodyPr/>
          <a:lstStyle/>
          <a:p>
            <a:endParaRPr lang="en-US" smtClean="0"/>
          </a:p>
        </p:txBody>
      </p:sp>
      <p:sp>
        <p:nvSpPr>
          <p:cNvPr id="16388" name="Slide Number Placeholder 3"/>
          <p:cNvSpPr>
            <a:spLocks noGrp="1"/>
          </p:cNvSpPr>
          <p:nvPr>
            <p:ph type="sldNum" sz="quarter" idx="5"/>
          </p:nvPr>
        </p:nvSpPr>
        <p:spPr>
          <a:noFill/>
        </p:spPr>
        <p:txBody>
          <a:bodyPr/>
          <a:lstStyle/>
          <a:p>
            <a:fld id="{26172DDA-956E-4631-A7E4-932FA1984A07}" type="slidenum">
              <a:rPr lang="en-US" smtClean="0"/>
              <a:pPr/>
              <a:t>2</a:t>
            </a:fld>
            <a:endParaRPr lang="en-US" smtClean="0"/>
          </a:p>
        </p:txBody>
      </p:sp>
    </p:spTree>
    <p:extLst>
      <p:ext uri="{BB962C8B-B14F-4D97-AF65-F5344CB8AC3E}">
        <p14:creationId xmlns:p14="http://schemas.microsoft.com/office/powerpoint/2010/main" val="15833132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a:ln/>
        </p:spPr>
      </p:sp>
      <p:sp>
        <p:nvSpPr>
          <p:cNvPr id="65539" name="Notes Placeholder 2"/>
          <p:cNvSpPr>
            <a:spLocks noGrp="1"/>
          </p:cNvSpPr>
          <p:nvPr>
            <p:ph type="body" idx="1"/>
          </p:nvPr>
        </p:nvSpPr>
        <p:spPr>
          <a:noFill/>
          <a:ln/>
        </p:spPr>
        <p:txBody>
          <a:bodyPr/>
          <a:lstStyle/>
          <a:p>
            <a:endParaRPr lang="en-US" smtClean="0"/>
          </a:p>
        </p:txBody>
      </p:sp>
      <p:sp>
        <p:nvSpPr>
          <p:cNvPr id="65540" name="Slide Number Placeholder 3"/>
          <p:cNvSpPr txBox="1">
            <a:spLocks noGrp="1"/>
          </p:cNvSpPr>
          <p:nvPr/>
        </p:nvSpPr>
        <p:spPr bwMode="auto">
          <a:xfrm>
            <a:off x="3885903" y="8687405"/>
            <a:ext cx="2972097" cy="456595"/>
          </a:xfrm>
          <a:prstGeom prst="rect">
            <a:avLst/>
          </a:prstGeom>
          <a:noFill/>
          <a:ln w="9525">
            <a:noFill/>
            <a:miter lim="800000"/>
            <a:headEnd/>
            <a:tailEnd/>
          </a:ln>
        </p:spPr>
        <p:txBody>
          <a:bodyPr lIns="91432" tIns="45716" rIns="91432" bIns="45716" anchor="b"/>
          <a:lstStyle/>
          <a:p>
            <a:pPr algn="r" defTabSz="914485" eaLnBrk="1" hangingPunct="1"/>
            <a:fld id="{A47390C8-A45A-46F4-9F2F-379024F44192}" type="slidenum">
              <a:rPr lang="en-US" sz="1200"/>
              <a:pPr algn="r" defTabSz="914485" eaLnBrk="1" hangingPunct="1"/>
              <a:t>4</a:t>
            </a:fld>
            <a:endParaRPr lang="en-US" sz="1200"/>
          </a:p>
        </p:txBody>
      </p:sp>
    </p:spTree>
    <p:extLst>
      <p:ext uri="{BB962C8B-B14F-4D97-AF65-F5344CB8AC3E}">
        <p14:creationId xmlns:p14="http://schemas.microsoft.com/office/powerpoint/2010/main" val="15174746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Image Placeholder 1"/>
          <p:cNvSpPr>
            <a:spLocks noGrp="1" noRot="1" noChangeAspect="1" noTextEdit="1"/>
          </p:cNvSpPr>
          <p:nvPr>
            <p:ph type="sldImg"/>
          </p:nvPr>
        </p:nvSpPr>
        <p:spPr>
          <a:ln/>
        </p:spPr>
      </p:sp>
      <p:sp>
        <p:nvSpPr>
          <p:cNvPr id="76803" name="Notes Placeholder 2"/>
          <p:cNvSpPr>
            <a:spLocks noGrp="1"/>
          </p:cNvSpPr>
          <p:nvPr>
            <p:ph type="body" idx="1"/>
          </p:nvPr>
        </p:nvSpPr>
        <p:spPr>
          <a:noFill/>
          <a:ln/>
        </p:spPr>
        <p:txBody>
          <a:bodyPr/>
          <a:lstStyle/>
          <a:p>
            <a:pPr eaLnBrk="1" hangingPunct="1"/>
            <a:endParaRPr lang="en-US" smtClean="0"/>
          </a:p>
        </p:txBody>
      </p:sp>
      <p:sp>
        <p:nvSpPr>
          <p:cNvPr id="76804" name="Slide Number Placeholder 3"/>
          <p:cNvSpPr>
            <a:spLocks noGrp="1"/>
          </p:cNvSpPr>
          <p:nvPr>
            <p:ph type="sldNum" sz="quarter" idx="5"/>
          </p:nvPr>
        </p:nvSpPr>
        <p:spPr>
          <a:noFill/>
        </p:spPr>
        <p:txBody>
          <a:bodyPr/>
          <a:lstStyle/>
          <a:p>
            <a:fld id="{EF89E8E0-8F26-4F5F-BF5C-CBFABEA4CC1E}" type="slidenum">
              <a:rPr lang="en-US" smtClean="0">
                <a:cs typeface="Arial" charset="0"/>
              </a:rPr>
              <a:pPr/>
              <a:t>9</a:t>
            </a:fld>
            <a:endParaRPr lang="en-US" smtClean="0">
              <a:cs typeface="Arial" charset="0"/>
            </a:endParaRPr>
          </a:p>
        </p:txBody>
      </p:sp>
    </p:spTree>
    <p:extLst>
      <p:ext uri="{BB962C8B-B14F-4D97-AF65-F5344CB8AC3E}">
        <p14:creationId xmlns:p14="http://schemas.microsoft.com/office/powerpoint/2010/main" val="37810054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a:ln/>
        </p:spPr>
      </p:sp>
      <p:sp>
        <p:nvSpPr>
          <p:cNvPr id="77827" name="Notes Placeholder 2"/>
          <p:cNvSpPr>
            <a:spLocks noGrp="1"/>
          </p:cNvSpPr>
          <p:nvPr>
            <p:ph type="body" idx="1"/>
          </p:nvPr>
        </p:nvSpPr>
        <p:spPr>
          <a:noFill/>
          <a:ln/>
        </p:spPr>
        <p:txBody>
          <a:bodyPr/>
          <a:lstStyle/>
          <a:p>
            <a:pPr eaLnBrk="1" hangingPunct="1"/>
            <a:endParaRPr lang="en-US" smtClean="0"/>
          </a:p>
        </p:txBody>
      </p:sp>
      <p:sp>
        <p:nvSpPr>
          <p:cNvPr id="77828" name="Slide Number Placeholder 3"/>
          <p:cNvSpPr>
            <a:spLocks noGrp="1"/>
          </p:cNvSpPr>
          <p:nvPr>
            <p:ph type="sldNum" sz="quarter" idx="5"/>
          </p:nvPr>
        </p:nvSpPr>
        <p:spPr>
          <a:noFill/>
        </p:spPr>
        <p:txBody>
          <a:bodyPr/>
          <a:lstStyle/>
          <a:p>
            <a:fld id="{CCE079AA-2C60-43CF-80E8-3D42158FFBFC}" type="slidenum">
              <a:rPr lang="en-US" smtClean="0">
                <a:cs typeface="Arial" charset="0"/>
              </a:rPr>
              <a:pPr/>
              <a:t>10</a:t>
            </a:fld>
            <a:endParaRPr lang="en-US" smtClean="0">
              <a:cs typeface="Arial" charset="0"/>
            </a:endParaRPr>
          </a:p>
        </p:txBody>
      </p:sp>
    </p:spTree>
    <p:extLst>
      <p:ext uri="{BB962C8B-B14F-4D97-AF65-F5344CB8AC3E}">
        <p14:creationId xmlns:p14="http://schemas.microsoft.com/office/powerpoint/2010/main" val="29615891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Rot="1" noChangeAspect="1" noChangeArrowheads="1" noTextEdit="1"/>
          </p:cNvSpPr>
          <p:nvPr>
            <p:ph type="sldImg"/>
          </p:nvPr>
        </p:nvSpPr>
        <p:spPr>
          <a:ln/>
        </p:spPr>
      </p:sp>
      <p:sp>
        <p:nvSpPr>
          <p:cNvPr id="81923" name="Rectangle 3"/>
          <p:cNvSpPr>
            <a:spLocks noGrp="1" noChangeArrowheads="1"/>
          </p:cNvSpPr>
          <p:nvPr>
            <p:ph type="body" idx="1"/>
          </p:nvPr>
        </p:nvSpPr>
        <p:spPr>
          <a:noFill/>
          <a:ln/>
        </p:spPr>
        <p:txBody>
          <a:bodyPr/>
          <a:lstStyle/>
          <a:p>
            <a:endParaRPr lang="en-US" smtClean="0"/>
          </a:p>
        </p:txBody>
      </p:sp>
    </p:spTree>
    <p:extLst>
      <p:ext uri="{BB962C8B-B14F-4D97-AF65-F5344CB8AC3E}">
        <p14:creationId xmlns:p14="http://schemas.microsoft.com/office/powerpoint/2010/main" val="32140078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p:cNvSpPr>
            <a:spLocks noGrp="1" noRot="1" noChangeAspect="1" noTextEdit="1"/>
          </p:cNvSpPr>
          <p:nvPr>
            <p:ph type="sldImg"/>
          </p:nvPr>
        </p:nvSpPr>
        <p:spPr>
          <a:ln/>
        </p:spPr>
      </p:sp>
      <p:sp>
        <p:nvSpPr>
          <p:cNvPr id="82947" name="Notes Placeholder 2"/>
          <p:cNvSpPr>
            <a:spLocks noGrp="1"/>
          </p:cNvSpPr>
          <p:nvPr>
            <p:ph type="body" idx="1"/>
          </p:nvPr>
        </p:nvSpPr>
        <p:spPr>
          <a:noFill/>
          <a:ln/>
        </p:spPr>
        <p:txBody>
          <a:bodyPr/>
          <a:lstStyle/>
          <a:p>
            <a:pPr eaLnBrk="1" hangingPunct="1"/>
            <a:endParaRPr lang="en-US" smtClean="0"/>
          </a:p>
        </p:txBody>
      </p:sp>
      <p:sp>
        <p:nvSpPr>
          <p:cNvPr id="82948" name="Slide Number Placeholder 3"/>
          <p:cNvSpPr>
            <a:spLocks noGrp="1"/>
          </p:cNvSpPr>
          <p:nvPr>
            <p:ph type="sldNum" sz="quarter" idx="5"/>
          </p:nvPr>
        </p:nvSpPr>
        <p:spPr>
          <a:noFill/>
        </p:spPr>
        <p:txBody>
          <a:bodyPr/>
          <a:lstStyle/>
          <a:p>
            <a:fld id="{EEFA22A1-7CF8-45EE-8BD8-89D0D05134C4}" type="slidenum">
              <a:rPr lang="en-US" smtClean="0">
                <a:cs typeface="Arial" charset="0"/>
              </a:rPr>
              <a:pPr/>
              <a:t>14</a:t>
            </a:fld>
            <a:endParaRPr lang="en-US" smtClean="0">
              <a:cs typeface="Arial" charset="0"/>
            </a:endParaRPr>
          </a:p>
        </p:txBody>
      </p:sp>
    </p:spTree>
    <p:extLst>
      <p:ext uri="{BB962C8B-B14F-4D97-AF65-F5344CB8AC3E}">
        <p14:creationId xmlns:p14="http://schemas.microsoft.com/office/powerpoint/2010/main" val="42569554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Rot="1" noChangeAspect="1" noChangeArrowheads="1" noTextEdit="1"/>
          </p:cNvSpPr>
          <p:nvPr>
            <p:ph type="sldImg"/>
          </p:nvPr>
        </p:nvSpPr>
        <p:spPr>
          <a:ln/>
        </p:spPr>
      </p:sp>
      <p:sp>
        <p:nvSpPr>
          <p:cNvPr id="83971" name="Rectangle 3"/>
          <p:cNvSpPr>
            <a:spLocks noGrp="1" noChangeArrowheads="1"/>
          </p:cNvSpPr>
          <p:nvPr>
            <p:ph type="body" idx="1"/>
          </p:nvPr>
        </p:nvSpPr>
        <p:spPr>
          <a:noFill/>
          <a:ln/>
        </p:spPr>
        <p:txBody>
          <a:bodyPr/>
          <a:lstStyle/>
          <a:p>
            <a:endParaRPr lang="en-US" smtClean="0"/>
          </a:p>
        </p:txBody>
      </p:sp>
    </p:spTree>
    <p:extLst>
      <p:ext uri="{BB962C8B-B14F-4D97-AF65-F5344CB8AC3E}">
        <p14:creationId xmlns:p14="http://schemas.microsoft.com/office/powerpoint/2010/main" val="1603307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a:ln/>
        </p:spPr>
      </p:sp>
      <p:sp>
        <p:nvSpPr>
          <p:cNvPr id="77827" name="Notes Placeholder 2"/>
          <p:cNvSpPr>
            <a:spLocks noGrp="1"/>
          </p:cNvSpPr>
          <p:nvPr>
            <p:ph type="body" idx="1"/>
          </p:nvPr>
        </p:nvSpPr>
        <p:spPr>
          <a:noFill/>
          <a:ln/>
        </p:spPr>
        <p:txBody>
          <a:bodyPr/>
          <a:lstStyle/>
          <a:p>
            <a:pPr eaLnBrk="1" hangingPunct="1"/>
            <a:endParaRPr lang="en-US" smtClean="0"/>
          </a:p>
        </p:txBody>
      </p:sp>
      <p:sp>
        <p:nvSpPr>
          <p:cNvPr id="77828" name="Slide Number Placeholder 3"/>
          <p:cNvSpPr>
            <a:spLocks noGrp="1"/>
          </p:cNvSpPr>
          <p:nvPr>
            <p:ph type="sldNum" sz="quarter" idx="5"/>
          </p:nvPr>
        </p:nvSpPr>
        <p:spPr>
          <a:noFill/>
        </p:spPr>
        <p:txBody>
          <a:bodyPr/>
          <a:lstStyle/>
          <a:p>
            <a:fld id="{783375FC-6A83-48F7-BBE3-8CB90431D406}" type="slidenum">
              <a:rPr lang="en-US" smtClean="0"/>
              <a:pPr/>
              <a:t>16</a:t>
            </a:fld>
            <a:endParaRPr lang="en-US" smtClean="0"/>
          </a:p>
        </p:txBody>
      </p:sp>
    </p:spTree>
    <p:extLst>
      <p:ext uri="{BB962C8B-B14F-4D97-AF65-F5344CB8AC3E}">
        <p14:creationId xmlns:p14="http://schemas.microsoft.com/office/powerpoint/2010/main" val="3096009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Slide Image Placeholder 1"/>
          <p:cNvSpPr>
            <a:spLocks noGrp="1" noRot="1" noChangeAspect="1" noTextEdit="1"/>
          </p:cNvSpPr>
          <p:nvPr>
            <p:ph type="sldImg"/>
          </p:nvPr>
        </p:nvSpPr>
        <p:spPr>
          <a:ln/>
        </p:spPr>
      </p:sp>
      <p:sp>
        <p:nvSpPr>
          <p:cNvPr id="90115" name="Notes Placeholder 2"/>
          <p:cNvSpPr>
            <a:spLocks noGrp="1"/>
          </p:cNvSpPr>
          <p:nvPr>
            <p:ph type="body" idx="1"/>
          </p:nvPr>
        </p:nvSpPr>
        <p:spPr>
          <a:noFill/>
          <a:ln/>
        </p:spPr>
        <p:txBody>
          <a:bodyPr/>
          <a:lstStyle/>
          <a:p>
            <a:pPr eaLnBrk="1" hangingPunct="1"/>
            <a:endParaRPr lang="en-US" smtClean="0"/>
          </a:p>
        </p:txBody>
      </p:sp>
      <p:sp>
        <p:nvSpPr>
          <p:cNvPr id="90116" name="Slide Number Placeholder 3"/>
          <p:cNvSpPr>
            <a:spLocks noGrp="1"/>
          </p:cNvSpPr>
          <p:nvPr>
            <p:ph type="sldNum" sz="quarter" idx="5"/>
          </p:nvPr>
        </p:nvSpPr>
        <p:spPr>
          <a:noFill/>
        </p:spPr>
        <p:txBody>
          <a:bodyPr/>
          <a:lstStyle/>
          <a:p>
            <a:fld id="{C8535F23-9FFA-4682-9DD4-1C346CCA42F3}" type="slidenum">
              <a:rPr lang="en-US" smtClean="0">
                <a:cs typeface="Arial" charset="0"/>
              </a:rPr>
              <a:pPr/>
              <a:t>17</a:t>
            </a:fld>
            <a:endParaRPr lang="en-US" smtClean="0">
              <a:cs typeface="Arial" charset="0"/>
            </a:endParaRPr>
          </a:p>
        </p:txBody>
      </p:sp>
    </p:spTree>
    <p:extLst>
      <p:ext uri="{BB962C8B-B14F-4D97-AF65-F5344CB8AC3E}">
        <p14:creationId xmlns:p14="http://schemas.microsoft.com/office/powerpoint/2010/main" val="31306341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Rot="1" noChangeAspect="1" noChangeArrowheads="1" noTextEdit="1"/>
          </p:cNvSpPr>
          <p:nvPr>
            <p:ph type="sldImg"/>
          </p:nvPr>
        </p:nvSpPr>
        <p:spPr>
          <a:ln/>
        </p:spPr>
      </p:sp>
      <p:sp>
        <p:nvSpPr>
          <p:cNvPr id="91139" name="Rectangle 3"/>
          <p:cNvSpPr>
            <a:spLocks noGrp="1" noChangeArrowheads="1"/>
          </p:cNvSpPr>
          <p:nvPr>
            <p:ph type="body" idx="1"/>
          </p:nvPr>
        </p:nvSpPr>
        <p:spPr>
          <a:noFill/>
          <a:ln/>
        </p:spPr>
        <p:txBody>
          <a:bodyPr/>
          <a:lstStyle/>
          <a:p>
            <a:endParaRPr lang="en-US" smtClean="0"/>
          </a:p>
        </p:txBody>
      </p:sp>
    </p:spTree>
    <p:extLst>
      <p:ext uri="{BB962C8B-B14F-4D97-AF65-F5344CB8AC3E}">
        <p14:creationId xmlns:p14="http://schemas.microsoft.com/office/powerpoint/2010/main" val="111980609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Rot="1" noChangeAspect="1" noChangeArrowheads="1" noTextEdit="1"/>
          </p:cNvSpPr>
          <p:nvPr>
            <p:ph type="sldImg"/>
          </p:nvPr>
        </p:nvSpPr>
        <p:spPr>
          <a:ln/>
        </p:spPr>
      </p:sp>
      <p:sp>
        <p:nvSpPr>
          <p:cNvPr id="92163" name="Rectangle 3"/>
          <p:cNvSpPr>
            <a:spLocks noGrp="1" noChangeArrowheads="1"/>
          </p:cNvSpPr>
          <p:nvPr>
            <p:ph type="body" idx="1"/>
          </p:nvPr>
        </p:nvSpPr>
        <p:spPr>
          <a:noFill/>
          <a:ln/>
        </p:spPr>
        <p:txBody>
          <a:bodyPr/>
          <a:lstStyle/>
          <a:p>
            <a:endParaRPr lang="en-US" smtClean="0"/>
          </a:p>
        </p:txBody>
      </p:sp>
    </p:spTree>
    <p:extLst>
      <p:ext uri="{BB962C8B-B14F-4D97-AF65-F5344CB8AC3E}">
        <p14:creationId xmlns:p14="http://schemas.microsoft.com/office/powerpoint/2010/main" val="16342039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Rot="1" noChangeAspect="1" noChangeArrowheads="1" noTextEdit="1"/>
          </p:cNvSpPr>
          <p:nvPr>
            <p:ph type="sldImg"/>
          </p:nvPr>
        </p:nvSpPr>
        <p:spPr>
          <a:ln/>
        </p:spPr>
      </p:sp>
      <p:sp>
        <p:nvSpPr>
          <p:cNvPr id="93187" name="Rectangle 3"/>
          <p:cNvSpPr>
            <a:spLocks noGrp="1" noChangeArrowheads="1"/>
          </p:cNvSpPr>
          <p:nvPr>
            <p:ph type="body" idx="1"/>
          </p:nvPr>
        </p:nvSpPr>
        <p:spPr>
          <a:noFill/>
          <a:ln/>
        </p:spPr>
        <p:txBody>
          <a:bodyPr/>
          <a:lstStyle/>
          <a:p>
            <a:endParaRPr lang="en-US" smtClean="0"/>
          </a:p>
        </p:txBody>
      </p:sp>
    </p:spTree>
    <p:extLst>
      <p:ext uri="{BB962C8B-B14F-4D97-AF65-F5344CB8AC3E}">
        <p14:creationId xmlns:p14="http://schemas.microsoft.com/office/powerpoint/2010/main" val="11350878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Rot="1" noChangeAspect="1" noChangeArrowheads="1" noTextEdit="1"/>
          </p:cNvSpPr>
          <p:nvPr>
            <p:ph type="sldImg"/>
          </p:nvPr>
        </p:nvSpPr>
        <p:spPr>
          <a:ln/>
        </p:spPr>
      </p:sp>
      <p:sp>
        <p:nvSpPr>
          <p:cNvPr id="94211" name="Rectangle 3"/>
          <p:cNvSpPr>
            <a:spLocks noGrp="1" noChangeArrowheads="1"/>
          </p:cNvSpPr>
          <p:nvPr>
            <p:ph type="body" idx="1"/>
          </p:nvPr>
        </p:nvSpPr>
        <p:spPr>
          <a:noFill/>
          <a:ln/>
        </p:spPr>
        <p:txBody>
          <a:bodyPr/>
          <a:lstStyle/>
          <a:p>
            <a:endParaRPr lang="en-US" smtClean="0"/>
          </a:p>
        </p:txBody>
      </p:sp>
    </p:spTree>
    <p:extLst>
      <p:ext uri="{BB962C8B-B14F-4D97-AF65-F5344CB8AC3E}">
        <p14:creationId xmlns:p14="http://schemas.microsoft.com/office/powerpoint/2010/main" val="318954193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Slide Image Placeholder 1"/>
          <p:cNvSpPr>
            <a:spLocks noGrp="1" noRot="1" noChangeAspect="1" noTextEdit="1"/>
          </p:cNvSpPr>
          <p:nvPr>
            <p:ph type="sldImg"/>
          </p:nvPr>
        </p:nvSpPr>
        <p:spPr>
          <a:ln/>
        </p:spPr>
      </p:sp>
      <p:sp>
        <p:nvSpPr>
          <p:cNvPr id="117763" name="Notes Placeholder 2"/>
          <p:cNvSpPr>
            <a:spLocks noGrp="1"/>
          </p:cNvSpPr>
          <p:nvPr>
            <p:ph type="body" idx="1"/>
          </p:nvPr>
        </p:nvSpPr>
        <p:spPr>
          <a:noFill/>
          <a:ln/>
        </p:spPr>
        <p:txBody>
          <a:bodyPr/>
          <a:lstStyle/>
          <a:p>
            <a:pPr eaLnBrk="1" hangingPunct="1"/>
            <a:endParaRPr lang="en-US" smtClean="0"/>
          </a:p>
        </p:txBody>
      </p:sp>
      <p:sp>
        <p:nvSpPr>
          <p:cNvPr id="117764" name="Slide Number Placeholder 3"/>
          <p:cNvSpPr>
            <a:spLocks noGrp="1"/>
          </p:cNvSpPr>
          <p:nvPr>
            <p:ph type="sldNum" sz="quarter" idx="5"/>
          </p:nvPr>
        </p:nvSpPr>
        <p:spPr>
          <a:noFill/>
        </p:spPr>
        <p:txBody>
          <a:bodyPr/>
          <a:lstStyle/>
          <a:p>
            <a:fld id="{547A92C4-1C62-400A-B574-0CB2D333BB0B}" type="slidenum">
              <a:rPr lang="en-US" smtClean="0">
                <a:cs typeface="Arial" charset="0"/>
              </a:rPr>
              <a:pPr/>
              <a:t>22</a:t>
            </a:fld>
            <a:endParaRPr lang="en-US" smtClean="0">
              <a:cs typeface="Arial" charset="0"/>
            </a:endParaRPr>
          </a:p>
        </p:txBody>
      </p:sp>
    </p:spTree>
    <p:extLst>
      <p:ext uri="{BB962C8B-B14F-4D97-AF65-F5344CB8AC3E}">
        <p14:creationId xmlns:p14="http://schemas.microsoft.com/office/powerpoint/2010/main" val="15657241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Slide Image Placeholder 1"/>
          <p:cNvSpPr>
            <a:spLocks noGrp="1" noRot="1" noChangeAspect="1" noTextEdit="1"/>
          </p:cNvSpPr>
          <p:nvPr>
            <p:ph type="sldImg"/>
          </p:nvPr>
        </p:nvSpPr>
        <p:spPr>
          <a:ln/>
        </p:spPr>
      </p:sp>
      <p:sp>
        <p:nvSpPr>
          <p:cNvPr id="118787" name="Notes Placeholder 2"/>
          <p:cNvSpPr>
            <a:spLocks noGrp="1"/>
          </p:cNvSpPr>
          <p:nvPr>
            <p:ph type="body" idx="1"/>
          </p:nvPr>
        </p:nvSpPr>
        <p:spPr>
          <a:noFill/>
          <a:ln/>
        </p:spPr>
        <p:txBody>
          <a:bodyPr/>
          <a:lstStyle/>
          <a:p>
            <a:pPr eaLnBrk="1" hangingPunct="1"/>
            <a:endParaRPr lang="en-US" smtClean="0"/>
          </a:p>
        </p:txBody>
      </p:sp>
      <p:sp>
        <p:nvSpPr>
          <p:cNvPr id="118788" name="Slide Number Placeholder 3"/>
          <p:cNvSpPr>
            <a:spLocks noGrp="1"/>
          </p:cNvSpPr>
          <p:nvPr>
            <p:ph type="sldNum" sz="quarter" idx="5"/>
          </p:nvPr>
        </p:nvSpPr>
        <p:spPr>
          <a:noFill/>
        </p:spPr>
        <p:txBody>
          <a:bodyPr/>
          <a:lstStyle/>
          <a:p>
            <a:fld id="{7D45E605-8A4D-44C0-8532-DD6B952E831E}" type="slidenum">
              <a:rPr lang="en-US" smtClean="0">
                <a:cs typeface="Arial" charset="0"/>
              </a:rPr>
              <a:pPr/>
              <a:t>23</a:t>
            </a:fld>
            <a:endParaRPr lang="en-US" smtClean="0">
              <a:cs typeface="Arial" charset="0"/>
            </a:endParaRPr>
          </a:p>
        </p:txBody>
      </p:sp>
    </p:spTree>
    <p:extLst>
      <p:ext uri="{BB962C8B-B14F-4D97-AF65-F5344CB8AC3E}">
        <p14:creationId xmlns:p14="http://schemas.microsoft.com/office/powerpoint/2010/main" val="308443851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ln/>
        </p:spPr>
      </p:sp>
      <p:sp>
        <p:nvSpPr>
          <p:cNvPr id="119811" name="Notes Placeholder 2"/>
          <p:cNvSpPr>
            <a:spLocks noGrp="1"/>
          </p:cNvSpPr>
          <p:nvPr>
            <p:ph type="body" idx="1"/>
          </p:nvPr>
        </p:nvSpPr>
        <p:spPr>
          <a:noFill/>
          <a:ln/>
        </p:spPr>
        <p:txBody>
          <a:bodyPr/>
          <a:lstStyle/>
          <a:p>
            <a:endParaRPr lang="en-US" smtClean="0"/>
          </a:p>
        </p:txBody>
      </p:sp>
      <p:sp>
        <p:nvSpPr>
          <p:cNvPr id="119812" name="Slide Number Placeholder 3"/>
          <p:cNvSpPr>
            <a:spLocks noGrp="1"/>
          </p:cNvSpPr>
          <p:nvPr>
            <p:ph type="sldNum" sz="quarter" idx="5"/>
          </p:nvPr>
        </p:nvSpPr>
        <p:spPr>
          <a:noFill/>
        </p:spPr>
        <p:txBody>
          <a:bodyPr/>
          <a:lstStyle/>
          <a:p>
            <a:fld id="{C7279493-9029-47B8-ACCD-FA8AC0F9F90C}" type="slidenum">
              <a:rPr lang="en-US" smtClean="0">
                <a:cs typeface="Arial" charset="0"/>
              </a:rPr>
              <a:pPr/>
              <a:t>24</a:t>
            </a:fld>
            <a:endParaRPr lang="en-US" smtClean="0">
              <a:cs typeface="Arial" charset="0"/>
            </a:endParaRPr>
          </a:p>
        </p:txBody>
      </p:sp>
    </p:spTree>
    <p:extLst>
      <p:ext uri="{BB962C8B-B14F-4D97-AF65-F5344CB8AC3E}">
        <p14:creationId xmlns:p14="http://schemas.microsoft.com/office/powerpoint/2010/main" val="407058150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Slide Image Placeholder 1"/>
          <p:cNvSpPr>
            <a:spLocks noGrp="1" noRot="1" noChangeAspect="1" noTextEdit="1"/>
          </p:cNvSpPr>
          <p:nvPr>
            <p:ph type="sldImg"/>
          </p:nvPr>
        </p:nvSpPr>
        <p:spPr>
          <a:ln/>
        </p:spPr>
      </p:sp>
      <p:sp>
        <p:nvSpPr>
          <p:cNvPr id="120835" name="Notes Placeholder 2"/>
          <p:cNvSpPr>
            <a:spLocks noGrp="1"/>
          </p:cNvSpPr>
          <p:nvPr>
            <p:ph type="body" idx="1"/>
          </p:nvPr>
        </p:nvSpPr>
        <p:spPr>
          <a:noFill/>
          <a:ln/>
        </p:spPr>
        <p:txBody>
          <a:bodyPr/>
          <a:lstStyle/>
          <a:p>
            <a:endParaRPr lang="en-US" smtClean="0"/>
          </a:p>
        </p:txBody>
      </p:sp>
      <p:sp>
        <p:nvSpPr>
          <p:cNvPr id="120836" name="Slide Number Placeholder 3"/>
          <p:cNvSpPr>
            <a:spLocks noGrp="1"/>
          </p:cNvSpPr>
          <p:nvPr>
            <p:ph type="sldNum" sz="quarter" idx="5"/>
          </p:nvPr>
        </p:nvSpPr>
        <p:spPr>
          <a:noFill/>
        </p:spPr>
        <p:txBody>
          <a:bodyPr/>
          <a:lstStyle/>
          <a:p>
            <a:fld id="{C667CF7C-6C72-43EA-825F-B0D3938A15FD}" type="slidenum">
              <a:rPr lang="en-US" smtClean="0">
                <a:cs typeface="Arial" charset="0"/>
              </a:rPr>
              <a:pPr/>
              <a:t>25</a:t>
            </a:fld>
            <a:endParaRPr lang="en-US" smtClean="0">
              <a:cs typeface="Arial" charset="0"/>
            </a:endParaRPr>
          </a:p>
        </p:txBody>
      </p:sp>
    </p:spTree>
    <p:extLst>
      <p:ext uri="{BB962C8B-B14F-4D97-AF65-F5344CB8AC3E}">
        <p14:creationId xmlns:p14="http://schemas.microsoft.com/office/powerpoint/2010/main" val="379993746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Slide Image Placeholder 1"/>
          <p:cNvSpPr>
            <a:spLocks noGrp="1" noRot="1" noChangeAspect="1" noTextEdit="1"/>
          </p:cNvSpPr>
          <p:nvPr>
            <p:ph type="sldImg"/>
          </p:nvPr>
        </p:nvSpPr>
        <p:spPr>
          <a:ln/>
        </p:spPr>
      </p:sp>
      <p:sp>
        <p:nvSpPr>
          <p:cNvPr id="121859" name="Notes Placeholder 2"/>
          <p:cNvSpPr>
            <a:spLocks noGrp="1"/>
          </p:cNvSpPr>
          <p:nvPr>
            <p:ph type="body" idx="1"/>
          </p:nvPr>
        </p:nvSpPr>
        <p:spPr>
          <a:noFill/>
          <a:ln/>
        </p:spPr>
        <p:txBody>
          <a:bodyPr/>
          <a:lstStyle/>
          <a:p>
            <a:endParaRPr lang="en-US" smtClean="0"/>
          </a:p>
        </p:txBody>
      </p:sp>
      <p:sp>
        <p:nvSpPr>
          <p:cNvPr id="121860" name="Slide Number Placeholder 3"/>
          <p:cNvSpPr>
            <a:spLocks noGrp="1"/>
          </p:cNvSpPr>
          <p:nvPr>
            <p:ph type="sldNum" sz="quarter" idx="5"/>
          </p:nvPr>
        </p:nvSpPr>
        <p:spPr>
          <a:noFill/>
        </p:spPr>
        <p:txBody>
          <a:bodyPr/>
          <a:lstStyle/>
          <a:p>
            <a:fld id="{EA2E697B-48D2-46EA-B2FE-FA9B2F9FCAA8}" type="slidenum">
              <a:rPr lang="en-US" smtClean="0">
                <a:cs typeface="Arial" charset="0"/>
              </a:rPr>
              <a:pPr/>
              <a:t>26</a:t>
            </a:fld>
            <a:endParaRPr lang="en-US" smtClean="0">
              <a:cs typeface="Arial" charset="0"/>
            </a:endParaRPr>
          </a:p>
        </p:txBody>
      </p:sp>
    </p:spTree>
    <p:extLst>
      <p:ext uri="{BB962C8B-B14F-4D97-AF65-F5344CB8AC3E}">
        <p14:creationId xmlns:p14="http://schemas.microsoft.com/office/powerpoint/2010/main" val="417760927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Slide Image Placeholder 1"/>
          <p:cNvSpPr>
            <a:spLocks noGrp="1" noRot="1" noChangeAspect="1" noTextEdit="1"/>
          </p:cNvSpPr>
          <p:nvPr>
            <p:ph type="sldImg"/>
          </p:nvPr>
        </p:nvSpPr>
        <p:spPr>
          <a:ln/>
        </p:spPr>
      </p:sp>
      <p:sp>
        <p:nvSpPr>
          <p:cNvPr id="9830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9830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485">
              <a:defRPr>
                <a:solidFill>
                  <a:schemeClr val="tx1"/>
                </a:solidFill>
                <a:latin typeface="Times New Roman" pitchFamily="18" charset="0"/>
                <a:cs typeface="Arial" charset="0"/>
              </a:defRPr>
            </a:lvl1pPr>
            <a:lvl2pPr marL="702756" indent="-270291" defTabSz="914485">
              <a:defRPr>
                <a:solidFill>
                  <a:schemeClr val="tx1"/>
                </a:solidFill>
                <a:latin typeface="Times New Roman" pitchFamily="18" charset="0"/>
                <a:cs typeface="Arial" charset="0"/>
              </a:defRPr>
            </a:lvl2pPr>
            <a:lvl3pPr marL="1081164" indent="-216233" defTabSz="914485">
              <a:defRPr>
                <a:solidFill>
                  <a:schemeClr val="tx1"/>
                </a:solidFill>
                <a:latin typeface="Times New Roman" pitchFamily="18" charset="0"/>
                <a:cs typeface="Arial" charset="0"/>
              </a:defRPr>
            </a:lvl3pPr>
            <a:lvl4pPr marL="1513629" indent="-216233" defTabSz="914485">
              <a:defRPr>
                <a:solidFill>
                  <a:schemeClr val="tx1"/>
                </a:solidFill>
                <a:latin typeface="Times New Roman" pitchFamily="18" charset="0"/>
                <a:cs typeface="Arial" charset="0"/>
              </a:defRPr>
            </a:lvl4pPr>
            <a:lvl5pPr marL="1946095" indent="-216233" defTabSz="914485">
              <a:defRPr>
                <a:solidFill>
                  <a:schemeClr val="tx1"/>
                </a:solidFill>
                <a:latin typeface="Times New Roman" pitchFamily="18" charset="0"/>
                <a:cs typeface="Arial" charset="0"/>
              </a:defRPr>
            </a:lvl5pPr>
            <a:lvl6pPr marL="2378560" indent="-216233" defTabSz="914485" eaLnBrk="0" fontAlgn="base" hangingPunct="0">
              <a:spcBef>
                <a:spcPct val="0"/>
              </a:spcBef>
              <a:spcAft>
                <a:spcPct val="0"/>
              </a:spcAft>
              <a:defRPr>
                <a:solidFill>
                  <a:schemeClr val="tx1"/>
                </a:solidFill>
                <a:latin typeface="Times New Roman" pitchFamily="18" charset="0"/>
                <a:cs typeface="Arial" charset="0"/>
              </a:defRPr>
            </a:lvl6pPr>
            <a:lvl7pPr marL="2811026" indent="-216233" defTabSz="914485" eaLnBrk="0" fontAlgn="base" hangingPunct="0">
              <a:spcBef>
                <a:spcPct val="0"/>
              </a:spcBef>
              <a:spcAft>
                <a:spcPct val="0"/>
              </a:spcAft>
              <a:defRPr>
                <a:solidFill>
                  <a:schemeClr val="tx1"/>
                </a:solidFill>
                <a:latin typeface="Times New Roman" pitchFamily="18" charset="0"/>
                <a:cs typeface="Arial" charset="0"/>
              </a:defRPr>
            </a:lvl7pPr>
            <a:lvl8pPr marL="3243491" indent="-216233" defTabSz="914485" eaLnBrk="0" fontAlgn="base" hangingPunct="0">
              <a:spcBef>
                <a:spcPct val="0"/>
              </a:spcBef>
              <a:spcAft>
                <a:spcPct val="0"/>
              </a:spcAft>
              <a:defRPr>
                <a:solidFill>
                  <a:schemeClr val="tx1"/>
                </a:solidFill>
                <a:latin typeface="Times New Roman" pitchFamily="18" charset="0"/>
                <a:cs typeface="Arial" charset="0"/>
              </a:defRPr>
            </a:lvl8pPr>
            <a:lvl9pPr marL="3675957" indent="-216233" defTabSz="914485" eaLnBrk="0" fontAlgn="base" hangingPunct="0">
              <a:spcBef>
                <a:spcPct val="0"/>
              </a:spcBef>
              <a:spcAft>
                <a:spcPct val="0"/>
              </a:spcAft>
              <a:defRPr>
                <a:solidFill>
                  <a:schemeClr val="tx1"/>
                </a:solidFill>
                <a:latin typeface="Times New Roman" pitchFamily="18" charset="0"/>
                <a:cs typeface="Arial" charset="0"/>
              </a:defRPr>
            </a:lvl9pPr>
          </a:lstStyle>
          <a:p>
            <a:fld id="{A2E40FA1-6A1C-46E3-B644-5CAF5AC3ACAF}" type="slidenum">
              <a:rPr lang="en-US" smtClean="0"/>
              <a:pPr/>
              <a:t>28</a:t>
            </a:fld>
            <a:endParaRPr lang="en-US" smtClean="0"/>
          </a:p>
        </p:txBody>
      </p:sp>
    </p:spTree>
    <p:extLst>
      <p:ext uri="{BB962C8B-B14F-4D97-AF65-F5344CB8AC3E}">
        <p14:creationId xmlns:p14="http://schemas.microsoft.com/office/powerpoint/2010/main" val="305441500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p:cNvSpPr>
            <a:spLocks noGrp="1" noRot="1" noChangeAspect="1" noTextEdit="1"/>
          </p:cNvSpPr>
          <p:nvPr>
            <p:ph type="sldImg"/>
          </p:nvPr>
        </p:nvSpPr>
        <p:spPr>
          <a:ln/>
        </p:spPr>
      </p:sp>
      <p:sp>
        <p:nvSpPr>
          <p:cNvPr id="9933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9933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485">
              <a:defRPr>
                <a:solidFill>
                  <a:schemeClr val="tx1"/>
                </a:solidFill>
                <a:latin typeface="Times New Roman" pitchFamily="18" charset="0"/>
                <a:cs typeface="Arial" charset="0"/>
              </a:defRPr>
            </a:lvl1pPr>
            <a:lvl2pPr marL="702756" indent="-270291" defTabSz="914485">
              <a:defRPr>
                <a:solidFill>
                  <a:schemeClr val="tx1"/>
                </a:solidFill>
                <a:latin typeface="Times New Roman" pitchFamily="18" charset="0"/>
                <a:cs typeface="Arial" charset="0"/>
              </a:defRPr>
            </a:lvl2pPr>
            <a:lvl3pPr marL="1081164" indent="-216233" defTabSz="914485">
              <a:defRPr>
                <a:solidFill>
                  <a:schemeClr val="tx1"/>
                </a:solidFill>
                <a:latin typeface="Times New Roman" pitchFamily="18" charset="0"/>
                <a:cs typeface="Arial" charset="0"/>
              </a:defRPr>
            </a:lvl3pPr>
            <a:lvl4pPr marL="1513629" indent="-216233" defTabSz="914485">
              <a:defRPr>
                <a:solidFill>
                  <a:schemeClr val="tx1"/>
                </a:solidFill>
                <a:latin typeface="Times New Roman" pitchFamily="18" charset="0"/>
                <a:cs typeface="Arial" charset="0"/>
              </a:defRPr>
            </a:lvl4pPr>
            <a:lvl5pPr marL="1946095" indent="-216233" defTabSz="914485">
              <a:defRPr>
                <a:solidFill>
                  <a:schemeClr val="tx1"/>
                </a:solidFill>
                <a:latin typeface="Times New Roman" pitchFamily="18" charset="0"/>
                <a:cs typeface="Arial" charset="0"/>
              </a:defRPr>
            </a:lvl5pPr>
            <a:lvl6pPr marL="2378560" indent="-216233" defTabSz="914485" eaLnBrk="0" fontAlgn="base" hangingPunct="0">
              <a:spcBef>
                <a:spcPct val="0"/>
              </a:spcBef>
              <a:spcAft>
                <a:spcPct val="0"/>
              </a:spcAft>
              <a:defRPr>
                <a:solidFill>
                  <a:schemeClr val="tx1"/>
                </a:solidFill>
                <a:latin typeface="Times New Roman" pitchFamily="18" charset="0"/>
                <a:cs typeface="Arial" charset="0"/>
              </a:defRPr>
            </a:lvl6pPr>
            <a:lvl7pPr marL="2811026" indent="-216233" defTabSz="914485" eaLnBrk="0" fontAlgn="base" hangingPunct="0">
              <a:spcBef>
                <a:spcPct val="0"/>
              </a:spcBef>
              <a:spcAft>
                <a:spcPct val="0"/>
              </a:spcAft>
              <a:defRPr>
                <a:solidFill>
                  <a:schemeClr val="tx1"/>
                </a:solidFill>
                <a:latin typeface="Times New Roman" pitchFamily="18" charset="0"/>
                <a:cs typeface="Arial" charset="0"/>
              </a:defRPr>
            </a:lvl7pPr>
            <a:lvl8pPr marL="3243491" indent="-216233" defTabSz="914485" eaLnBrk="0" fontAlgn="base" hangingPunct="0">
              <a:spcBef>
                <a:spcPct val="0"/>
              </a:spcBef>
              <a:spcAft>
                <a:spcPct val="0"/>
              </a:spcAft>
              <a:defRPr>
                <a:solidFill>
                  <a:schemeClr val="tx1"/>
                </a:solidFill>
                <a:latin typeface="Times New Roman" pitchFamily="18" charset="0"/>
                <a:cs typeface="Arial" charset="0"/>
              </a:defRPr>
            </a:lvl8pPr>
            <a:lvl9pPr marL="3675957" indent="-216233" defTabSz="914485" eaLnBrk="0" fontAlgn="base" hangingPunct="0">
              <a:spcBef>
                <a:spcPct val="0"/>
              </a:spcBef>
              <a:spcAft>
                <a:spcPct val="0"/>
              </a:spcAft>
              <a:defRPr>
                <a:solidFill>
                  <a:schemeClr val="tx1"/>
                </a:solidFill>
                <a:latin typeface="Times New Roman" pitchFamily="18" charset="0"/>
                <a:cs typeface="Arial" charset="0"/>
              </a:defRPr>
            </a:lvl9pPr>
          </a:lstStyle>
          <a:p>
            <a:fld id="{9741ABD7-DD0E-432F-AB7F-3678CE3F7029}" type="slidenum">
              <a:rPr lang="en-US" smtClean="0"/>
              <a:pPr/>
              <a:t>29</a:t>
            </a:fld>
            <a:endParaRPr lang="en-US" smtClean="0"/>
          </a:p>
        </p:txBody>
      </p:sp>
    </p:spTree>
    <p:extLst>
      <p:ext uri="{BB962C8B-B14F-4D97-AF65-F5344CB8AC3E}">
        <p14:creationId xmlns:p14="http://schemas.microsoft.com/office/powerpoint/2010/main" val="259215152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p:cNvSpPr>
            <a:spLocks noGrp="1" noRot="1" noChangeAspect="1" noTextEdit="1"/>
          </p:cNvSpPr>
          <p:nvPr>
            <p:ph type="sldImg"/>
          </p:nvPr>
        </p:nvSpPr>
        <p:spPr>
          <a:ln/>
        </p:spPr>
      </p:sp>
      <p:sp>
        <p:nvSpPr>
          <p:cNvPr id="10035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10035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485">
              <a:defRPr>
                <a:solidFill>
                  <a:schemeClr val="tx1"/>
                </a:solidFill>
                <a:latin typeface="Times New Roman" pitchFamily="18" charset="0"/>
                <a:cs typeface="Arial" charset="0"/>
              </a:defRPr>
            </a:lvl1pPr>
            <a:lvl2pPr marL="702756" indent="-270291" defTabSz="914485">
              <a:defRPr>
                <a:solidFill>
                  <a:schemeClr val="tx1"/>
                </a:solidFill>
                <a:latin typeface="Times New Roman" pitchFamily="18" charset="0"/>
                <a:cs typeface="Arial" charset="0"/>
              </a:defRPr>
            </a:lvl2pPr>
            <a:lvl3pPr marL="1081164" indent="-216233" defTabSz="914485">
              <a:defRPr>
                <a:solidFill>
                  <a:schemeClr val="tx1"/>
                </a:solidFill>
                <a:latin typeface="Times New Roman" pitchFamily="18" charset="0"/>
                <a:cs typeface="Arial" charset="0"/>
              </a:defRPr>
            </a:lvl3pPr>
            <a:lvl4pPr marL="1513629" indent="-216233" defTabSz="914485">
              <a:defRPr>
                <a:solidFill>
                  <a:schemeClr val="tx1"/>
                </a:solidFill>
                <a:latin typeface="Times New Roman" pitchFamily="18" charset="0"/>
                <a:cs typeface="Arial" charset="0"/>
              </a:defRPr>
            </a:lvl4pPr>
            <a:lvl5pPr marL="1946095" indent="-216233" defTabSz="914485">
              <a:defRPr>
                <a:solidFill>
                  <a:schemeClr val="tx1"/>
                </a:solidFill>
                <a:latin typeface="Times New Roman" pitchFamily="18" charset="0"/>
                <a:cs typeface="Arial" charset="0"/>
              </a:defRPr>
            </a:lvl5pPr>
            <a:lvl6pPr marL="2378560" indent="-216233" defTabSz="914485" eaLnBrk="0" fontAlgn="base" hangingPunct="0">
              <a:spcBef>
                <a:spcPct val="0"/>
              </a:spcBef>
              <a:spcAft>
                <a:spcPct val="0"/>
              </a:spcAft>
              <a:defRPr>
                <a:solidFill>
                  <a:schemeClr val="tx1"/>
                </a:solidFill>
                <a:latin typeface="Times New Roman" pitchFamily="18" charset="0"/>
                <a:cs typeface="Arial" charset="0"/>
              </a:defRPr>
            </a:lvl6pPr>
            <a:lvl7pPr marL="2811026" indent="-216233" defTabSz="914485" eaLnBrk="0" fontAlgn="base" hangingPunct="0">
              <a:spcBef>
                <a:spcPct val="0"/>
              </a:spcBef>
              <a:spcAft>
                <a:spcPct val="0"/>
              </a:spcAft>
              <a:defRPr>
                <a:solidFill>
                  <a:schemeClr val="tx1"/>
                </a:solidFill>
                <a:latin typeface="Times New Roman" pitchFamily="18" charset="0"/>
                <a:cs typeface="Arial" charset="0"/>
              </a:defRPr>
            </a:lvl7pPr>
            <a:lvl8pPr marL="3243491" indent="-216233" defTabSz="914485" eaLnBrk="0" fontAlgn="base" hangingPunct="0">
              <a:spcBef>
                <a:spcPct val="0"/>
              </a:spcBef>
              <a:spcAft>
                <a:spcPct val="0"/>
              </a:spcAft>
              <a:defRPr>
                <a:solidFill>
                  <a:schemeClr val="tx1"/>
                </a:solidFill>
                <a:latin typeface="Times New Roman" pitchFamily="18" charset="0"/>
                <a:cs typeface="Arial" charset="0"/>
              </a:defRPr>
            </a:lvl8pPr>
            <a:lvl9pPr marL="3675957" indent="-216233" defTabSz="914485" eaLnBrk="0" fontAlgn="base" hangingPunct="0">
              <a:spcBef>
                <a:spcPct val="0"/>
              </a:spcBef>
              <a:spcAft>
                <a:spcPct val="0"/>
              </a:spcAft>
              <a:defRPr>
                <a:solidFill>
                  <a:schemeClr val="tx1"/>
                </a:solidFill>
                <a:latin typeface="Times New Roman" pitchFamily="18" charset="0"/>
                <a:cs typeface="Arial" charset="0"/>
              </a:defRPr>
            </a:lvl9pPr>
          </a:lstStyle>
          <a:p>
            <a:fld id="{43A78EE7-924D-44F8-A949-2D1355C7A355}" type="slidenum">
              <a:rPr lang="en-US" smtClean="0"/>
              <a:pPr/>
              <a:t>30</a:t>
            </a:fld>
            <a:endParaRPr lang="en-US" smtClean="0"/>
          </a:p>
        </p:txBody>
      </p:sp>
    </p:spTree>
    <p:extLst>
      <p:ext uri="{BB962C8B-B14F-4D97-AF65-F5344CB8AC3E}">
        <p14:creationId xmlns:p14="http://schemas.microsoft.com/office/powerpoint/2010/main" val="170168774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Slide Image Placeholder 1"/>
          <p:cNvSpPr>
            <a:spLocks noGrp="1" noRot="1" noChangeAspect="1" noTextEdit="1"/>
          </p:cNvSpPr>
          <p:nvPr>
            <p:ph type="sldImg"/>
          </p:nvPr>
        </p:nvSpPr>
        <p:spPr>
          <a:ln/>
        </p:spPr>
      </p:sp>
      <p:sp>
        <p:nvSpPr>
          <p:cNvPr id="10137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10138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485">
              <a:defRPr>
                <a:solidFill>
                  <a:schemeClr val="tx1"/>
                </a:solidFill>
                <a:latin typeface="Times New Roman" pitchFamily="18" charset="0"/>
                <a:cs typeface="Arial" charset="0"/>
              </a:defRPr>
            </a:lvl1pPr>
            <a:lvl2pPr marL="702756" indent="-270291" defTabSz="914485">
              <a:defRPr>
                <a:solidFill>
                  <a:schemeClr val="tx1"/>
                </a:solidFill>
                <a:latin typeface="Times New Roman" pitchFamily="18" charset="0"/>
                <a:cs typeface="Arial" charset="0"/>
              </a:defRPr>
            </a:lvl2pPr>
            <a:lvl3pPr marL="1081164" indent="-216233" defTabSz="914485">
              <a:defRPr>
                <a:solidFill>
                  <a:schemeClr val="tx1"/>
                </a:solidFill>
                <a:latin typeface="Times New Roman" pitchFamily="18" charset="0"/>
                <a:cs typeface="Arial" charset="0"/>
              </a:defRPr>
            </a:lvl3pPr>
            <a:lvl4pPr marL="1513629" indent="-216233" defTabSz="914485">
              <a:defRPr>
                <a:solidFill>
                  <a:schemeClr val="tx1"/>
                </a:solidFill>
                <a:latin typeface="Times New Roman" pitchFamily="18" charset="0"/>
                <a:cs typeface="Arial" charset="0"/>
              </a:defRPr>
            </a:lvl4pPr>
            <a:lvl5pPr marL="1946095" indent="-216233" defTabSz="914485">
              <a:defRPr>
                <a:solidFill>
                  <a:schemeClr val="tx1"/>
                </a:solidFill>
                <a:latin typeface="Times New Roman" pitchFamily="18" charset="0"/>
                <a:cs typeface="Arial" charset="0"/>
              </a:defRPr>
            </a:lvl5pPr>
            <a:lvl6pPr marL="2378560" indent="-216233" defTabSz="914485" eaLnBrk="0" fontAlgn="base" hangingPunct="0">
              <a:spcBef>
                <a:spcPct val="0"/>
              </a:spcBef>
              <a:spcAft>
                <a:spcPct val="0"/>
              </a:spcAft>
              <a:defRPr>
                <a:solidFill>
                  <a:schemeClr val="tx1"/>
                </a:solidFill>
                <a:latin typeface="Times New Roman" pitchFamily="18" charset="0"/>
                <a:cs typeface="Arial" charset="0"/>
              </a:defRPr>
            </a:lvl6pPr>
            <a:lvl7pPr marL="2811026" indent="-216233" defTabSz="914485" eaLnBrk="0" fontAlgn="base" hangingPunct="0">
              <a:spcBef>
                <a:spcPct val="0"/>
              </a:spcBef>
              <a:spcAft>
                <a:spcPct val="0"/>
              </a:spcAft>
              <a:defRPr>
                <a:solidFill>
                  <a:schemeClr val="tx1"/>
                </a:solidFill>
                <a:latin typeface="Times New Roman" pitchFamily="18" charset="0"/>
                <a:cs typeface="Arial" charset="0"/>
              </a:defRPr>
            </a:lvl7pPr>
            <a:lvl8pPr marL="3243491" indent="-216233" defTabSz="914485" eaLnBrk="0" fontAlgn="base" hangingPunct="0">
              <a:spcBef>
                <a:spcPct val="0"/>
              </a:spcBef>
              <a:spcAft>
                <a:spcPct val="0"/>
              </a:spcAft>
              <a:defRPr>
                <a:solidFill>
                  <a:schemeClr val="tx1"/>
                </a:solidFill>
                <a:latin typeface="Times New Roman" pitchFamily="18" charset="0"/>
                <a:cs typeface="Arial" charset="0"/>
              </a:defRPr>
            </a:lvl8pPr>
            <a:lvl9pPr marL="3675957" indent="-216233" defTabSz="914485" eaLnBrk="0" fontAlgn="base" hangingPunct="0">
              <a:spcBef>
                <a:spcPct val="0"/>
              </a:spcBef>
              <a:spcAft>
                <a:spcPct val="0"/>
              </a:spcAft>
              <a:defRPr>
                <a:solidFill>
                  <a:schemeClr val="tx1"/>
                </a:solidFill>
                <a:latin typeface="Times New Roman" pitchFamily="18" charset="0"/>
                <a:cs typeface="Arial" charset="0"/>
              </a:defRPr>
            </a:lvl9pPr>
          </a:lstStyle>
          <a:p>
            <a:fld id="{2380764D-ED4D-4EE1-85D1-1A06F3128A6C}" type="slidenum">
              <a:rPr lang="en-US" smtClean="0"/>
              <a:pPr/>
              <a:t>31</a:t>
            </a:fld>
            <a:endParaRPr lang="en-US" smtClean="0"/>
          </a:p>
        </p:txBody>
      </p:sp>
    </p:spTree>
    <p:extLst>
      <p:ext uri="{BB962C8B-B14F-4D97-AF65-F5344CB8AC3E}">
        <p14:creationId xmlns:p14="http://schemas.microsoft.com/office/powerpoint/2010/main" val="416728828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Slide Image Placeholder 1"/>
          <p:cNvSpPr>
            <a:spLocks noGrp="1" noRot="1" noChangeAspect="1" noTextEdit="1"/>
          </p:cNvSpPr>
          <p:nvPr>
            <p:ph type="sldImg"/>
          </p:nvPr>
        </p:nvSpPr>
        <p:spPr>
          <a:ln/>
        </p:spPr>
      </p:sp>
      <p:sp>
        <p:nvSpPr>
          <p:cNvPr id="10240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10240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485">
              <a:defRPr>
                <a:solidFill>
                  <a:schemeClr val="tx1"/>
                </a:solidFill>
                <a:latin typeface="Times New Roman" pitchFamily="18" charset="0"/>
                <a:cs typeface="Arial" charset="0"/>
              </a:defRPr>
            </a:lvl1pPr>
            <a:lvl2pPr marL="702756" indent="-270291" defTabSz="914485">
              <a:defRPr>
                <a:solidFill>
                  <a:schemeClr val="tx1"/>
                </a:solidFill>
                <a:latin typeface="Times New Roman" pitchFamily="18" charset="0"/>
                <a:cs typeface="Arial" charset="0"/>
              </a:defRPr>
            </a:lvl2pPr>
            <a:lvl3pPr marL="1081164" indent="-216233" defTabSz="914485">
              <a:defRPr>
                <a:solidFill>
                  <a:schemeClr val="tx1"/>
                </a:solidFill>
                <a:latin typeface="Times New Roman" pitchFamily="18" charset="0"/>
                <a:cs typeface="Arial" charset="0"/>
              </a:defRPr>
            </a:lvl3pPr>
            <a:lvl4pPr marL="1513629" indent="-216233" defTabSz="914485">
              <a:defRPr>
                <a:solidFill>
                  <a:schemeClr val="tx1"/>
                </a:solidFill>
                <a:latin typeface="Times New Roman" pitchFamily="18" charset="0"/>
                <a:cs typeface="Arial" charset="0"/>
              </a:defRPr>
            </a:lvl4pPr>
            <a:lvl5pPr marL="1946095" indent="-216233" defTabSz="914485">
              <a:defRPr>
                <a:solidFill>
                  <a:schemeClr val="tx1"/>
                </a:solidFill>
                <a:latin typeface="Times New Roman" pitchFamily="18" charset="0"/>
                <a:cs typeface="Arial" charset="0"/>
              </a:defRPr>
            </a:lvl5pPr>
            <a:lvl6pPr marL="2378560" indent="-216233" defTabSz="914485" eaLnBrk="0" fontAlgn="base" hangingPunct="0">
              <a:spcBef>
                <a:spcPct val="0"/>
              </a:spcBef>
              <a:spcAft>
                <a:spcPct val="0"/>
              </a:spcAft>
              <a:defRPr>
                <a:solidFill>
                  <a:schemeClr val="tx1"/>
                </a:solidFill>
                <a:latin typeface="Times New Roman" pitchFamily="18" charset="0"/>
                <a:cs typeface="Arial" charset="0"/>
              </a:defRPr>
            </a:lvl6pPr>
            <a:lvl7pPr marL="2811026" indent="-216233" defTabSz="914485" eaLnBrk="0" fontAlgn="base" hangingPunct="0">
              <a:spcBef>
                <a:spcPct val="0"/>
              </a:spcBef>
              <a:spcAft>
                <a:spcPct val="0"/>
              </a:spcAft>
              <a:defRPr>
                <a:solidFill>
                  <a:schemeClr val="tx1"/>
                </a:solidFill>
                <a:latin typeface="Times New Roman" pitchFamily="18" charset="0"/>
                <a:cs typeface="Arial" charset="0"/>
              </a:defRPr>
            </a:lvl7pPr>
            <a:lvl8pPr marL="3243491" indent="-216233" defTabSz="914485" eaLnBrk="0" fontAlgn="base" hangingPunct="0">
              <a:spcBef>
                <a:spcPct val="0"/>
              </a:spcBef>
              <a:spcAft>
                <a:spcPct val="0"/>
              </a:spcAft>
              <a:defRPr>
                <a:solidFill>
                  <a:schemeClr val="tx1"/>
                </a:solidFill>
                <a:latin typeface="Times New Roman" pitchFamily="18" charset="0"/>
                <a:cs typeface="Arial" charset="0"/>
              </a:defRPr>
            </a:lvl8pPr>
            <a:lvl9pPr marL="3675957" indent="-216233" defTabSz="914485" eaLnBrk="0" fontAlgn="base" hangingPunct="0">
              <a:spcBef>
                <a:spcPct val="0"/>
              </a:spcBef>
              <a:spcAft>
                <a:spcPct val="0"/>
              </a:spcAft>
              <a:defRPr>
                <a:solidFill>
                  <a:schemeClr val="tx1"/>
                </a:solidFill>
                <a:latin typeface="Times New Roman" pitchFamily="18" charset="0"/>
                <a:cs typeface="Arial" charset="0"/>
              </a:defRPr>
            </a:lvl9pPr>
          </a:lstStyle>
          <a:p>
            <a:fld id="{E676CEE5-4319-4E70-A0F4-993424D20BCF}" type="slidenum">
              <a:rPr lang="en-US" smtClean="0"/>
              <a:pPr/>
              <a:t>32</a:t>
            </a:fld>
            <a:endParaRPr lang="en-US" smtClean="0"/>
          </a:p>
        </p:txBody>
      </p:sp>
    </p:spTree>
    <p:extLst>
      <p:ext uri="{BB962C8B-B14F-4D97-AF65-F5344CB8AC3E}">
        <p14:creationId xmlns:p14="http://schemas.microsoft.com/office/powerpoint/2010/main" val="93841258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Slide Image Placeholder 1"/>
          <p:cNvSpPr>
            <a:spLocks noGrp="1" noRot="1" noChangeAspect="1" noTextEdit="1"/>
          </p:cNvSpPr>
          <p:nvPr>
            <p:ph type="sldImg"/>
          </p:nvPr>
        </p:nvSpPr>
        <p:spPr>
          <a:ln/>
        </p:spPr>
      </p:sp>
      <p:sp>
        <p:nvSpPr>
          <p:cNvPr id="10342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10342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485">
              <a:defRPr>
                <a:solidFill>
                  <a:schemeClr val="tx1"/>
                </a:solidFill>
                <a:latin typeface="Times New Roman" pitchFamily="18" charset="0"/>
                <a:cs typeface="Arial" charset="0"/>
              </a:defRPr>
            </a:lvl1pPr>
            <a:lvl2pPr marL="702756" indent="-270291" defTabSz="914485">
              <a:defRPr>
                <a:solidFill>
                  <a:schemeClr val="tx1"/>
                </a:solidFill>
                <a:latin typeface="Times New Roman" pitchFamily="18" charset="0"/>
                <a:cs typeface="Arial" charset="0"/>
              </a:defRPr>
            </a:lvl2pPr>
            <a:lvl3pPr marL="1081164" indent="-216233" defTabSz="914485">
              <a:defRPr>
                <a:solidFill>
                  <a:schemeClr val="tx1"/>
                </a:solidFill>
                <a:latin typeface="Times New Roman" pitchFamily="18" charset="0"/>
                <a:cs typeface="Arial" charset="0"/>
              </a:defRPr>
            </a:lvl3pPr>
            <a:lvl4pPr marL="1513629" indent="-216233" defTabSz="914485">
              <a:defRPr>
                <a:solidFill>
                  <a:schemeClr val="tx1"/>
                </a:solidFill>
                <a:latin typeface="Times New Roman" pitchFamily="18" charset="0"/>
                <a:cs typeface="Arial" charset="0"/>
              </a:defRPr>
            </a:lvl4pPr>
            <a:lvl5pPr marL="1946095" indent="-216233" defTabSz="914485">
              <a:defRPr>
                <a:solidFill>
                  <a:schemeClr val="tx1"/>
                </a:solidFill>
                <a:latin typeface="Times New Roman" pitchFamily="18" charset="0"/>
                <a:cs typeface="Arial" charset="0"/>
              </a:defRPr>
            </a:lvl5pPr>
            <a:lvl6pPr marL="2378560" indent="-216233" defTabSz="914485" eaLnBrk="0" fontAlgn="base" hangingPunct="0">
              <a:spcBef>
                <a:spcPct val="0"/>
              </a:spcBef>
              <a:spcAft>
                <a:spcPct val="0"/>
              </a:spcAft>
              <a:defRPr>
                <a:solidFill>
                  <a:schemeClr val="tx1"/>
                </a:solidFill>
                <a:latin typeface="Times New Roman" pitchFamily="18" charset="0"/>
                <a:cs typeface="Arial" charset="0"/>
              </a:defRPr>
            </a:lvl6pPr>
            <a:lvl7pPr marL="2811026" indent="-216233" defTabSz="914485" eaLnBrk="0" fontAlgn="base" hangingPunct="0">
              <a:spcBef>
                <a:spcPct val="0"/>
              </a:spcBef>
              <a:spcAft>
                <a:spcPct val="0"/>
              </a:spcAft>
              <a:defRPr>
                <a:solidFill>
                  <a:schemeClr val="tx1"/>
                </a:solidFill>
                <a:latin typeface="Times New Roman" pitchFamily="18" charset="0"/>
                <a:cs typeface="Arial" charset="0"/>
              </a:defRPr>
            </a:lvl7pPr>
            <a:lvl8pPr marL="3243491" indent="-216233" defTabSz="914485" eaLnBrk="0" fontAlgn="base" hangingPunct="0">
              <a:spcBef>
                <a:spcPct val="0"/>
              </a:spcBef>
              <a:spcAft>
                <a:spcPct val="0"/>
              </a:spcAft>
              <a:defRPr>
                <a:solidFill>
                  <a:schemeClr val="tx1"/>
                </a:solidFill>
                <a:latin typeface="Times New Roman" pitchFamily="18" charset="0"/>
                <a:cs typeface="Arial" charset="0"/>
              </a:defRPr>
            </a:lvl8pPr>
            <a:lvl9pPr marL="3675957" indent="-216233" defTabSz="914485" eaLnBrk="0" fontAlgn="base" hangingPunct="0">
              <a:spcBef>
                <a:spcPct val="0"/>
              </a:spcBef>
              <a:spcAft>
                <a:spcPct val="0"/>
              </a:spcAft>
              <a:defRPr>
                <a:solidFill>
                  <a:schemeClr val="tx1"/>
                </a:solidFill>
                <a:latin typeface="Times New Roman" pitchFamily="18" charset="0"/>
                <a:cs typeface="Arial" charset="0"/>
              </a:defRPr>
            </a:lvl9pPr>
          </a:lstStyle>
          <a:p>
            <a:fld id="{2F6A48EB-D664-454B-BEFD-871324301C8B}" type="slidenum">
              <a:rPr lang="en-US" smtClean="0"/>
              <a:pPr/>
              <a:t>33</a:t>
            </a:fld>
            <a:endParaRPr lang="en-US" smtClean="0"/>
          </a:p>
        </p:txBody>
      </p:sp>
    </p:spTree>
    <p:extLst>
      <p:ext uri="{BB962C8B-B14F-4D97-AF65-F5344CB8AC3E}">
        <p14:creationId xmlns:p14="http://schemas.microsoft.com/office/powerpoint/2010/main" val="336667505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Slide Image Placeholder 1"/>
          <p:cNvSpPr>
            <a:spLocks noGrp="1" noRot="1" noChangeAspect="1" noTextEdit="1"/>
          </p:cNvSpPr>
          <p:nvPr>
            <p:ph type="sldImg"/>
          </p:nvPr>
        </p:nvSpPr>
        <p:spPr>
          <a:ln/>
        </p:spPr>
      </p:sp>
      <p:sp>
        <p:nvSpPr>
          <p:cNvPr id="10445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104452" name="Slide Number Placeholder 3"/>
          <p:cNvSpPr txBox="1">
            <a:spLocks noGrp="1"/>
          </p:cNvSpPr>
          <p:nvPr/>
        </p:nvSpPr>
        <p:spPr bwMode="auto">
          <a:xfrm>
            <a:off x="3885903" y="8687405"/>
            <a:ext cx="2972097" cy="4565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6" rIns="91432" bIns="45716" anchor="b"/>
          <a:lstStyle>
            <a:lvl1pPr defTabSz="966788">
              <a:defRPr>
                <a:solidFill>
                  <a:schemeClr val="tx1"/>
                </a:solidFill>
                <a:latin typeface="Times New Roman" pitchFamily="18" charset="0"/>
                <a:cs typeface="Arial" charset="0"/>
              </a:defRPr>
            </a:lvl1pPr>
            <a:lvl2pPr marL="742950" indent="-285750" defTabSz="966788">
              <a:defRPr>
                <a:solidFill>
                  <a:schemeClr val="tx1"/>
                </a:solidFill>
                <a:latin typeface="Times New Roman" pitchFamily="18" charset="0"/>
                <a:cs typeface="Arial" charset="0"/>
              </a:defRPr>
            </a:lvl2pPr>
            <a:lvl3pPr marL="1143000" indent="-228600" defTabSz="966788">
              <a:defRPr>
                <a:solidFill>
                  <a:schemeClr val="tx1"/>
                </a:solidFill>
                <a:latin typeface="Times New Roman" pitchFamily="18" charset="0"/>
                <a:cs typeface="Arial" charset="0"/>
              </a:defRPr>
            </a:lvl3pPr>
            <a:lvl4pPr marL="1600200" indent="-228600" defTabSz="966788">
              <a:defRPr>
                <a:solidFill>
                  <a:schemeClr val="tx1"/>
                </a:solidFill>
                <a:latin typeface="Times New Roman" pitchFamily="18" charset="0"/>
                <a:cs typeface="Arial" charset="0"/>
              </a:defRPr>
            </a:lvl4pPr>
            <a:lvl5pPr marL="2057400" indent="-228600" defTabSz="966788">
              <a:defRPr>
                <a:solidFill>
                  <a:schemeClr val="tx1"/>
                </a:solidFill>
                <a:latin typeface="Times New Roman" pitchFamily="18" charset="0"/>
                <a:cs typeface="Arial" charset="0"/>
              </a:defRPr>
            </a:lvl5pPr>
            <a:lvl6pPr marL="2514600" indent="-228600" defTabSz="966788" eaLnBrk="0" fontAlgn="base" hangingPunct="0">
              <a:spcBef>
                <a:spcPct val="0"/>
              </a:spcBef>
              <a:spcAft>
                <a:spcPct val="0"/>
              </a:spcAft>
              <a:defRPr>
                <a:solidFill>
                  <a:schemeClr val="tx1"/>
                </a:solidFill>
                <a:latin typeface="Times New Roman" pitchFamily="18" charset="0"/>
                <a:cs typeface="Arial" charset="0"/>
              </a:defRPr>
            </a:lvl6pPr>
            <a:lvl7pPr marL="2971800" indent="-228600" defTabSz="966788" eaLnBrk="0" fontAlgn="base" hangingPunct="0">
              <a:spcBef>
                <a:spcPct val="0"/>
              </a:spcBef>
              <a:spcAft>
                <a:spcPct val="0"/>
              </a:spcAft>
              <a:defRPr>
                <a:solidFill>
                  <a:schemeClr val="tx1"/>
                </a:solidFill>
                <a:latin typeface="Times New Roman" pitchFamily="18" charset="0"/>
                <a:cs typeface="Arial" charset="0"/>
              </a:defRPr>
            </a:lvl7pPr>
            <a:lvl8pPr marL="3429000" indent="-228600" defTabSz="966788" eaLnBrk="0" fontAlgn="base" hangingPunct="0">
              <a:spcBef>
                <a:spcPct val="0"/>
              </a:spcBef>
              <a:spcAft>
                <a:spcPct val="0"/>
              </a:spcAft>
              <a:defRPr>
                <a:solidFill>
                  <a:schemeClr val="tx1"/>
                </a:solidFill>
                <a:latin typeface="Times New Roman" pitchFamily="18" charset="0"/>
                <a:cs typeface="Arial" charset="0"/>
              </a:defRPr>
            </a:lvl8pPr>
            <a:lvl9pPr marL="3886200" indent="-228600" defTabSz="966788" eaLnBrk="0" fontAlgn="base" hangingPunct="0">
              <a:spcBef>
                <a:spcPct val="0"/>
              </a:spcBef>
              <a:spcAft>
                <a:spcPct val="0"/>
              </a:spcAft>
              <a:defRPr>
                <a:solidFill>
                  <a:schemeClr val="tx1"/>
                </a:solidFill>
                <a:latin typeface="Times New Roman" pitchFamily="18" charset="0"/>
                <a:cs typeface="Arial" charset="0"/>
              </a:defRPr>
            </a:lvl9pPr>
          </a:lstStyle>
          <a:p>
            <a:pPr algn="r" eaLnBrk="1" hangingPunct="1"/>
            <a:fld id="{1A5DCADF-352F-4A68-A2C2-D68B618F47CA}" type="slidenum">
              <a:rPr lang="en-US" sz="1200"/>
              <a:pPr algn="r" eaLnBrk="1" hangingPunct="1"/>
              <a:t>39</a:t>
            </a:fld>
            <a:endParaRPr lang="en-US" sz="1200"/>
          </a:p>
        </p:txBody>
      </p:sp>
    </p:spTree>
    <p:extLst>
      <p:ext uri="{BB962C8B-B14F-4D97-AF65-F5344CB8AC3E}">
        <p14:creationId xmlns:p14="http://schemas.microsoft.com/office/powerpoint/2010/main" val="366199072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Slide Image Placeholder 1"/>
          <p:cNvSpPr>
            <a:spLocks noGrp="1" noRot="1" noChangeAspect="1" noTextEdit="1"/>
          </p:cNvSpPr>
          <p:nvPr>
            <p:ph type="sldImg"/>
          </p:nvPr>
        </p:nvSpPr>
        <p:spPr>
          <a:ln/>
        </p:spPr>
      </p:sp>
      <p:sp>
        <p:nvSpPr>
          <p:cNvPr id="10649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10650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485">
              <a:defRPr>
                <a:solidFill>
                  <a:schemeClr val="tx1"/>
                </a:solidFill>
                <a:latin typeface="Times New Roman" pitchFamily="18" charset="0"/>
                <a:cs typeface="Arial" charset="0"/>
              </a:defRPr>
            </a:lvl1pPr>
            <a:lvl2pPr marL="702756" indent="-270291" defTabSz="914485">
              <a:defRPr>
                <a:solidFill>
                  <a:schemeClr val="tx1"/>
                </a:solidFill>
                <a:latin typeface="Times New Roman" pitchFamily="18" charset="0"/>
                <a:cs typeface="Arial" charset="0"/>
              </a:defRPr>
            </a:lvl2pPr>
            <a:lvl3pPr marL="1081164" indent="-216233" defTabSz="914485">
              <a:defRPr>
                <a:solidFill>
                  <a:schemeClr val="tx1"/>
                </a:solidFill>
                <a:latin typeface="Times New Roman" pitchFamily="18" charset="0"/>
                <a:cs typeface="Arial" charset="0"/>
              </a:defRPr>
            </a:lvl3pPr>
            <a:lvl4pPr marL="1513629" indent="-216233" defTabSz="914485">
              <a:defRPr>
                <a:solidFill>
                  <a:schemeClr val="tx1"/>
                </a:solidFill>
                <a:latin typeface="Times New Roman" pitchFamily="18" charset="0"/>
                <a:cs typeface="Arial" charset="0"/>
              </a:defRPr>
            </a:lvl4pPr>
            <a:lvl5pPr marL="1946095" indent="-216233" defTabSz="914485">
              <a:defRPr>
                <a:solidFill>
                  <a:schemeClr val="tx1"/>
                </a:solidFill>
                <a:latin typeface="Times New Roman" pitchFamily="18" charset="0"/>
                <a:cs typeface="Arial" charset="0"/>
              </a:defRPr>
            </a:lvl5pPr>
            <a:lvl6pPr marL="2378560" indent="-216233" defTabSz="914485" eaLnBrk="0" fontAlgn="base" hangingPunct="0">
              <a:spcBef>
                <a:spcPct val="0"/>
              </a:spcBef>
              <a:spcAft>
                <a:spcPct val="0"/>
              </a:spcAft>
              <a:defRPr>
                <a:solidFill>
                  <a:schemeClr val="tx1"/>
                </a:solidFill>
                <a:latin typeface="Times New Roman" pitchFamily="18" charset="0"/>
                <a:cs typeface="Arial" charset="0"/>
              </a:defRPr>
            </a:lvl6pPr>
            <a:lvl7pPr marL="2811026" indent="-216233" defTabSz="914485" eaLnBrk="0" fontAlgn="base" hangingPunct="0">
              <a:spcBef>
                <a:spcPct val="0"/>
              </a:spcBef>
              <a:spcAft>
                <a:spcPct val="0"/>
              </a:spcAft>
              <a:defRPr>
                <a:solidFill>
                  <a:schemeClr val="tx1"/>
                </a:solidFill>
                <a:latin typeface="Times New Roman" pitchFamily="18" charset="0"/>
                <a:cs typeface="Arial" charset="0"/>
              </a:defRPr>
            </a:lvl7pPr>
            <a:lvl8pPr marL="3243491" indent="-216233" defTabSz="914485" eaLnBrk="0" fontAlgn="base" hangingPunct="0">
              <a:spcBef>
                <a:spcPct val="0"/>
              </a:spcBef>
              <a:spcAft>
                <a:spcPct val="0"/>
              </a:spcAft>
              <a:defRPr>
                <a:solidFill>
                  <a:schemeClr val="tx1"/>
                </a:solidFill>
                <a:latin typeface="Times New Roman" pitchFamily="18" charset="0"/>
                <a:cs typeface="Arial" charset="0"/>
              </a:defRPr>
            </a:lvl8pPr>
            <a:lvl9pPr marL="3675957" indent="-216233" defTabSz="914485" eaLnBrk="0" fontAlgn="base" hangingPunct="0">
              <a:spcBef>
                <a:spcPct val="0"/>
              </a:spcBef>
              <a:spcAft>
                <a:spcPct val="0"/>
              </a:spcAft>
              <a:defRPr>
                <a:solidFill>
                  <a:schemeClr val="tx1"/>
                </a:solidFill>
                <a:latin typeface="Times New Roman" pitchFamily="18" charset="0"/>
                <a:cs typeface="Arial" charset="0"/>
              </a:defRPr>
            </a:lvl9pPr>
          </a:lstStyle>
          <a:p>
            <a:fld id="{E429DB37-4EAF-4AC6-8406-1EC254231DCD}" type="slidenum">
              <a:rPr lang="en-US" smtClean="0"/>
              <a:pPr/>
              <a:t>40</a:t>
            </a:fld>
            <a:endParaRPr lang="en-US" smtClean="0"/>
          </a:p>
        </p:txBody>
      </p:sp>
    </p:spTree>
    <p:extLst>
      <p:ext uri="{BB962C8B-B14F-4D97-AF65-F5344CB8AC3E}">
        <p14:creationId xmlns:p14="http://schemas.microsoft.com/office/powerpoint/2010/main" val="422761203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Slide Image Placeholder 1"/>
          <p:cNvSpPr>
            <a:spLocks noGrp="1" noRot="1" noChangeAspect="1" noTextEdit="1"/>
          </p:cNvSpPr>
          <p:nvPr>
            <p:ph type="sldImg"/>
          </p:nvPr>
        </p:nvSpPr>
        <p:spPr>
          <a:ln/>
        </p:spPr>
      </p:sp>
      <p:sp>
        <p:nvSpPr>
          <p:cNvPr id="10752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10752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485">
              <a:defRPr>
                <a:solidFill>
                  <a:schemeClr val="tx1"/>
                </a:solidFill>
                <a:latin typeface="Times New Roman" pitchFamily="18" charset="0"/>
                <a:cs typeface="Arial" charset="0"/>
              </a:defRPr>
            </a:lvl1pPr>
            <a:lvl2pPr marL="702756" indent="-270291" defTabSz="914485">
              <a:defRPr>
                <a:solidFill>
                  <a:schemeClr val="tx1"/>
                </a:solidFill>
                <a:latin typeface="Times New Roman" pitchFamily="18" charset="0"/>
                <a:cs typeface="Arial" charset="0"/>
              </a:defRPr>
            </a:lvl2pPr>
            <a:lvl3pPr marL="1081164" indent="-216233" defTabSz="914485">
              <a:defRPr>
                <a:solidFill>
                  <a:schemeClr val="tx1"/>
                </a:solidFill>
                <a:latin typeface="Times New Roman" pitchFamily="18" charset="0"/>
                <a:cs typeface="Arial" charset="0"/>
              </a:defRPr>
            </a:lvl3pPr>
            <a:lvl4pPr marL="1513629" indent="-216233" defTabSz="914485">
              <a:defRPr>
                <a:solidFill>
                  <a:schemeClr val="tx1"/>
                </a:solidFill>
                <a:latin typeface="Times New Roman" pitchFamily="18" charset="0"/>
                <a:cs typeface="Arial" charset="0"/>
              </a:defRPr>
            </a:lvl4pPr>
            <a:lvl5pPr marL="1946095" indent="-216233" defTabSz="914485">
              <a:defRPr>
                <a:solidFill>
                  <a:schemeClr val="tx1"/>
                </a:solidFill>
                <a:latin typeface="Times New Roman" pitchFamily="18" charset="0"/>
                <a:cs typeface="Arial" charset="0"/>
              </a:defRPr>
            </a:lvl5pPr>
            <a:lvl6pPr marL="2378560" indent="-216233" defTabSz="914485" eaLnBrk="0" fontAlgn="base" hangingPunct="0">
              <a:spcBef>
                <a:spcPct val="0"/>
              </a:spcBef>
              <a:spcAft>
                <a:spcPct val="0"/>
              </a:spcAft>
              <a:defRPr>
                <a:solidFill>
                  <a:schemeClr val="tx1"/>
                </a:solidFill>
                <a:latin typeface="Times New Roman" pitchFamily="18" charset="0"/>
                <a:cs typeface="Arial" charset="0"/>
              </a:defRPr>
            </a:lvl6pPr>
            <a:lvl7pPr marL="2811026" indent="-216233" defTabSz="914485" eaLnBrk="0" fontAlgn="base" hangingPunct="0">
              <a:spcBef>
                <a:spcPct val="0"/>
              </a:spcBef>
              <a:spcAft>
                <a:spcPct val="0"/>
              </a:spcAft>
              <a:defRPr>
                <a:solidFill>
                  <a:schemeClr val="tx1"/>
                </a:solidFill>
                <a:latin typeface="Times New Roman" pitchFamily="18" charset="0"/>
                <a:cs typeface="Arial" charset="0"/>
              </a:defRPr>
            </a:lvl7pPr>
            <a:lvl8pPr marL="3243491" indent="-216233" defTabSz="914485" eaLnBrk="0" fontAlgn="base" hangingPunct="0">
              <a:spcBef>
                <a:spcPct val="0"/>
              </a:spcBef>
              <a:spcAft>
                <a:spcPct val="0"/>
              </a:spcAft>
              <a:defRPr>
                <a:solidFill>
                  <a:schemeClr val="tx1"/>
                </a:solidFill>
                <a:latin typeface="Times New Roman" pitchFamily="18" charset="0"/>
                <a:cs typeface="Arial" charset="0"/>
              </a:defRPr>
            </a:lvl8pPr>
            <a:lvl9pPr marL="3675957" indent="-216233" defTabSz="914485" eaLnBrk="0" fontAlgn="base" hangingPunct="0">
              <a:spcBef>
                <a:spcPct val="0"/>
              </a:spcBef>
              <a:spcAft>
                <a:spcPct val="0"/>
              </a:spcAft>
              <a:defRPr>
                <a:solidFill>
                  <a:schemeClr val="tx1"/>
                </a:solidFill>
                <a:latin typeface="Times New Roman" pitchFamily="18" charset="0"/>
                <a:cs typeface="Arial" charset="0"/>
              </a:defRPr>
            </a:lvl9pPr>
          </a:lstStyle>
          <a:p>
            <a:fld id="{E9C7985A-D9F3-458E-88AC-1607C31B2DDD}" type="slidenum">
              <a:rPr lang="en-US" smtClean="0"/>
              <a:pPr/>
              <a:t>49</a:t>
            </a:fld>
            <a:endParaRPr lang="en-US" smtClean="0"/>
          </a:p>
        </p:txBody>
      </p:sp>
    </p:spTree>
    <p:extLst>
      <p:ext uri="{BB962C8B-B14F-4D97-AF65-F5344CB8AC3E}">
        <p14:creationId xmlns:p14="http://schemas.microsoft.com/office/powerpoint/2010/main" val="84676669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Slide Image Placeholder 1"/>
          <p:cNvSpPr>
            <a:spLocks noGrp="1" noRot="1" noChangeAspect="1" noTextEdit="1"/>
          </p:cNvSpPr>
          <p:nvPr>
            <p:ph type="sldImg"/>
          </p:nvPr>
        </p:nvSpPr>
        <p:spPr>
          <a:ln/>
        </p:spPr>
      </p:sp>
      <p:sp>
        <p:nvSpPr>
          <p:cNvPr id="10957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10957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485">
              <a:defRPr>
                <a:solidFill>
                  <a:schemeClr val="tx1"/>
                </a:solidFill>
                <a:latin typeface="Times New Roman" pitchFamily="18" charset="0"/>
                <a:cs typeface="Arial" charset="0"/>
              </a:defRPr>
            </a:lvl1pPr>
            <a:lvl2pPr marL="702756" indent="-270291" defTabSz="914485">
              <a:defRPr>
                <a:solidFill>
                  <a:schemeClr val="tx1"/>
                </a:solidFill>
                <a:latin typeface="Times New Roman" pitchFamily="18" charset="0"/>
                <a:cs typeface="Arial" charset="0"/>
              </a:defRPr>
            </a:lvl2pPr>
            <a:lvl3pPr marL="1081164" indent="-216233" defTabSz="914485">
              <a:defRPr>
                <a:solidFill>
                  <a:schemeClr val="tx1"/>
                </a:solidFill>
                <a:latin typeface="Times New Roman" pitchFamily="18" charset="0"/>
                <a:cs typeface="Arial" charset="0"/>
              </a:defRPr>
            </a:lvl3pPr>
            <a:lvl4pPr marL="1513629" indent="-216233" defTabSz="914485">
              <a:defRPr>
                <a:solidFill>
                  <a:schemeClr val="tx1"/>
                </a:solidFill>
                <a:latin typeface="Times New Roman" pitchFamily="18" charset="0"/>
                <a:cs typeface="Arial" charset="0"/>
              </a:defRPr>
            </a:lvl4pPr>
            <a:lvl5pPr marL="1946095" indent="-216233" defTabSz="914485">
              <a:defRPr>
                <a:solidFill>
                  <a:schemeClr val="tx1"/>
                </a:solidFill>
                <a:latin typeface="Times New Roman" pitchFamily="18" charset="0"/>
                <a:cs typeface="Arial" charset="0"/>
              </a:defRPr>
            </a:lvl5pPr>
            <a:lvl6pPr marL="2378560" indent="-216233" defTabSz="914485" eaLnBrk="0" fontAlgn="base" hangingPunct="0">
              <a:spcBef>
                <a:spcPct val="0"/>
              </a:spcBef>
              <a:spcAft>
                <a:spcPct val="0"/>
              </a:spcAft>
              <a:defRPr>
                <a:solidFill>
                  <a:schemeClr val="tx1"/>
                </a:solidFill>
                <a:latin typeface="Times New Roman" pitchFamily="18" charset="0"/>
                <a:cs typeface="Arial" charset="0"/>
              </a:defRPr>
            </a:lvl6pPr>
            <a:lvl7pPr marL="2811026" indent="-216233" defTabSz="914485" eaLnBrk="0" fontAlgn="base" hangingPunct="0">
              <a:spcBef>
                <a:spcPct val="0"/>
              </a:spcBef>
              <a:spcAft>
                <a:spcPct val="0"/>
              </a:spcAft>
              <a:defRPr>
                <a:solidFill>
                  <a:schemeClr val="tx1"/>
                </a:solidFill>
                <a:latin typeface="Times New Roman" pitchFamily="18" charset="0"/>
                <a:cs typeface="Arial" charset="0"/>
              </a:defRPr>
            </a:lvl7pPr>
            <a:lvl8pPr marL="3243491" indent="-216233" defTabSz="914485" eaLnBrk="0" fontAlgn="base" hangingPunct="0">
              <a:spcBef>
                <a:spcPct val="0"/>
              </a:spcBef>
              <a:spcAft>
                <a:spcPct val="0"/>
              </a:spcAft>
              <a:defRPr>
                <a:solidFill>
                  <a:schemeClr val="tx1"/>
                </a:solidFill>
                <a:latin typeface="Times New Roman" pitchFamily="18" charset="0"/>
                <a:cs typeface="Arial" charset="0"/>
              </a:defRPr>
            </a:lvl8pPr>
            <a:lvl9pPr marL="3675957" indent="-216233" defTabSz="914485" eaLnBrk="0" fontAlgn="base" hangingPunct="0">
              <a:spcBef>
                <a:spcPct val="0"/>
              </a:spcBef>
              <a:spcAft>
                <a:spcPct val="0"/>
              </a:spcAft>
              <a:defRPr>
                <a:solidFill>
                  <a:schemeClr val="tx1"/>
                </a:solidFill>
                <a:latin typeface="Times New Roman" pitchFamily="18" charset="0"/>
                <a:cs typeface="Arial" charset="0"/>
              </a:defRPr>
            </a:lvl9pPr>
          </a:lstStyle>
          <a:p>
            <a:fld id="{F89B90F8-A32E-4829-ACA0-9008C472C568}" type="slidenum">
              <a:rPr lang="en-US" smtClean="0"/>
              <a:pPr/>
              <a:t>50</a:t>
            </a:fld>
            <a:endParaRPr lang="en-US" smtClean="0"/>
          </a:p>
        </p:txBody>
      </p:sp>
    </p:spTree>
    <p:extLst>
      <p:ext uri="{BB962C8B-B14F-4D97-AF65-F5344CB8AC3E}">
        <p14:creationId xmlns:p14="http://schemas.microsoft.com/office/powerpoint/2010/main" val="47638580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Slide Image Placeholder 1"/>
          <p:cNvSpPr>
            <a:spLocks noGrp="1" noRot="1" noChangeAspect="1" noTextEdit="1"/>
          </p:cNvSpPr>
          <p:nvPr>
            <p:ph type="sldImg"/>
          </p:nvPr>
        </p:nvSpPr>
        <p:spPr>
          <a:ln/>
        </p:spPr>
      </p:sp>
      <p:sp>
        <p:nvSpPr>
          <p:cNvPr id="1116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1116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485">
              <a:defRPr>
                <a:solidFill>
                  <a:schemeClr val="tx1"/>
                </a:solidFill>
                <a:latin typeface="Times New Roman" pitchFamily="18" charset="0"/>
                <a:cs typeface="Arial" charset="0"/>
              </a:defRPr>
            </a:lvl1pPr>
            <a:lvl2pPr marL="702756" indent="-270291" defTabSz="914485">
              <a:defRPr>
                <a:solidFill>
                  <a:schemeClr val="tx1"/>
                </a:solidFill>
                <a:latin typeface="Times New Roman" pitchFamily="18" charset="0"/>
                <a:cs typeface="Arial" charset="0"/>
              </a:defRPr>
            </a:lvl2pPr>
            <a:lvl3pPr marL="1081164" indent="-216233" defTabSz="914485">
              <a:defRPr>
                <a:solidFill>
                  <a:schemeClr val="tx1"/>
                </a:solidFill>
                <a:latin typeface="Times New Roman" pitchFamily="18" charset="0"/>
                <a:cs typeface="Arial" charset="0"/>
              </a:defRPr>
            </a:lvl3pPr>
            <a:lvl4pPr marL="1513629" indent="-216233" defTabSz="914485">
              <a:defRPr>
                <a:solidFill>
                  <a:schemeClr val="tx1"/>
                </a:solidFill>
                <a:latin typeface="Times New Roman" pitchFamily="18" charset="0"/>
                <a:cs typeface="Arial" charset="0"/>
              </a:defRPr>
            </a:lvl4pPr>
            <a:lvl5pPr marL="1946095" indent="-216233" defTabSz="914485">
              <a:defRPr>
                <a:solidFill>
                  <a:schemeClr val="tx1"/>
                </a:solidFill>
                <a:latin typeface="Times New Roman" pitchFamily="18" charset="0"/>
                <a:cs typeface="Arial" charset="0"/>
              </a:defRPr>
            </a:lvl5pPr>
            <a:lvl6pPr marL="2378560" indent="-216233" defTabSz="914485" eaLnBrk="0" fontAlgn="base" hangingPunct="0">
              <a:spcBef>
                <a:spcPct val="0"/>
              </a:spcBef>
              <a:spcAft>
                <a:spcPct val="0"/>
              </a:spcAft>
              <a:defRPr>
                <a:solidFill>
                  <a:schemeClr val="tx1"/>
                </a:solidFill>
                <a:latin typeface="Times New Roman" pitchFamily="18" charset="0"/>
                <a:cs typeface="Arial" charset="0"/>
              </a:defRPr>
            </a:lvl6pPr>
            <a:lvl7pPr marL="2811026" indent="-216233" defTabSz="914485" eaLnBrk="0" fontAlgn="base" hangingPunct="0">
              <a:spcBef>
                <a:spcPct val="0"/>
              </a:spcBef>
              <a:spcAft>
                <a:spcPct val="0"/>
              </a:spcAft>
              <a:defRPr>
                <a:solidFill>
                  <a:schemeClr val="tx1"/>
                </a:solidFill>
                <a:latin typeface="Times New Roman" pitchFamily="18" charset="0"/>
                <a:cs typeface="Arial" charset="0"/>
              </a:defRPr>
            </a:lvl7pPr>
            <a:lvl8pPr marL="3243491" indent="-216233" defTabSz="914485" eaLnBrk="0" fontAlgn="base" hangingPunct="0">
              <a:spcBef>
                <a:spcPct val="0"/>
              </a:spcBef>
              <a:spcAft>
                <a:spcPct val="0"/>
              </a:spcAft>
              <a:defRPr>
                <a:solidFill>
                  <a:schemeClr val="tx1"/>
                </a:solidFill>
                <a:latin typeface="Times New Roman" pitchFamily="18" charset="0"/>
                <a:cs typeface="Arial" charset="0"/>
              </a:defRPr>
            </a:lvl8pPr>
            <a:lvl9pPr marL="3675957" indent="-216233" defTabSz="914485" eaLnBrk="0" fontAlgn="base" hangingPunct="0">
              <a:spcBef>
                <a:spcPct val="0"/>
              </a:spcBef>
              <a:spcAft>
                <a:spcPct val="0"/>
              </a:spcAft>
              <a:defRPr>
                <a:solidFill>
                  <a:schemeClr val="tx1"/>
                </a:solidFill>
                <a:latin typeface="Times New Roman" pitchFamily="18" charset="0"/>
                <a:cs typeface="Arial" charset="0"/>
              </a:defRPr>
            </a:lvl9pPr>
          </a:lstStyle>
          <a:p>
            <a:fld id="{12F437AB-ABC4-4955-A493-8DEBEA900A72}" type="slidenum">
              <a:rPr lang="en-US" smtClean="0"/>
              <a:pPr/>
              <a:t>52</a:t>
            </a:fld>
            <a:endParaRPr lang="en-US" smtClean="0"/>
          </a:p>
        </p:txBody>
      </p:sp>
    </p:spTree>
    <p:extLst>
      <p:ext uri="{BB962C8B-B14F-4D97-AF65-F5344CB8AC3E}">
        <p14:creationId xmlns:p14="http://schemas.microsoft.com/office/powerpoint/2010/main" val="81080309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Grp="1" noRot="1" noChangeAspect="1" noChangeArrowheads="1" noTextEdit="1"/>
          </p:cNvSpPr>
          <p:nvPr>
            <p:ph type="sldImg"/>
          </p:nvPr>
        </p:nvSpPr>
        <p:spPr>
          <a:ln/>
        </p:spPr>
      </p:sp>
      <p:sp>
        <p:nvSpPr>
          <p:cNvPr id="11366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Tree>
    <p:extLst>
      <p:ext uri="{BB962C8B-B14F-4D97-AF65-F5344CB8AC3E}">
        <p14:creationId xmlns:p14="http://schemas.microsoft.com/office/powerpoint/2010/main" val="285615254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Slide Image Placeholder 1"/>
          <p:cNvSpPr>
            <a:spLocks noGrp="1" noRot="1" noChangeAspect="1" noTextEdit="1"/>
          </p:cNvSpPr>
          <p:nvPr>
            <p:ph type="sldImg"/>
          </p:nvPr>
        </p:nvSpPr>
        <p:spPr>
          <a:ln/>
        </p:spPr>
      </p:sp>
      <p:sp>
        <p:nvSpPr>
          <p:cNvPr id="11469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11469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485">
              <a:defRPr>
                <a:solidFill>
                  <a:schemeClr val="tx1"/>
                </a:solidFill>
                <a:latin typeface="Times New Roman" pitchFamily="18" charset="0"/>
                <a:cs typeface="Arial" charset="0"/>
              </a:defRPr>
            </a:lvl1pPr>
            <a:lvl2pPr marL="702756" indent="-270291" defTabSz="914485">
              <a:defRPr>
                <a:solidFill>
                  <a:schemeClr val="tx1"/>
                </a:solidFill>
                <a:latin typeface="Times New Roman" pitchFamily="18" charset="0"/>
                <a:cs typeface="Arial" charset="0"/>
              </a:defRPr>
            </a:lvl2pPr>
            <a:lvl3pPr marL="1081164" indent="-216233" defTabSz="914485">
              <a:defRPr>
                <a:solidFill>
                  <a:schemeClr val="tx1"/>
                </a:solidFill>
                <a:latin typeface="Times New Roman" pitchFamily="18" charset="0"/>
                <a:cs typeface="Arial" charset="0"/>
              </a:defRPr>
            </a:lvl3pPr>
            <a:lvl4pPr marL="1513629" indent="-216233" defTabSz="914485">
              <a:defRPr>
                <a:solidFill>
                  <a:schemeClr val="tx1"/>
                </a:solidFill>
                <a:latin typeface="Times New Roman" pitchFamily="18" charset="0"/>
                <a:cs typeface="Arial" charset="0"/>
              </a:defRPr>
            </a:lvl4pPr>
            <a:lvl5pPr marL="1946095" indent="-216233" defTabSz="914485">
              <a:defRPr>
                <a:solidFill>
                  <a:schemeClr val="tx1"/>
                </a:solidFill>
                <a:latin typeface="Times New Roman" pitchFamily="18" charset="0"/>
                <a:cs typeface="Arial" charset="0"/>
              </a:defRPr>
            </a:lvl5pPr>
            <a:lvl6pPr marL="2378560" indent="-216233" defTabSz="914485" eaLnBrk="0" fontAlgn="base" hangingPunct="0">
              <a:spcBef>
                <a:spcPct val="0"/>
              </a:spcBef>
              <a:spcAft>
                <a:spcPct val="0"/>
              </a:spcAft>
              <a:defRPr>
                <a:solidFill>
                  <a:schemeClr val="tx1"/>
                </a:solidFill>
                <a:latin typeface="Times New Roman" pitchFamily="18" charset="0"/>
                <a:cs typeface="Arial" charset="0"/>
              </a:defRPr>
            </a:lvl6pPr>
            <a:lvl7pPr marL="2811026" indent="-216233" defTabSz="914485" eaLnBrk="0" fontAlgn="base" hangingPunct="0">
              <a:spcBef>
                <a:spcPct val="0"/>
              </a:spcBef>
              <a:spcAft>
                <a:spcPct val="0"/>
              </a:spcAft>
              <a:defRPr>
                <a:solidFill>
                  <a:schemeClr val="tx1"/>
                </a:solidFill>
                <a:latin typeface="Times New Roman" pitchFamily="18" charset="0"/>
                <a:cs typeface="Arial" charset="0"/>
              </a:defRPr>
            </a:lvl7pPr>
            <a:lvl8pPr marL="3243491" indent="-216233" defTabSz="914485" eaLnBrk="0" fontAlgn="base" hangingPunct="0">
              <a:spcBef>
                <a:spcPct val="0"/>
              </a:spcBef>
              <a:spcAft>
                <a:spcPct val="0"/>
              </a:spcAft>
              <a:defRPr>
                <a:solidFill>
                  <a:schemeClr val="tx1"/>
                </a:solidFill>
                <a:latin typeface="Times New Roman" pitchFamily="18" charset="0"/>
                <a:cs typeface="Arial" charset="0"/>
              </a:defRPr>
            </a:lvl8pPr>
            <a:lvl9pPr marL="3675957" indent="-216233" defTabSz="914485" eaLnBrk="0" fontAlgn="base" hangingPunct="0">
              <a:spcBef>
                <a:spcPct val="0"/>
              </a:spcBef>
              <a:spcAft>
                <a:spcPct val="0"/>
              </a:spcAft>
              <a:defRPr>
                <a:solidFill>
                  <a:schemeClr val="tx1"/>
                </a:solidFill>
                <a:latin typeface="Times New Roman" pitchFamily="18" charset="0"/>
                <a:cs typeface="Arial" charset="0"/>
              </a:defRPr>
            </a:lvl9pPr>
          </a:lstStyle>
          <a:p>
            <a:fld id="{7A0397F3-0857-4AD5-AE8F-5D2CE8386321}" type="slidenum">
              <a:rPr lang="en-US" smtClean="0"/>
              <a:pPr/>
              <a:t>54</a:t>
            </a:fld>
            <a:endParaRPr lang="en-US" smtClean="0"/>
          </a:p>
        </p:txBody>
      </p:sp>
    </p:spTree>
    <p:extLst>
      <p:ext uri="{BB962C8B-B14F-4D97-AF65-F5344CB8AC3E}">
        <p14:creationId xmlns:p14="http://schemas.microsoft.com/office/powerpoint/2010/main" val="406005723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Slide Image Placeholder 1"/>
          <p:cNvSpPr>
            <a:spLocks noGrp="1" noRot="1" noChangeAspect="1" noTextEdit="1"/>
          </p:cNvSpPr>
          <p:nvPr>
            <p:ph type="sldImg"/>
          </p:nvPr>
        </p:nvSpPr>
        <p:spPr>
          <a:ln/>
        </p:spPr>
      </p:sp>
      <p:sp>
        <p:nvSpPr>
          <p:cNvPr id="11571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11571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485">
              <a:defRPr>
                <a:solidFill>
                  <a:schemeClr val="tx1"/>
                </a:solidFill>
                <a:latin typeface="Times New Roman" pitchFamily="18" charset="0"/>
                <a:cs typeface="Arial" charset="0"/>
              </a:defRPr>
            </a:lvl1pPr>
            <a:lvl2pPr marL="702756" indent="-270291" defTabSz="914485">
              <a:defRPr>
                <a:solidFill>
                  <a:schemeClr val="tx1"/>
                </a:solidFill>
                <a:latin typeface="Times New Roman" pitchFamily="18" charset="0"/>
                <a:cs typeface="Arial" charset="0"/>
              </a:defRPr>
            </a:lvl2pPr>
            <a:lvl3pPr marL="1081164" indent="-216233" defTabSz="914485">
              <a:defRPr>
                <a:solidFill>
                  <a:schemeClr val="tx1"/>
                </a:solidFill>
                <a:latin typeface="Times New Roman" pitchFamily="18" charset="0"/>
                <a:cs typeface="Arial" charset="0"/>
              </a:defRPr>
            </a:lvl3pPr>
            <a:lvl4pPr marL="1513629" indent="-216233" defTabSz="914485">
              <a:defRPr>
                <a:solidFill>
                  <a:schemeClr val="tx1"/>
                </a:solidFill>
                <a:latin typeface="Times New Roman" pitchFamily="18" charset="0"/>
                <a:cs typeface="Arial" charset="0"/>
              </a:defRPr>
            </a:lvl4pPr>
            <a:lvl5pPr marL="1946095" indent="-216233" defTabSz="914485">
              <a:defRPr>
                <a:solidFill>
                  <a:schemeClr val="tx1"/>
                </a:solidFill>
                <a:latin typeface="Times New Roman" pitchFamily="18" charset="0"/>
                <a:cs typeface="Arial" charset="0"/>
              </a:defRPr>
            </a:lvl5pPr>
            <a:lvl6pPr marL="2378560" indent="-216233" defTabSz="914485" eaLnBrk="0" fontAlgn="base" hangingPunct="0">
              <a:spcBef>
                <a:spcPct val="0"/>
              </a:spcBef>
              <a:spcAft>
                <a:spcPct val="0"/>
              </a:spcAft>
              <a:defRPr>
                <a:solidFill>
                  <a:schemeClr val="tx1"/>
                </a:solidFill>
                <a:latin typeface="Times New Roman" pitchFamily="18" charset="0"/>
                <a:cs typeface="Arial" charset="0"/>
              </a:defRPr>
            </a:lvl6pPr>
            <a:lvl7pPr marL="2811026" indent="-216233" defTabSz="914485" eaLnBrk="0" fontAlgn="base" hangingPunct="0">
              <a:spcBef>
                <a:spcPct val="0"/>
              </a:spcBef>
              <a:spcAft>
                <a:spcPct val="0"/>
              </a:spcAft>
              <a:defRPr>
                <a:solidFill>
                  <a:schemeClr val="tx1"/>
                </a:solidFill>
                <a:latin typeface="Times New Roman" pitchFamily="18" charset="0"/>
                <a:cs typeface="Arial" charset="0"/>
              </a:defRPr>
            </a:lvl7pPr>
            <a:lvl8pPr marL="3243491" indent="-216233" defTabSz="914485" eaLnBrk="0" fontAlgn="base" hangingPunct="0">
              <a:spcBef>
                <a:spcPct val="0"/>
              </a:spcBef>
              <a:spcAft>
                <a:spcPct val="0"/>
              </a:spcAft>
              <a:defRPr>
                <a:solidFill>
                  <a:schemeClr val="tx1"/>
                </a:solidFill>
                <a:latin typeface="Times New Roman" pitchFamily="18" charset="0"/>
                <a:cs typeface="Arial" charset="0"/>
              </a:defRPr>
            </a:lvl8pPr>
            <a:lvl9pPr marL="3675957" indent="-216233" defTabSz="914485" eaLnBrk="0" fontAlgn="base" hangingPunct="0">
              <a:spcBef>
                <a:spcPct val="0"/>
              </a:spcBef>
              <a:spcAft>
                <a:spcPct val="0"/>
              </a:spcAft>
              <a:defRPr>
                <a:solidFill>
                  <a:schemeClr val="tx1"/>
                </a:solidFill>
                <a:latin typeface="Times New Roman" pitchFamily="18" charset="0"/>
                <a:cs typeface="Arial" charset="0"/>
              </a:defRPr>
            </a:lvl9pPr>
          </a:lstStyle>
          <a:p>
            <a:fld id="{8A43DE80-2957-4C33-A371-4DD9F6619B85}" type="slidenum">
              <a:rPr lang="en-US" smtClean="0"/>
              <a:pPr/>
              <a:t>55</a:t>
            </a:fld>
            <a:endParaRPr lang="en-US" smtClean="0"/>
          </a:p>
        </p:txBody>
      </p:sp>
    </p:spTree>
    <p:extLst>
      <p:ext uri="{BB962C8B-B14F-4D97-AF65-F5344CB8AC3E}">
        <p14:creationId xmlns:p14="http://schemas.microsoft.com/office/powerpoint/2010/main" val="294787320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Slide Image Placeholder 1"/>
          <p:cNvSpPr>
            <a:spLocks noGrp="1" noRot="1" noChangeAspect="1" noTextEdit="1"/>
          </p:cNvSpPr>
          <p:nvPr>
            <p:ph type="sldImg"/>
          </p:nvPr>
        </p:nvSpPr>
        <p:spPr>
          <a:ln/>
        </p:spPr>
      </p:sp>
      <p:sp>
        <p:nvSpPr>
          <p:cNvPr id="11673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11674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485">
              <a:defRPr>
                <a:solidFill>
                  <a:schemeClr val="tx1"/>
                </a:solidFill>
                <a:latin typeface="Times New Roman" pitchFamily="18" charset="0"/>
                <a:cs typeface="Arial" charset="0"/>
              </a:defRPr>
            </a:lvl1pPr>
            <a:lvl2pPr marL="702756" indent="-270291" defTabSz="914485">
              <a:defRPr>
                <a:solidFill>
                  <a:schemeClr val="tx1"/>
                </a:solidFill>
                <a:latin typeface="Times New Roman" pitchFamily="18" charset="0"/>
                <a:cs typeface="Arial" charset="0"/>
              </a:defRPr>
            </a:lvl2pPr>
            <a:lvl3pPr marL="1081164" indent="-216233" defTabSz="914485">
              <a:defRPr>
                <a:solidFill>
                  <a:schemeClr val="tx1"/>
                </a:solidFill>
                <a:latin typeface="Times New Roman" pitchFamily="18" charset="0"/>
                <a:cs typeface="Arial" charset="0"/>
              </a:defRPr>
            </a:lvl3pPr>
            <a:lvl4pPr marL="1513629" indent="-216233" defTabSz="914485">
              <a:defRPr>
                <a:solidFill>
                  <a:schemeClr val="tx1"/>
                </a:solidFill>
                <a:latin typeface="Times New Roman" pitchFamily="18" charset="0"/>
                <a:cs typeface="Arial" charset="0"/>
              </a:defRPr>
            </a:lvl4pPr>
            <a:lvl5pPr marL="1946095" indent="-216233" defTabSz="914485">
              <a:defRPr>
                <a:solidFill>
                  <a:schemeClr val="tx1"/>
                </a:solidFill>
                <a:latin typeface="Times New Roman" pitchFamily="18" charset="0"/>
                <a:cs typeface="Arial" charset="0"/>
              </a:defRPr>
            </a:lvl5pPr>
            <a:lvl6pPr marL="2378560" indent="-216233" defTabSz="914485" eaLnBrk="0" fontAlgn="base" hangingPunct="0">
              <a:spcBef>
                <a:spcPct val="0"/>
              </a:spcBef>
              <a:spcAft>
                <a:spcPct val="0"/>
              </a:spcAft>
              <a:defRPr>
                <a:solidFill>
                  <a:schemeClr val="tx1"/>
                </a:solidFill>
                <a:latin typeface="Times New Roman" pitchFamily="18" charset="0"/>
                <a:cs typeface="Arial" charset="0"/>
              </a:defRPr>
            </a:lvl6pPr>
            <a:lvl7pPr marL="2811026" indent="-216233" defTabSz="914485" eaLnBrk="0" fontAlgn="base" hangingPunct="0">
              <a:spcBef>
                <a:spcPct val="0"/>
              </a:spcBef>
              <a:spcAft>
                <a:spcPct val="0"/>
              </a:spcAft>
              <a:defRPr>
                <a:solidFill>
                  <a:schemeClr val="tx1"/>
                </a:solidFill>
                <a:latin typeface="Times New Roman" pitchFamily="18" charset="0"/>
                <a:cs typeface="Arial" charset="0"/>
              </a:defRPr>
            </a:lvl7pPr>
            <a:lvl8pPr marL="3243491" indent="-216233" defTabSz="914485" eaLnBrk="0" fontAlgn="base" hangingPunct="0">
              <a:spcBef>
                <a:spcPct val="0"/>
              </a:spcBef>
              <a:spcAft>
                <a:spcPct val="0"/>
              </a:spcAft>
              <a:defRPr>
                <a:solidFill>
                  <a:schemeClr val="tx1"/>
                </a:solidFill>
                <a:latin typeface="Times New Roman" pitchFamily="18" charset="0"/>
                <a:cs typeface="Arial" charset="0"/>
              </a:defRPr>
            </a:lvl8pPr>
            <a:lvl9pPr marL="3675957" indent="-216233" defTabSz="914485" eaLnBrk="0" fontAlgn="base" hangingPunct="0">
              <a:spcBef>
                <a:spcPct val="0"/>
              </a:spcBef>
              <a:spcAft>
                <a:spcPct val="0"/>
              </a:spcAft>
              <a:defRPr>
                <a:solidFill>
                  <a:schemeClr val="tx1"/>
                </a:solidFill>
                <a:latin typeface="Times New Roman" pitchFamily="18" charset="0"/>
                <a:cs typeface="Arial" charset="0"/>
              </a:defRPr>
            </a:lvl9pPr>
          </a:lstStyle>
          <a:p>
            <a:fld id="{E05D69B5-AD8C-4A9C-A577-18D040A886CB}" type="slidenum">
              <a:rPr lang="en-US" smtClean="0"/>
              <a:pPr/>
              <a:t>56</a:t>
            </a:fld>
            <a:endParaRPr lang="en-US" smtClean="0"/>
          </a:p>
        </p:txBody>
      </p:sp>
    </p:spTree>
    <p:extLst>
      <p:ext uri="{BB962C8B-B14F-4D97-AF65-F5344CB8AC3E}">
        <p14:creationId xmlns:p14="http://schemas.microsoft.com/office/powerpoint/2010/main" val="1462545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10802790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62000" y="1066800"/>
            <a:ext cx="8229600" cy="530225"/>
          </a:xfrm>
        </p:spPr>
        <p:txBody>
          <a:bodyPr/>
          <a:lstStyle/>
          <a:p>
            <a:r>
              <a:rPr lang="en-US" smtClean="0"/>
              <a:t>Click to edit Master title style</a:t>
            </a:r>
            <a:endParaRPr lang="en-US"/>
          </a:p>
        </p:txBody>
      </p:sp>
      <p:sp>
        <p:nvSpPr>
          <p:cNvPr id="3" name="Content Placeholder 2"/>
          <p:cNvSpPr>
            <a:spLocks noGrp="1"/>
          </p:cNvSpPr>
          <p:nvPr>
            <p:ph idx="1"/>
          </p:nvPr>
        </p:nvSpPr>
        <p:spPr>
          <a:xfrm>
            <a:off x="533400" y="1793875"/>
            <a:ext cx="8229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457733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23002492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11"/>
          </p:nvPr>
        </p:nvSpPr>
        <p:spPr>
          <a:xfrm>
            <a:off x="3124200" y="6248400"/>
            <a:ext cx="2895600" cy="457200"/>
          </a:xfrm>
          <a:prstGeom prst="rect">
            <a:avLst/>
          </a:prstGeom>
        </p:spPr>
        <p:txBody>
          <a:bodyPr/>
          <a:lstStyle>
            <a:lvl1pPr>
              <a:defRPr/>
            </a:lvl1pPr>
          </a:lstStyle>
          <a:p>
            <a:pPr>
              <a:defRPr/>
            </a:pPr>
            <a:endParaRPr lang="en-US"/>
          </a:p>
        </p:txBody>
      </p:sp>
      <p:sp>
        <p:nvSpPr>
          <p:cNvPr id="7" name="Slide Number Placeholder 6"/>
          <p:cNvSpPr>
            <a:spLocks noGrp="1"/>
          </p:cNvSpPr>
          <p:nvPr>
            <p:ph type="sldNum" sz="quarter" idx="12"/>
          </p:nvPr>
        </p:nvSpPr>
        <p:spPr>
          <a:xfrm>
            <a:off x="6553200" y="6248400"/>
            <a:ext cx="2133600" cy="457200"/>
          </a:xfrm>
          <a:prstGeom prst="rect">
            <a:avLst/>
          </a:prstGeom>
        </p:spPr>
        <p:txBody>
          <a:bodyPr/>
          <a:lstStyle>
            <a:lvl1pPr>
              <a:defRPr/>
            </a:lvl1pPr>
          </a:lstStyle>
          <a:p>
            <a:pPr>
              <a:defRPr/>
            </a:pPr>
            <a:endParaRPr lang="en-US"/>
          </a:p>
        </p:txBody>
      </p:sp>
    </p:spTree>
    <p:extLst>
      <p:ext uri="{BB962C8B-B14F-4D97-AF65-F5344CB8AC3E}">
        <p14:creationId xmlns:p14="http://schemas.microsoft.com/office/powerpoint/2010/main" val="11441028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5136768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39825"/>
          </a:xfrm>
        </p:spPr>
        <p:txBody>
          <a:bodyPr/>
          <a:lstStyle/>
          <a:p>
            <a:r>
              <a:rPr lang="en-US" smtClean="0"/>
              <a:t>Click to edit Master title style</a:t>
            </a:r>
            <a:endParaRPr lang="en-US"/>
          </a:p>
        </p:txBody>
      </p:sp>
    </p:spTree>
    <p:extLst>
      <p:ext uri="{BB962C8B-B14F-4D97-AF65-F5344CB8AC3E}">
        <p14:creationId xmlns:p14="http://schemas.microsoft.com/office/powerpoint/2010/main" val="9394064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5250658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5556660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2168012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8788045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1752845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066800"/>
            <a:ext cx="4040188" cy="639762"/>
          </a:xfrm>
          <a:ln w="28575">
            <a:solidFill>
              <a:srgbClr val="6B00B4"/>
            </a:solidFill>
          </a:ln>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714500"/>
            <a:ext cx="4040188" cy="3951288"/>
          </a:xfrm>
          <a:ln>
            <a:solidFill>
              <a:srgbClr val="6B00B4"/>
            </a:solidFill>
          </a:ln>
        </p:spPr>
        <p:txBody>
          <a:bodyPr/>
          <a:lstStyle>
            <a:lvl1pPr marL="342900" indent="-342900">
              <a:buFont typeface="Arial" panose="020B0604020202020204" pitchFamily="34" charset="0"/>
              <a:buChar char="•"/>
              <a:defRPr sz="1800" b="1"/>
            </a:lvl1pPr>
            <a:lvl2pPr marL="742950" indent="-285750">
              <a:buFont typeface="Arial" panose="020B0604020202020204" pitchFamily="34" charset="0"/>
              <a:buChar char="•"/>
              <a:defRPr sz="1600" b="1"/>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066800"/>
            <a:ext cx="4041775" cy="639762"/>
          </a:xfrm>
          <a:ln w="28575">
            <a:solidFill>
              <a:srgbClr val="7030A0"/>
            </a:solidFill>
          </a:ln>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1716087"/>
            <a:ext cx="4041775" cy="3951288"/>
          </a:xfrm>
          <a:ln>
            <a:solidFill>
              <a:srgbClr val="7030A0"/>
            </a:solidFill>
          </a:ln>
        </p:spPr>
        <p:txBody>
          <a:bodyPr/>
          <a:lstStyle>
            <a:lvl1pPr marL="342900" indent="-342900">
              <a:buFont typeface="Arial" panose="020B0604020202020204" pitchFamily="34" charset="0"/>
              <a:buChar char="•"/>
              <a:defRPr sz="1800" b="1"/>
            </a:lvl1pPr>
            <a:lvl2pPr marL="742950" indent="-285750">
              <a:buFont typeface="Arial" panose="020B0604020202020204" pitchFamily="34" charset="0"/>
              <a:buChar char="•"/>
              <a:defRPr sz="1600" b="1"/>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5601964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35202" name="Rectangle 2"/>
          <p:cNvSpPr>
            <a:spLocks noGrp="1" noChangeArrowheads="1"/>
          </p:cNvSpPr>
          <p:nvPr>
            <p:ph type="title"/>
          </p:nvPr>
        </p:nvSpPr>
        <p:spPr bwMode="auto">
          <a:xfrm>
            <a:off x="762000" y="838200"/>
            <a:ext cx="8229600" cy="530225"/>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dirty="0" smtClean="0"/>
              <a:t>Click to edit Master title style</a:t>
            </a:r>
          </a:p>
        </p:txBody>
      </p:sp>
      <p:sp>
        <p:nvSpPr>
          <p:cNvPr id="435203" name="Rectangle 3"/>
          <p:cNvSpPr>
            <a:spLocks noGrp="1" noChangeArrowheads="1"/>
          </p:cNvSpPr>
          <p:nvPr>
            <p:ph type="body" idx="1"/>
          </p:nvPr>
        </p:nvSpPr>
        <p:spPr bwMode="auto">
          <a:xfrm>
            <a:off x="533400" y="1600200"/>
            <a:ext cx="8229600" cy="45307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95239" name="Rectangle 7"/>
          <p:cNvSpPr>
            <a:spLocks noChangeArrowheads="1"/>
          </p:cNvSpPr>
          <p:nvPr/>
        </p:nvSpPr>
        <p:spPr bwMode="auto">
          <a:xfrm>
            <a:off x="0" y="0"/>
            <a:ext cx="228600" cy="2286000"/>
          </a:xfrm>
          <a:prstGeom prst="rect">
            <a:avLst/>
          </a:prstGeom>
          <a:solidFill>
            <a:srgbClr val="003399"/>
          </a:solidFill>
          <a:ln w="9525">
            <a:noFill/>
            <a:miter lim="800000"/>
            <a:headEnd/>
            <a:tailEnd/>
          </a:ln>
          <a:effectLst/>
        </p:spPr>
        <p:txBody>
          <a:bodyPr wrap="none" anchor="ctr"/>
          <a:lstStyle/>
          <a:p>
            <a:pPr algn="ctr" eaLnBrk="1" hangingPunct="1">
              <a:defRPr/>
            </a:pPr>
            <a:endParaRPr lang="en-US" sz="2400"/>
          </a:p>
        </p:txBody>
      </p:sp>
      <p:sp>
        <p:nvSpPr>
          <p:cNvPr id="95241" name="Rectangle 9"/>
          <p:cNvSpPr>
            <a:spLocks noChangeArrowheads="1"/>
          </p:cNvSpPr>
          <p:nvPr/>
        </p:nvSpPr>
        <p:spPr bwMode="auto">
          <a:xfrm>
            <a:off x="0" y="2286000"/>
            <a:ext cx="228600" cy="2286000"/>
          </a:xfrm>
          <a:prstGeom prst="rect">
            <a:avLst/>
          </a:prstGeom>
          <a:solidFill>
            <a:srgbClr val="7030A0"/>
          </a:solidFill>
          <a:ln w="9525">
            <a:noFill/>
            <a:miter lim="800000"/>
            <a:headEnd/>
            <a:tailEnd/>
          </a:ln>
          <a:effectLst/>
        </p:spPr>
        <p:txBody>
          <a:bodyPr wrap="none" anchor="ctr"/>
          <a:lstStyle/>
          <a:p>
            <a:pPr algn="ctr" eaLnBrk="1" hangingPunct="1">
              <a:defRPr/>
            </a:pPr>
            <a:endParaRPr lang="en-US" sz="2400"/>
          </a:p>
        </p:txBody>
      </p:sp>
      <p:sp>
        <p:nvSpPr>
          <p:cNvPr id="95242" name="Rectangle 10"/>
          <p:cNvSpPr>
            <a:spLocks noChangeArrowheads="1"/>
          </p:cNvSpPr>
          <p:nvPr/>
        </p:nvSpPr>
        <p:spPr bwMode="auto">
          <a:xfrm>
            <a:off x="0" y="4572000"/>
            <a:ext cx="228600" cy="2286000"/>
          </a:xfrm>
          <a:prstGeom prst="rect">
            <a:avLst/>
          </a:prstGeom>
          <a:solidFill>
            <a:srgbClr val="002060"/>
          </a:solidFill>
          <a:ln w="9525">
            <a:noFill/>
            <a:miter lim="800000"/>
            <a:headEnd/>
            <a:tailEnd/>
          </a:ln>
          <a:effectLst/>
        </p:spPr>
        <p:txBody>
          <a:bodyPr wrap="none" anchor="ctr"/>
          <a:lstStyle/>
          <a:p>
            <a:pPr algn="ctr" eaLnBrk="1" hangingPunct="1">
              <a:defRPr/>
            </a:pPr>
            <a:endParaRPr lang="en-US" sz="2400"/>
          </a:p>
        </p:txBody>
      </p:sp>
      <p:sp>
        <p:nvSpPr>
          <p:cNvPr id="16" name="Rectangle 15"/>
          <p:cNvSpPr/>
          <p:nvPr userDrawn="1"/>
        </p:nvSpPr>
        <p:spPr bwMode="auto">
          <a:xfrm>
            <a:off x="228600" y="0"/>
            <a:ext cx="8915400" cy="45719"/>
          </a:xfrm>
          <a:prstGeom prst="rect">
            <a:avLst/>
          </a:prstGeom>
          <a:solidFill>
            <a:srgbClr val="7030A0"/>
          </a:solidFill>
          <a:ln w="19050"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9" name="Rectangle 8"/>
          <p:cNvSpPr/>
          <p:nvPr userDrawn="1"/>
        </p:nvSpPr>
        <p:spPr>
          <a:xfrm>
            <a:off x="278274" y="59164"/>
            <a:ext cx="4674726" cy="276999"/>
          </a:xfrm>
          <a:prstGeom prst="rect">
            <a:avLst/>
          </a:prstGeom>
        </p:spPr>
        <p:txBody>
          <a:bodyPr wrap="square">
            <a:spAutoFit/>
          </a:bodyPr>
          <a:lstStyle/>
          <a:p>
            <a:pPr marL="0" marR="0" indent="0" algn="l" defTabSz="914400" rtl="0" eaLnBrk="0" fontAlgn="base" latinLnBrk="0" hangingPunct="0">
              <a:lnSpc>
                <a:spcPct val="100000"/>
              </a:lnSpc>
              <a:spcBef>
                <a:spcPct val="0"/>
              </a:spcBef>
              <a:spcAft>
                <a:spcPct val="0"/>
              </a:spcAft>
              <a:buClrTx/>
              <a:buSzTx/>
              <a:buFontTx/>
              <a:buNone/>
              <a:tabLst/>
              <a:defRPr/>
            </a:pPr>
            <a:fld id="{9ED99AAF-CB70-44A8-9A44-756D634A7A9A}" type="slidenum">
              <a:rPr lang="en-US" sz="1200" b="0" smtClean="0">
                <a:solidFill>
                  <a:srgbClr val="7030A0"/>
                </a:solidFill>
                <a:latin typeface="Arial Black" panose="020B0A04020102020204" pitchFamily="34" charset="0"/>
              </a:rPr>
              <a:pPr marL="0" marR="0" indent="0" algn="l" defTabSz="914400" rtl="0" eaLnBrk="0" fontAlgn="base" latinLnBrk="0" hangingPunct="0">
                <a:lnSpc>
                  <a:spcPct val="100000"/>
                </a:lnSpc>
                <a:spcBef>
                  <a:spcPct val="0"/>
                </a:spcBef>
                <a:spcAft>
                  <a:spcPct val="0"/>
                </a:spcAft>
                <a:buClrTx/>
                <a:buSzTx/>
                <a:buFontTx/>
                <a:buNone/>
                <a:tabLst/>
                <a:defRPr/>
              </a:pPr>
              <a:t>‹#›</a:t>
            </a:fld>
            <a:r>
              <a:rPr lang="en-US" sz="1200" b="0" dirty="0" smtClean="0">
                <a:solidFill>
                  <a:srgbClr val="7030A0"/>
                </a:solidFill>
                <a:latin typeface="Arial Black" panose="020B0A04020102020204" pitchFamily="34" charset="0"/>
              </a:rPr>
              <a:t>/62:</a:t>
            </a:r>
            <a:r>
              <a:rPr lang="en-US" sz="1200" b="0" baseline="0" dirty="0" smtClean="0">
                <a:solidFill>
                  <a:srgbClr val="7030A0"/>
                </a:solidFill>
                <a:latin typeface="Arial Black" panose="020B0A04020102020204" pitchFamily="34" charset="0"/>
              </a:rPr>
              <a:t> </a:t>
            </a:r>
            <a:r>
              <a:rPr lang="en-US" sz="1200" b="0" i="0" dirty="0" smtClean="0">
                <a:solidFill>
                  <a:srgbClr val="7030A0"/>
                </a:solidFill>
                <a:latin typeface="Arial Black" panose="020B0A04020102020204" pitchFamily="34" charset="0"/>
              </a:rPr>
              <a:t>Topic 2.3 – Panel Data Binary Choice Models</a:t>
            </a:r>
            <a:endParaRPr lang="en-US" sz="1200" b="0" dirty="0">
              <a:solidFill>
                <a:srgbClr val="7030A0"/>
              </a:solidFill>
              <a:latin typeface="Arial Black" panose="020B0A04020102020204" pitchFamily="34" charset="0"/>
            </a:endParaRPr>
          </a:p>
        </p:txBody>
      </p:sp>
    </p:spTree>
    <p:extLst>
      <p:ext uri="{BB962C8B-B14F-4D97-AF65-F5344CB8AC3E}">
        <p14:creationId xmlns:p14="http://schemas.microsoft.com/office/powerpoint/2010/main" val="1229874088"/>
      </p:ext>
    </p:extLst>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 id="2147483721" r:id="rId12"/>
  </p:sldLayoutIdLst>
  <p:timing>
    <p:tnLst>
      <p:par>
        <p:cTn id="1" dur="indefinite" restart="never" nodeType="tmRoot"/>
      </p:par>
    </p:tnLst>
  </p:timing>
  <p:txStyles>
    <p:titleStyle>
      <a:lvl1pPr algn="ctr" rtl="0" fontAlgn="base">
        <a:spcBef>
          <a:spcPct val="0"/>
        </a:spcBef>
        <a:spcAft>
          <a:spcPct val="0"/>
        </a:spcAft>
        <a:defRPr sz="3200" b="1">
          <a:solidFill>
            <a:srgbClr val="003399"/>
          </a:solidFill>
          <a:latin typeface="Tahoma" panose="020B0604030504040204" pitchFamily="34" charset="0"/>
          <a:ea typeface="Tahoma" panose="020B0604030504040204" pitchFamily="34" charset="0"/>
          <a:cs typeface="Tahoma" panose="020B0604030504040204" pitchFamily="34" charset="0"/>
        </a:defRPr>
      </a:lvl1pPr>
      <a:lvl2pPr algn="l" rtl="0" fontAlgn="base">
        <a:spcBef>
          <a:spcPct val="0"/>
        </a:spcBef>
        <a:spcAft>
          <a:spcPct val="0"/>
        </a:spcAft>
        <a:defRPr sz="4400">
          <a:solidFill>
            <a:schemeClr val="tx2"/>
          </a:solidFill>
          <a:latin typeface="Arial" charset="0"/>
          <a:cs typeface="Arial" charset="0"/>
        </a:defRPr>
      </a:lvl2pPr>
      <a:lvl3pPr algn="l" rtl="0" fontAlgn="base">
        <a:spcBef>
          <a:spcPct val="0"/>
        </a:spcBef>
        <a:spcAft>
          <a:spcPct val="0"/>
        </a:spcAft>
        <a:defRPr sz="4400">
          <a:solidFill>
            <a:schemeClr val="tx2"/>
          </a:solidFill>
          <a:latin typeface="Arial" charset="0"/>
          <a:cs typeface="Arial" charset="0"/>
        </a:defRPr>
      </a:lvl3pPr>
      <a:lvl4pPr algn="l" rtl="0" fontAlgn="base">
        <a:spcBef>
          <a:spcPct val="0"/>
        </a:spcBef>
        <a:spcAft>
          <a:spcPct val="0"/>
        </a:spcAft>
        <a:defRPr sz="4400">
          <a:solidFill>
            <a:schemeClr val="tx2"/>
          </a:solidFill>
          <a:latin typeface="Arial" charset="0"/>
          <a:cs typeface="Arial" charset="0"/>
        </a:defRPr>
      </a:lvl4pPr>
      <a:lvl5pPr algn="l" rtl="0" fontAlgn="base">
        <a:spcBef>
          <a:spcPct val="0"/>
        </a:spcBef>
        <a:spcAft>
          <a:spcPct val="0"/>
        </a:spcAft>
        <a:defRPr sz="4400">
          <a:solidFill>
            <a:schemeClr val="tx2"/>
          </a:solidFill>
          <a:latin typeface="Arial" charset="0"/>
          <a:cs typeface="Arial" charset="0"/>
        </a:defRPr>
      </a:lvl5pPr>
      <a:lvl6pPr marL="457200" algn="l" rtl="0" fontAlgn="base">
        <a:spcBef>
          <a:spcPct val="0"/>
        </a:spcBef>
        <a:spcAft>
          <a:spcPct val="0"/>
        </a:spcAft>
        <a:defRPr sz="4400">
          <a:solidFill>
            <a:schemeClr val="tx2"/>
          </a:solidFill>
          <a:latin typeface="Arial" charset="0"/>
          <a:cs typeface="Arial" charset="0"/>
        </a:defRPr>
      </a:lvl6pPr>
      <a:lvl7pPr marL="914400" algn="l" rtl="0" fontAlgn="base">
        <a:spcBef>
          <a:spcPct val="0"/>
        </a:spcBef>
        <a:spcAft>
          <a:spcPct val="0"/>
        </a:spcAft>
        <a:defRPr sz="4400">
          <a:solidFill>
            <a:schemeClr val="tx2"/>
          </a:solidFill>
          <a:latin typeface="Arial" charset="0"/>
          <a:cs typeface="Arial" charset="0"/>
        </a:defRPr>
      </a:lvl7pPr>
      <a:lvl8pPr marL="1371600" algn="l" rtl="0" fontAlgn="base">
        <a:spcBef>
          <a:spcPct val="0"/>
        </a:spcBef>
        <a:spcAft>
          <a:spcPct val="0"/>
        </a:spcAft>
        <a:defRPr sz="4400">
          <a:solidFill>
            <a:schemeClr val="tx2"/>
          </a:solidFill>
          <a:latin typeface="Arial" charset="0"/>
          <a:cs typeface="Arial" charset="0"/>
        </a:defRPr>
      </a:lvl8pPr>
      <a:lvl9pPr marL="1828800" algn="l" rtl="0" fontAlgn="base">
        <a:spcBef>
          <a:spcPct val="0"/>
        </a:spcBef>
        <a:spcAft>
          <a:spcPct val="0"/>
        </a:spcAft>
        <a:defRPr sz="4400">
          <a:solidFill>
            <a:schemeClr val="tx2"/>
          </a:solidFill>
          <a:latin typeface="Arial" charset="0"/>
          <a:cs typeface="Arial" charset="0"/>
        </a:defRPr>
      </a:lvl9pPr>
    </p:titleStyle>
    <p:bodyStyle>
      <a:lvl1pPr marL="342900" indent="-342900" algn="l" rtl="0" fontAlgn="base">
        <a:spcBef>
          <a:spcPct val="20000"/>
        </a:spcBef>
        <a:spcAft>
          <a:spcPct val="0"/>
        </a:spcAft>
        <a:buClr>
          <a:schemeClr val="bg2"/>
        </a:buClr>
        <a:buSzPct val="75000"/>
        <a:buFont typeface="Wingdings" pitchFamily="2" charset="2"/>
        <a:buChar char="p"/>
        <a:defRPr sz="28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Wingdings" pitchFamily="2" charset="2"/>
        <a:buChar char="n"/>
        <a:defRPr sz="2400">
          <a:solidFill>
            <a:schemeClr val="tx1"/>
          </a:solidFill>
          <a:latin typeface="+mn-lt"/>
          <a:cs typeface="+mn-cs"/>
        </a:defRPr>
      </a:lvl2pPr>
      <a:lvl3pPr marL="1143000" indent="-228600" algn="l" rtl="0" fontAlgn="base">
        <a:spcBef>
          <a:spcPct val="20000"/>
        </a:spcBef>
        <a:spcAft>
          <a:spcPct val="0"/>
        </a:spcAft>
        <a:buClr>
          <a:schemeClr val="accent1"/>
        </a:buClr>
        <a:buSzPct val="65000"/>
        <a:buFont typeface="Wingdings" pitchFamily="2" charset="2"/>
        <a:buChar char="p"/>
        <a:defRPr sz="2000">
          <a:solidFill>
            <a:schemeClr val="tx1"/>
          </a:solidFill>
          <a:latin typeface="+mn-lt"/>
          <a:cs typeface="+mn-cs"/>
        </a:defRPr>
      </a:lvl3pPr>
      <a:lvl4pPr marL="1600200" indent="-228600" algn="l" rtl="0" fontAlgn="base">
        <a:spcBef>
          <a:spcPct val="20000"/>
        </a:spcBef>
        <a:spcAft>
          <a:spcPct val="0"/>
        </a:spcAft>
        <a:buClr>
          <a:schemeClr val="bg2"/>
        </a:buClr>
        <a:buFont typeface="Wingdings" pitchFamily="2" charset="2"/>
        <a:buChar char="§"/>
        <a:defRPr sz="2000">
          <a:solidFill>
            <a:schemeClr val="tx1"/>
          </a:solidFill>
          <a:latin typeface="+mn-lt"/>
          <a:cs typeface="+mn-cs"/>
        </a:defRPr>
      </a:lvl4pPr>
      <a:lvl5pPr marL="20574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5pPr>
      <a:lvl6pPr marL="25146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6pPr>
      <a:lvl7pPr marL="29718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7pPr>
      <a:lvl8pPr marL="34290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8pPr>
      <a:lvl9pPr marL="38862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5.xml"/><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6.xml"/><Relationship Id="rId1" Type="http://schemas.openxmlformats.org/officeDocument/2006/relationships/vmlDrawing" Target="../drawings/vmlDrawing1.vml"/><Relationship Id="rId4" Type="http://schemas.openxmlformats.org/officeDocument/2006/relationships/image" Target="../media/image8.wmf"/></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7.xml"/><Relationship Id="rId1" Type="http://schemas.openxmlformats.org/officeDocument/2006/relationships/vmlDrawing" Target="../drawings/vmlDrawing2.vml"/><Relationship Id="rId5" Type="http://schemas.openxmlformats.org/officeDocument/2006/relationships/image" Target="../media/image10.wmf"/><Relationship Id="rId4" Type="http://schemas.openxmlformats.org/officeDocument/2006/relationships/oleObject" Target="../embeddings/oleObject2.bin"/></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12.wmf"/><Relationship Id="rId2" Type="http://schemas.openxmlformats.org/officeDocument/2006/relationships/slideLayout" Target="../slideLayouts/slideLayout7.xml"/><Relationship Id="rId1" Type="http://schemas.openxmlformats.org/officeDocument/2006/relationships/vmlDrawing" Target="../drawings/vmlDrawing3.vml"/><Relationship Id="rId6" Type="http://schemas.openxmlformats.org/officeDocument/2006/relationships/oleObject" Target="../embeddings/oleObject4.bin"/><Relationship Id="rId5" Type="http://schemas.openxmlformats.org/officeDocument/2006/relationships/image" Target="../media/image11.wmf"/><Relationship Id="rId4" Type="http://schemas.openxmlformats.org/officeDocument/2006/relationships/oleObject" Target="../embeddings/oleObject3.bin"/></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7.xml"/><Relationship Id="rId1" Type="http://schemas.openxmlformats.org/officeDocument/2006/relationships/vmlDrawing" Target="../drawings/vmlDrawing4.vml"/><Relationship Id="rId6" Type="http://schemas.openxmlformats.org/officeDocument/2006/relationships/image" Target="../media/image15.png"/><Relationship Id="rId5" Type="http://schemas.openxmlformats.org/officeDocument/2006/relationships/image" Target="../media/image14.wmf"/><Relationship Id="rId4" Type="http://schemas.openxmlformats.org/officeDocument/2006/relationships/oleObject" Target="../embeddings/oleObject5.bin"/></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7.xml"/><Relationship Id="rId1" Type="http://schemas.openxmlformats.org/officeDocument/2006/relationships/vmlDrawing" Target="../drawings/vmlDrawing5.vml"/><Relationship Id="rId5" Type="http://schemas.openxmlformats.org/officeDocument/2006/relationships/image" Target="../media/image16.wmf"/><Relationship Id="rId4" Type="http://schemas.openxmlformats.org/officeDocument/2006/relationships/oleObject" Target="../embeddings/oleObject6.bin"/></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0.xml"/><Relationship Id="rId7" Type="http://schemas.openxmlformats.org/officeDocument/2006/relationships/image" Target="../media/image18.wmf"/><Relationship Id="rId2" Type="http://schemas.openxmlformats.org/officeDocument/2006/relationships/slideLayout" Target="../slideLayouts/slideLayout7.xml"/><Relationship Id="rId1" Type="http://schemas.openxmlformats.org/officeDocument/2006/relationships/vmlDrawing" Target="../drawings/vmlDrawing6.vml"/><Relationship Id="rId6" Type="http://schemas.openxmlformats.org/officeDocument/2006/relationships/oleObject" Target="../embeddings/oleObject8.bin"/><Relationship Id="rId5" Type="http://schemas.openxmlformats.org/officeDocument/2006/relationships/image" Target="../media/image17.wmf"/><Relationship Id="rId4" Type="http://schemas.openxmlformats.org/officeDocument/2006/relationships/oleObject" Target="../embeddings/oleObject7.bin"/></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vmlDrawing" Target="../drawings/vmlDrawing7.vml"/><Relationship Id="rId5" Type="http://schemas.openxmlformats.org/officeDocument/2006/relationships/image" Target="../media/image19.wmf"/><Relationship Id="rId4" Type="http://schemas.openxmlformats.org/officeDocument/2006/relationships/oleObject" Target="../embeddings/oleObject9.bin"/></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vmlDrawing" Target="../drawings/vmlDrawing8.vml"/><Relationship Id="rId5" Type="http://schemas.openxmlformats.org/officeDocument/2006/relationships/image" Target="../media/image20.wmf"/><Relationship Id="rId4" Type="http://schemas.openxmlformats.org/officeDocument/2006/relationships/oleObject" Target="../embeddings/oleObject10.bin"/></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7.xml"/><Relationship Id="rId1" Type="http://schemas.openxmlformats.org/officeDocument/2006/relationships/vmlDrawing" Target="../drawings/vmlDrawing9.vml"/><Relationship Id="rId5" Type="http://schemas.openxmlformats.org/officeDocument/2006/relationships/image" Target="../media/image21.wmf"/><Relationship Id="rId4" Type="http://schemas.openxmlformats.org/officeDocument/2006/relationships/oleObject" Target="../embeddings/oleObject11.bin"/></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7.xml"/><Relationship Id="rId1" Type="http://schemas.openxmlformats.org/officeDocument/2006/relationships/vmlDrawing" Target="../drawings/vmlDrawing10.vml"/><Relationship Id="rId5" Type="http://schemas.openxmlformats.org/officeDocument/2006/relationships/image" Target="../media/image22.wmf"/><Relationship Id="rId4" Type="http://schemas.openxmlformats.org/officeDocument/2006/relationships/oleObject" Target="../embeddings/oleObject12.bin"/></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vmlDrawing" Target="../drawings/vmlDrawing11.vml"/><Relationship Id="rId5" Type="http://schemas.openxmlformats.org/officeDocument/2006/relationships/image" Target="../media/image23.wmf"/><Relationship Id="rId4" Type="http://schemas.openxmlformats.org/officeDocument/2006/relationships/oleObject" Target="../embeddings/oleObject13.bin"/></Relationships>
</file>

<file path=ppt/slides/_rels/slide2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7.xml"/><Relationship Id="rId1" Type="http://schemas.openxmlformats.org/officeDocument/2006/relationships/vmlDrawing" Target="../drawings/vmlDrawing12.vml"/><Relationship Id="rId5" Type="http://schemas.openxmlformats.org/officeDocument/2006/relationships/image" Target="../media/image26.wmf"/><Relationship Id="rId4" Type="http://schemas.openxmlformats.org/officeDocument/2006/relationships/oleObject" Target="../embeddings/oleObject14.bin"/></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7.xml"/><Relationship Id="rId1" Type="http://schemas.openxmlformats.org/officeDocument/2006/relationships/vmlDrawing" Target="../drawings/vmlDrawing13.vml"/><Relationship Id="rId5" Type="http://schemas.openxmlformats.org/officeDocument/2006/relationships/image" Target="../media/image28.wmf"/><Relationship Id="rId4" Type="http://schemas.openxmlformats.org/officeDocument/2006/relationships/oleObject" Target="../embeddings/oleObject15.bin"/></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7.xml"/><Relationship Id="rId1" Type="http://schemas.openxmlformats.org/officeDocument/2006/relationships/vmlDrawing" Target="../drawings/vmlDrawing14.vml"/><Relationship Id="rId5" Type="http://schemas.openxmlformats.org/officeDocument/2006/relationships/image" Target="../media/image29.wmf"/><Relationship Id="rId4" Type="http://schemas.openxmlformats.org/officeDocument/2006/relationships/oleObject" Target="../embeddings/oleObject16.bin"/></Relationships>
</file>

<file path=ppt/slides/_rels/slide34.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slideLayout" Target="../slideLayouts/slideLayout7.xml"/><Relationship Id="rId1" Type="http://schemas.openxmlformats.org/officeDocument/2006/relationships/vmlDrawing" Target="../drawings/vmlDrawing15.vml"/><Relationship Id="rId5" Type="http://schemas.openxmlformats.org/officeDocument/2006/relationships/image" Target="../media/image31.png"/><Relationship Id="rId4" Type="http://schemas.openxmlformats.org/officeDocument/2006/relationships/image" Target="../media/image30.wmf"/></Relationships>
</file>

<file path=ppt/slides/_rels/slide3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oleObject" Target="../embeddings/oleObject18.bin"/><Relationship Id="rId2" Type="http://schemas.openxmlformats.org/officeDocument/2006/relationships/slideLayout" Target="../slideLayouts/slideLayout7.xml"/><Relationship Id="rId1" Type="http://schemas.openxmlformats.org/officeDocument/2006/relationships/vmlDrawing" Target="../drawings/vmlDrawing16.vml"/><Relationship Id="rId5" Type="http://schemas.openxmlformats.org/officeDocument/2006/relationships/image" Target="../media/image35.png"/><Relationship Id="rId4" Type="http://schemas.openxmlformats.org/officeDocument/2006/relationships/image" Target="../media/image34.wmf"/></Relationships>
</file>

<file path=ppt/slides/_rels/slide37.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7.xml"/><Relationship Id="rId1" Type="http://schemas.openxmlformats.org/officeDocument/2006/relationships/vmlDrawing" Target="../drawings/vmlDrawing17.vml"/><Relationship Id="rId5" Type="http://schemas.openxmlformats.org/officeDocument/2006/relationships/image" Target="../media/image38.wmf"/><Relationship Id="rId4" Type="http://schemas.openxmlformats.org/officeDocument/2006/relationships/oleObject" Target="../embeddings/oleObject19.bin"/></Relationships>
</file>

<file path=ppt/slides/_rels/slide41.xml.rels><?xml version="1.0" encoding="UTF-8" standalone="yes"?>
<Relationships xmlns="http://schemas.openxmlformats.org/package/2006/relationships"><Relationship Id="rId3" Type="http://schemas.openxmlformats.org/officeDocument/2006/relationships/oleObject" Target="../embeddings/oleObject20.bin"/><Relationship Id="rId2" Type="http://schemas.openxmlformats.org/officeDocument/2006/relationships/slideLayout" Target="../slideLayouts/slideLayout6.xml"/><Relationship Id="rId1" Type="http://schemas.openxmlformats.org/officeDocument/2006/relationships/vmlDrawing" Target="../drawings/vmlDrawing18.vml"/><Relationship Id="rId4" Type="http://schemas.openxmlformats.org/officeDocument/2006/relationships/image" Target="../media/image39.wmf"/></Relationships>
</file>

<file path=ppt/slides/_rels/slide42.xml.rels><?xml version="1.0" encoding="UTF-8" standalone="yes"?>
<Relationships xmlns="http://schemas.openxmlformats.org/package/2006/relationships"><Relationship Id="rId3" Type="http://schemas.openxmlformats.org/officeDocument/2006/relationships/oleObject" Target="../embeddings/oleObject21.bin"/><Relationship Id="rId2" Type="http://schemas.openxmlformats.org/officeDocument/2006/relationships/slideLayout" Target="../slideLayouts/slideLayout6.xml"/><Relationship Id="rId1" Type="http://schemas.openxmlformats.org/officeDocument/2006/relationships/vmlDrawing" Target="../drawings/vmlDrawing19.vml"/><Relationship Id="rId4" Type="http://schemas.openxmlformats.org/officeDocument/2006/relationships/image" Target="../media/image40.wmf"/></Relationships>
</file>

<file path=ppt/slides/_rels/slide43.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7.xml"/><Relationship Id="rId1" Type="http://schemas.openxmlformats.org/officeDocument/2006/relationships/vmlDrawing" Target="../drawings/vmlDrawing20.vml"/><Relationship Id="rId5" Type="http://schemas.openxmlformats.org/officeDocument/2006/relationships/image" Target="../media/image50.png"/><Relationship Id="rId4" Type="http://schemas.openxmlformats.org/officeDocument/2006/relationships/oleObject" Target="../embeddings/oleObject22.bin"/></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7.xml"/><Relationship Id="rId1" Type="http://schemas.openxmlformats.org/officeDocument/2006/relationships/vmlDrawing" Target="../drawings/vmlDrawing21.vml"/><Relationship Id="rId5" Type="http://schemas.openxmlformats.org/officeDocument/2006/relationships/image" Target="../media/image51.wmf"/><Relationship Id="rId4" Type="http://schemas.openxmlformats.org/officeDocument/2006/relationships/oleObject" Target="../embeddings/oleObject23.bin"/></Relationships>
</file>

<file path=ppt/slides/_rels/slide55.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20" name="Picture 5" descr="Cameron-Trivedi"/>
          <p:cNvPicPr>
            <a:picLocks noChangeAspect="1" noChangeArrowheads="1"/>
          </p:cNvPicPr>
          <p:nvPr/>
        </p:nvPicPr>
        <p:blipFill>
          <a:blip r:embed="rId3" cstate="print"/>
          <a:srcRect/>
          <a:stretch>
            <a:fillRect/>
          </a:stretch>
        </p:blipFill>
        <p:spPr bwMode="auto">
          <a:xfrm>
            <a:off x="7096760" y="45263"/>
            <a:ext cx="636091" cy="886337"/>
          </a:xfrm>
          <a:prstGeom prst="rect">
            <a:avLst/>
          </a:prstGeom>
          <a:noFill/>
          <a:ln w="9525">
            <a:noFill/>
            <a:miter lim="800000"/>
            <a:headEnd/>
            <a:tailEnd/>
          </a:ln>
        </p:spPr>
      </p:pic>
      <p:pic>
        <p:nvPicPr>
          <p:cNvPr id="9226" name="Picture 10"/>
          <p:cNvPicPr>
            <a:picLocks noChangeAspect="1" noChangeArrowheads="1"/>
          </p:cNvPicPr>
          <p:nvPr/>
        </p:nvPicPr>
        <p:blipFill>
          <a:blip r:embed="rId4" cstate="print"/>
          <a:srcRect/>
          <a:stretch>
            <a:fillRect/>
          </a:stretch>
        </p:blipFill>
        <p:spPr bwMode="auto">
          <a:xfrm>
            <a:off x="8357783" y="37814"/>
            <a:ext cx="781489" cy="888706"/>
          </a:xfrm>
          <a:prstGeom prst="rect">
            <a:avLst/>
          </a:prstGeom>
          <a:noFill/>
          <a:ln w="19050" cap="flat" cmpd="sng">
            <a:noFill/>
            <a:prstDash val="solid"/>
            <a:miter lim="800000"/>
            <a:headEnd type="none" w="med" len="med"/>
            <a:tailEnd type="none" w="med" len="med"/>
          </a:ln>
          <a:effectLst/>
        </p:spPr>
      </p:pic>
      <p:pic>
        <p:nvPicPr>
          <p:cNvPr id="9" name="Content Placeholder 5" descr="EA7cover.jpg"/>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a:xfrm>
            <a:off x="6382389" y="45026"/>
            <a:ext cx="714371" cy="891654"/>
          </a:xfrm>
          <a:prstGeom prst="rect">
            <a:avLst/>
          </a:prstGeom>
        </p:spPr>
      </p:pic>
      <p:pic>
        <p:nvPicPr>
          <p:cNvPr id="12" name="Picture 10"/>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739140" y="45026"/>
            <a:ext cx="617460" cy="891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ounded Rectangle 9"/>
          <p:cNvSpPr/>
          <p:nvPr/>
        </p:nvSpPr>
        <p:spPr bwMode="auto">
          <a:xfrm>
            <a:off x="1089960" y="2209800"/>
            <a:ext cx="7467600" cy="1219200"/>
          </a:xfrm>
          <a:prstGeom prst="roundRect">
            <a:avLst/>
          </a:prstGeom>
          <a:solidFill>
            <a:srgbClr val="7030A0">
              <a:alpha val="47843"/>
            </a:srgbClr>
          </a:solidFill>
          <a:ln w="19050" cap="flat" cmpd="sng" algn="ctr">
            <a:noFill/>
            <a:prstDash val="solid"/>
            <a:round/>
            <a:headEnd type="none" w="med" len="med"/>
            <a:tailEnd type="none" w="med" len="med"/>
          </a:ln>
          <a:effectLst>
            <a:outerShdw blurRad="50800" dist="38100" dir="5400000" algn="t" rotWithShape="0">
              <a:prstClr val="black">
                <a:alpha val="40000"/>
              </a:prstClr>
            </a:outerShdw>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11" name="TextBox 10"/>
          <p:cNvSpPr txBox="1"/>
          <p:nvPr/>
        </p:nvSpPr>
        <p:spPr>
          <a:xfrm>
            <a:off x="1447800" y="2514600"/>
            <a:ext cx="6858000" cy="646331"/>
          </a:xfrm>
          <a:prstGeom prst="rect">
            <a:avLst/>
          </a:prstGeom>
          <a:noFill/>
        </p:spPr>
        <p:txBody>
          <a:bodyPr wrap="square" rtlCol="0">
            <a:spAutoFit/>
          </a:bodyPr>
          <a:lstStyle/>
          <a:p>
            <a:r>
              <a:rPr lang="en-US" sz="3600" b="1" smtClean="0">
                <a:solidFill>
                  <a:schemeClr val="bg1"/>
                </a:solidFill>
                <a:latin typeface="Tahoma" panose="020B0604030504040204" pitchFamily="34" charset="0"/>
                <a:ea typeface="Tahoma" panose="020B0604030504040204" pitchFamily="34" charset="0"/>
                <a:cs typeface="Tahoma" panose="020B0604030504040204" pitchFamily="34" charset="0"/>
              </a:rPr>
              <a:t>Microeconometric Modeling</a:t>
            </a:r>
            <a:endParaRPr lang="en-US" sz="3600" b="1">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16" name="TextBox 15"/>
          <p:cNvSpPr txBox="1"/>
          <p:nvPr/>
        </p:nvSpPr>
        <p:spPr>
          <a:xfrm>
            <a:off x="1178229" y="4191000"/>
            <a:ext cx="3278425" cy="1200329"/>
          </a:xfrm>
          <a:prstGeom prst="rect">
            <a:avLst/>
          </a:prstGeom>
          <a:no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wrap="square" rtlCol="0">
            <a:spAutoFit/>
          </a:bodyPr>
          <a:lstStyle/>
          <a:p>
            <a:r>
              <a:rPr lang="en-US" b="1" smtClean="0">
                <a:latin typeface="Tahoma" panose="020B0604030504040204" pitchFamily="34" charset="0"/>
                <a:ea typeface="Tahoma" panose="020B0604030504040204" pitchFamily="34" charset="0"/>
                <a:cs typeface="Tahoma" panose="020B0604030504040204" pitchFamily="34" charset="0"/>
              </a:rPr>
              <a:t>William Greene</a:t>
            </a:r>
          </a:p>
          <a:p>
            <a:r>
              <a:rPr lang="en-US" b="1" smtClean="0">
                <a:latin typeface="Tahoma" panose="020B0604030504040204" pitchFamily="34" charset="0"/>
                <a:ea typeface="Tahoma" panose="020B0604030504040204" pitchFamily="34" charset="0"/>
                <a:cs typeface="Tahoma" panose="020B0604030504040204" pitchFamily="34" charset="0"/>
              </a:rPr>
              <a:t>Stern School of Business</a:t>
            </a:r>
          </a:p>
          <a:p>
            <a:r>
              <a:rPr lang="en-US" b="1" smtClean="0">
                <a:latin typeface="Tahoma" panose="020B0604030504040204" pitchFamily="34" charset="0"/>
                <a:ea typeface="Tahoma" panose="020B0604030504040204" pitchFamily="34" charset="0"/>
                <a:cs typeface="Tahoma" panose="020B0604030504040204" pitchFamily="34" charset="0"/>
              </a:rPr>
              <a:t>New York University</a:t>
            </a:r>
          </a:p>
          <a:p>
            <a:r>
              <a:rPr lang="en-US" b="1" smtClean="0">
                <a:latin typeface="Tahoma" panose="020B0604030504040204" pitchFamily="34" charset="0"/>
                <a:ea typeface="Tahoma" panose="020B0604030504040204" pitchFamily="34" charset="0"/>
                <a:cs typeface="Tahoma" panose="020B0604030504040204" pitchFamily="34" charset="0"/>
              </a:rPr>
              <a:t>New York  NY  USA</a:t>
            </a:r>
            <a:endParaRPr lang="en-US" b="1">
              <a:latin typeface="Tahoma" panose="020B0604030504040204" pitchFamily="34" charset="0"/>
              <a:ea typeface="Tahoma" panose="020B0604030504040204" pitchFamily="34" charset="0"/>
              <a:cs typeface="Tahoma" panose="020B0604030504040204" pitchFamily="34" charset="0"/>
            </a:endParaRPr>
          </a:p>
        </p:txBody>
      </p:sp>
      <p:cxnSp>
        <p:nvCxnSpPr>
          <p:cNvPr id="18" name="Straight Connector 17"/>
          <p:cNvCxnSpPr/>
          <p:nvPr/>
        </p:nvCxnSpPr>
        <p:spPr bwMode="auto">
          <a:xfrm>
            <a:off x="6382389" y="24706"/>
            <a:ext cx="0" cy="911974"/>
          </a:xfrm>
          <a:prstGeom prst="line">
            <a:avLst/>
          </a:prstGeom>
          <a:solidFill>
            <a:schemeClr val="accent1"/>
          </a:solidFill>
          <a:ln w="28575" cap="flat" cmpd="sng" algn="ctr">
            <a:solidFill>
              <a:srgbClr val="7030A0"/>
            </a:solidFill>
            <a:prstDash val="solid"/>
            <a:round/>
            <a:headEnd type="none" w="med" len="med"/>
            <a:tailEnd type="none" w="med" len="med"/>
          </a:ln>
          <a:effectLst/>
        </p:spPr>
      </p:cxnSp>
      <p:cxnSp>
        <p:nvCxnSpPr>
          <p:cNvPr id="20" name="Straight Connector 19"/>
          <p:cNvCxnSpPr/>
          <p:nvPr/>
        </p:nvCxnSpPr>
        <p:spPr bwMode="auto">
          <a:xfrm>
            <a:off x="6382389" y="936680"/>
            <a:ext cx="2756883" cy="0"/>
          </a:xfrm>
          <a:prstGeom prst="line">
            <a:avLst/>
          </a:prstGeom>
          <a:solidFill>
            <a:schemeClr val="accent1"/>
          </a:solidFill>
          <a:ln w="28575" cap="flat" cmpd="sng" algn="ctr">
            <a:solidFill>
              <a:srgbClr val="7030A0"/>
            </a:solidFill>
            <a:prstDash val="solid"/>
            <a:round/>
            <a:headEnd type="none" w="med" len="med"/>
            <a:tailEnd type="none" w="med" len="med"/>
          </a:ln>
          <a:effectLst/>
        </p:spPr>
      </p:cxnSp>
      <p:cxnSp>
        <p:nvCxnSpPr>
          <p:cNvPr id="23" name="Straight Connector 22"/>
          <p:cNvCxnSpPr/>
          <p:nvPr/>
        </p:nvCxnSpPr>
        <p:spPr bwMode="auto">
          <a:xfrm>
            <a:off x="228600" y="325120"/>
            <a:ext cx="6153789" cy="0"/>
          </a:xfrm>
          <a:prstGeom prst="line">
            <a:avLst/>
          </a:prstGeom>
          <a:solidFill>
            <a:schemeClr val="accent1"/>
          </a:solidFill>
          <a:ln w="28575" cap="flat" cmpd="sng" algn="ctr">
            <a:solidFill>
              <a:srgbClr val="7030A0"/>
            </a:solidFill>
            <a:prstDash val="solid"/>
            <a:round/>
            <a:headEnd type="none" w="med" len="med"/>
            <a:tailEnd type="none" w="med" len="med"/>
          </a:ln>
          <a:effectLst/>
        </p:spPr>
      </p:cxnSp>
      <p:sp>
        <p:nvSpPr>
          <p:cNvPr id="13" name="TextBox 12"/>
          <p:cNvSpPr txBox="1"/>
          <p:nvPr/>
        </p:nvSpPr>
        <p:spPr>
          <a:xfrm>
            <a:off x="4648201" y="4412159"/>
            <a:ext cx="3909359" cy="769441"/>
          </a:xfrm>
          <a:prstGeom prst="rect">
            <a:avLst/>
          </a:prstGeom>
          <a:noFill/>
          <a:ln w="38100">
            <a:solidFill>
              <a:srgbClr val="6B00B4"/>
            </a:solidFill>
          </a:ln>
        </p:spPr>
        <p:txBody>
          <a:bodyPr wrap="square" rtlCol="0">
            <a:spAutoFit/>
          </a:bodyPr>
          <a:lstStyle/>
          <a:p>
            <a:r>
              <a:rPr lang="en-US" sz="2400" b="1">
                <a:solidFill>
                  <a:srgbClr val="7030A0"/>
                </a:solidFill>
                <a:latin typeface="Tahoma" panose="020B0604030504040204" pitchFamily="34" charset="0"/>
                <a:ea typeface="Tahoma" panose="020B0604030504040204" pitchFamily="34" charset="0"/>
                <a:cs typeface="Tahoma" panose="020B0604030504040204" pitchFamily="34" charset="0"/>
              </a:rPr>
              <a:t>2</a:t>
            </a:r>
            <a:r>
              <a:rPr lang="en-US" sz="2400" b="1" smtClean="0">
                <a:solidFill>
                  <a:srgbClr val="7030A0"/>
                </a:solidFill>
                <a:latin typeface="Tahoma" panose="020B0604030504040204" pitchFamily="34" charset="0"/>
                <a:ea typeface="Tahoma" panose="020B0604030504040204" pitchFamily="34" charset="0"/>
                <a:cs typeface="Tahoma" panose="020B0604030504040204" pitchFamily="34" charset="0"/>
              </a:rPr>
              <a:t>.3   </a:t>
            </a:r>
            <a:r>
              <a:rPr lang="en-US" sz="2000" b="1" smtClean="0">
                <a:solidFill>
                  <a:srgbClr val="7030A0"/>
                </a:solidFill>
                <a:latin typeface="Tahoma" panose="020B0604030504040204" pitchFamily="34" charset="0"/>
                <a:ea typeface="Tahoma" panose="020B0604030504040204" pitchFamily="34" charset="0"/>
                <a:cs typeface="Tahoma" panose="020B0604030504040204" pitchFamily="34" charset="0"/>
              </a:rPr>
              <a:t>Panel Data Models</a:t>
            </a:r>
            <a:br>
              <a:rPr lang="en-US" sz="2000" b="1" smtClean="0">
                <a:solidFill>
                  <a:srgbClr val="7030A0"/>
                </a:solidFill>
                <a:latin typeface="Tahoma" panose="020B0604030504040204" pitchFamily="34" charset="0"/>
                <a:ea typeface="Tahoma" panose="020B0604030504040204" pitchFamily="34" charset="0"/>
                <a:cs typeface="Tahoma" panose="020B0604030504040204" pitchFamily="34" charset="0"/>
              </a:rPr>
            </a:br>
            <a:r>
              <a:rPr lang="en-US" sz="2000" b="1" smtClean="0">
                <a:solidFill>
                  <a:srgbClr val="7030A0"/>
                </a:solidFill>
                <a:latin typeface="Tahoma" panose="020B0604030504040204" pitchFamily="34" charset="0"/>
                <a:ea typeface="Tahoma" panose="020B0604030504040204" pitchFamily="34" charset="0"/>
                <a:cs typeface="Tahoma" panose="020B0604030504040204" pitchFamily="34" charset="0"/>
              </a:rPr>
              <a:t>          for Binary Choice</a:t>
            </a:r>
            <a:endParaRPr lang="en-US" sz="2000" b="1">
              <a:solidFill>
                <a:srgbClr val="7030A0"/>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8172068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p:txBody>
          <a:bodyPr/>
          <a:lstStyle/>
          <a:p>
            <a:pPr algn="ctr"/>
            <a:r>
              <a:rPr lang="en-US" smtClean="0"/>
              <a:t>Concepts</a:t>
            </a:r>
            <a:endParaRPr lang="en-US" dirty="0"/>
          </a:p>
        </p:txBody>
      </p:sp>
      <p:sp>
        <p:nvSpPr>
          <p:cNvPr id="4" name="Content Placeholder 3"/>
          <p:cNvSpPr>
            <a:spLocks noGrp="1"/>
          </p:cNvSpPr>
          <p:nvPr>
            <p:ph sz="half" idx="2"/>
          </p:nvPr>
        </p:nvSpPr>
        <p:spPr>
          <a:xfrm>
            <a:off x="457200" y="1714500"/>
            <a:ext cx="4040188" cy="4305300"/>
          </a:xfrm>
        </p:spPr>
        <p:txBody>
          <a:bodyPr/>
          <a:lstStyle/>
          <a:p>
            <a:endParaRPr lang="en-US" sz="1400" smtClean="0">
              <a:latin typeface="Tahoma" panose="020B0604030504040204" pitchFamily="34" charset="0"/>
              <a:ea typeface="Tahoma" panose="020B0604030504040204" pitchFamily="34" charset="0"/>
              <a:cs typeface="Tahoma" panose="020B0604030504040204" pitchFamily="34" charset="0"/>
            </a:endParaRPr>
          </a:p>
          <a:p>
            <a:r>
              <a:rPr lang="en-US" sz="1400" smtClean="0">
                <a:latin typeface="Tahoma" panose="020B0604030504040204" pitchFamily="34" charset="0"/>
                <a:ea typeface="Tahoma" panose="020B0604030504040204" pitchFamily="34" charset="0"/>
                <a:cs typeface="Tahoma" panose="020B0604030504040204" pitchFamily="34" charset="0"/>
              </a:rPr>
              <a:t>Unbalanced Panel</a:t>
            </a:r>
          </a:p>
          <a:p>
            <a:r>
              <a:rPr lang="en-US" sz="1400" smtClean="0">
                <a:latin typeface="Tahoma" panose="020B0604030504040204" pitchFamily="34" charset="0"/>
                <a:ea typeface="Tahoma" panose="020B0604030504040204" pitchFamily="34" charset="0"/>
                <a:cs typeface="Tahoma" panose="020B0604030504040204" pitchFamily="34" charset="0"/>
              </a:rPr>
              <a:t>Attrition Bias</a:t>
            </a:r>
          </a:p>
          <a:p>
            <a:r>
              <a:rPr lang="en-US" sz="1400" smtClean="0">
                <a:latin typeface="Tahoma" panose="020B0604030504040204" pitchFamily="34" charset="0"/>
                <a:ea typeface="Tahoma" panose="020B0604030504040204" pitchFamily="34" charset="0"/>
                <a:cs typeface="Tahoma" panose="020B0604030504040204" pitchFamily="34" charset="0"/>
              </a:rPr>
              <a:t>Inverse Probability Weight</a:t>
            </a:r>
          </a:p>
          <a:p>
            <a:r>
              <a:rPr lang="en-US" sz="1400" smtClean="0">
                <a:latin typeface="Tahoma" panose="020B0604030504040204" pitchFamily="34" charset="0"/>
                <a:ea typeface="Tahoma" panose="020B0604030504040204" pitchFamily="34" charset="0"/>
                <a:cs typeface="Tahoma" panose="020B0604030504040204" pitchFamily="34" charset="0"/>
              </a:rPr>
              <a:t>Heterogeneity</a:t>
            </a:r>
          </a:p>
          <a:p>
            <a:r>
              <a:rPr lang="en-US" sz="1400" smtClean="0">
                <a:latin typeface="Tahoma" panose="020B0604030504040204" pitchFamily="34" charset="0"/>
                <a:ea typeface="Tahoma" panose="020B0604030504040204" pitchFamily="34" charset="0"/>
                <a:cs typeface="Tahoma" panose="020B0604030504040204" pitchFamily="34" charset="0"/>
              </a:rPr>
              <a:t>Population Averaged Model</a:t>
            </a:r>
          </a:p>
          <a:p>
            <a:r>
              <a:rPr lang="en-US" sz="1400" smtClean="0">
                <a:latin typeface="Tahoma" panose="020B0604030504040204" pitchFamily="34" charset="0"/>
                <a:ea typeface="Tahoma" panose="020B0604030504040204" pitchFamily="34" charset="0"/>
                <a:cs typeface="Tahoma" panose="020B0604030504040204" pitchFamily="34" charset="0"/>
              </a:rPr>
              <a:t>Clustering</a:t>
            </a:r>
          </a:p>
          <a:p>
            <a:r>
              <a:rPr lang="en-US" sz="1400" smtClean="0">
                <a:latin typeface="Tahoma" panose="020B0604030504040204" pitchFamily="34" charset="0"/>
                <a:ea typeface="Tahoma" panose="020B0604030504040204" pitchFamily="34" charset="0"/>
                <a:cs typeface="Tahoma" panose="020B0604030504040204" pitchFamily="34" charset="0"/>
              </a:rPr>
              <a:t>Pooled Model</a:t>
            </a:r>
          </a:p>
          <a:p>
            <a:r>
              <a:rPr lang="en-US" sz="1400" smtClean="0">
                <a:latin typeface="Tahoma" panose="020B0604030504040204" pitchFamily="34" charset="0"/>
                <a:ea typeface="Tahoma" panose="020B0604030504040204" pitchFamily="34" charset="0"/>
                <a:cs typeface="Tahoma" panose="020B0604030504040204" pitchFamily="34" charset="0"/>
              </a:rPr>
              <a:t>Quadrature</a:t>
            </a:r>
          </a:p>
          <a:p>
            <a:r>
              <a:rPr lang="en-US" sz="1400" smtClean="0">
                <a:latin typeface="Tahoma" panose="020B0604030504040204" pitchFamily="34" charset="0"/>
                <a:ea typeface="Tahoma" panose="020B0604030504040204" pitchFamily="34" charset="0"/>
                <a:cs typeface="Tahoma" panose="020B0604030504040204" pitchFamily="34" charset="0"/>
              </a:rPr>
              <a:t>Maximum Simulated Likelihood</a:t>
            </a:r>
          </a:p>
          <a:p>
            <a:r>
              <a:rPr lang="en-US" sz="1400" smtClean="0">
                <a:latin typeface="Tahoma" panose="020B0604030504040204" pitchFamily="34" charset="0"/>
                <a:ea typeface="Tahoma" panose="020B0604030504040204" pitchFamily="34" charset="0"/>
                <a:cs typeface="Tahoma" panose="020B0604030504040204" pitchFamily="34" charset="0"/>
              </a:rPr>
              <a:t>Conditional Estimator</a:t>
            </a:r>
          </a:p>
          <a:p>
            <a:r>
              <a:rPr lang="en-US" sz="1400" smtClean="0">
                <a:latin typeface="Tahoma" panose="020B0604030504040204" pitchFamily="34" charset="0"/>
                <a:ea typeface="Tahoma" panose="020B0604030504040204" pitchFamily="34" charset="0"/>
                <a:cs typeface="Tahoma" panose="020B0604030504040204" pitchFamily="34" charset="0"/>
              </a:rPr>
              <a:t>Incidental Parameters Problem</a:t>
            </a:r>
          </a:p>
          <a:p>
            <a:r>
              <a:rPr lang="en-US" sz="1400" smtClean="0">
                <a:latin typeface="Tahoma" panose="020B0604030504040204" pitchFamily="34" charset="0"/>
                <a:ea typeface="Tahoma" panose="020B0604030504040204" pitchFamily="34" charset="0"/>
                <a:cs typeface="Tahoma" panose="020B0604030504040204" pitchFamily="34" charset="0"/>
              </a:rPr>
              <a:t>Partial Effects</a:t>
            </a:r>
          </a:p>
          <a:p>
            <a:r>
              <a:rPr lang="en-US" sz="1400" smtClean="0">
                <a:latin typeface="Tahoma" panose="020B0604030504040204" pitchFamily="34" charset="0"/>
                <a:ea typeface="Tahoma" panose="020B0604030504040204" pitchFamily="34" charset="0"/>
                <a:cs typeface="Tahoma" panose="020B0604030504040204" pitchFamily="34" charset="0"/>
              </a:rPr>
              <a:t>Bias Correction</a:t>
            </a:r>
          </a:p>
          <a:p>
            <a:r>
              <a:rPr lang="en-US" sz="1400" smtClean="0">
                <a:latin typeface="Tahoma" panose="020B0604030504040204" pitchFamily="34" charset="0"/>
                <a:ea typeface="Tahoma" panose="020B0604030504040204" pitchFamily="34" charset="0"/>
                <a:cs typeface="Tahoma" panose="020B0604030504040204" pitchFamily="34" charset="0"/>
              </a:rPr>
              <a:t>Mundlak Specification</a:t>
            </a:r>
          </a:p>
          <a:p>
            <a:r>
              <a:rPr lang="en-US" sz="1400" smtClean="0">
                <a:latin typeface="Tahoma" panose="020B0604030504040204" pitchFamily="34" charset="0"/>
                <a:ea typeface="Tahoma" panose="020B0604030504040204" pitchFamily="34" charset="0"/>
                <a:cs typeface="Tahoma" panose="020B0604030504040204" pitchFamily="34" charset="0"/>
              </a:rPr>
              <a:t>Variable Addition Test</a:t>
            </a:r>
            <a:endParaRPr lang="en-US" sz="1400" dirty="0">
              <a:latin typeface="Tahoma" panose="020B0604030504040204" pitchFamily="34" charset="0"/>
              <a:ea typeface="Tahoma" panose="020B0604030504040204" pitchFamily="34" charset="0"/>
              <a:cs typeface="Tahoma" panose="020B0604030504040204" pitchFamily="34" charset="0"/>
            </a:endParaRPr>
          </a:p>
        </p:txBody>
      </p:sp>
      <p:sp>
        <p:nvSpPr>
          <p:cNvPr id="5" name="Text Placeholder 4"/>
          <p:cNvSpPr>
            <a:spLocks noGrp="1"/>
          </p:cNvSpPr>
          <p:nvPr>
            <p:ph type="body" sz="quarter" idx="3"/>
          </p:nvPr>
        </p:nvSpPr>
        <p:spPr/>
        <p:txBody>
          <a:bodyPr/>
          <a:lstStyle/>
          <a:p>
            <a:pPr algn="ctr"/>
            <a:r>
              <a:rPr lang="en-US" smtClean="0"/>
              <a:t>Models</a:t>
            </a:r>
            <a:endParaRPr lang="en-US" dirty="0"/>
          </a:p>
        </p:txBody>
      </p:sp>
      <p:sp>
        <p:nvSpPr>
          <p:cNvPr id="6" name="Content Placeholder 5"/>
          <p:cNvSpPr>
            <a:spLocks noGrp="1"/>
          </p:cNvSpPr>
          <p:nvPr>
            <p:ph sz="quarter" idx="4"/>
          </p:nvPr>
        </p:nvSpPr>
        <p:spPr>
          <a:xfrm>
            <a:off x="4645025" y="1716086"/>
            <a:ext cx="4041775" cy="4303713"/>
          </a:xfrm>
        </p:spPr>
        <p:txBody>
          <a:bodyPr/>
          <a:lstStyle/>
          <a:p>
            <a:endParaRPr lang="en-US" sz="1400" smtClean="0">
              <a:latin typeface="Tahoma" panose="020B0604030504040204" pitchFamily="34" charset="0"/>
              <a:ea typeface="Tahoma" panose="020B0604030504040204" pitchFamily="34" charset="0"/>
              <a:cs typeface="Tahoma" panose="020B0604030504040204" pitchFamily="34" charset="0"/>
            </a:endParaRPr>
          </a:p>
          <a:p>
            <a:r>
              <a:rPr lang="en-US" sz="1400" smtClean="0">
                <a:latin typeface="Tahoma" panose="020B0604030504040204" pitchFamily="34" charset="0"/>
                <a:ea typeface="Tahoma" panose="020B0604030504040204" pitchFamily="34" charset="0"/>
                <a:cs typeface="Tahoma" panose="020B0604030504040204" pitchFamily="34" charset="0"/>
              </a:rPr>
              <a:t>Random Effects Progit</a:t>
            </a:r>
          </a:p>
          <a:p>
            <a:r>
              <a:rPr lang="en-US" sz="1400" smtClean="0">
                <a:latin typeface="Tahoma" panose="020B0604030504040204" pitchFamily="34" charset="0"/>
                <a:ea typeface="Tahoma" panose="020B0604030504040204" pitchFamily="34" charset="0"/>
                <a:cs typeface="Tahoma" panose="020B0604030504040204" pitchFamily="34" charset="0"/>
              </a:rPr>
              <a:t>Fixed Effects Probit</a:t>
            </a:r>
          </a:p>
          <a:p>
            <a:r>
              <a:rPr lang="en-US" sz="1400" smtClean="0">
                <a:latin typeface="Tahoma" panose="020B0604030504040204" pitchFamily="34" charset="0"/>
                <a:ea typeface="Tahoma" panose="020B0604030504040204" pitchFamily="34" charset="0"/>
                <a:cs typeface="Tahoma" panose="020B0604030504040204" pitchFamily="34" charset="0"/>
              </a:rPr>
              <a:t>Fixed Effects Logit</a:t>
            </a:r>
          </a:p>
          <a:p>
            <a:r>
              <a:rPr lang="en-US" sz="1400" smtClean="0">
                <a:latin typeface="Tahoma" panose="020B0604030504040204" pitchFamily="34" charset="0"/>
                <a:ea typeface="Tahoma" panose="020B0604030504040204" pitchFamily="34" charset="0"/>
                <a:cs typeface="Tahoma" panose="020B0604030504040204" pitchFamily="34" charset="0"/>
              </a:rPr>
              <a:t>Dynamic Probit</a:t>
            </a:r>
          </a:p>
          <a:p>
            <a:r>
              <a:rPr lang="en-US" sz="1400" smtClean="0">
                <a:latin typeface="Tahoma" panose="020B0604030504040204" pitchFamily="34" charset="0"/>
                <a:ea typeface="Tahoma" panose="020B0604030504040204" pitchFamily="34" charset="0"/>
                <a:cs typeface="Tahoma" panose="020B0604030504040204" pitchFamily="34" charset="0"/>
              </a:rPr>
              <a:t>Mundlak Formulation</a:t>
            </a:r>
          </a:p>
          <a:p>
            <a:r>
              <a:rPr lang="en-US" sz="1400" smtClean="0">
                <a:latin typeface="Tahoma" panose="020B0604030504040204" pitchFamily="34" charset="0"/>
                <a:ea typeface="Tahoma" panose="020B0604030504040204" pitchFamily="34" charset="0"/>
                <a:cs typeface="Tahoma" panose="020B0604030504040204" pitchFamily="34" charset="0"/>
              </a:rPr>
              <a:t>Correlated Random Effects Model</a:t>
            </a:r>
            <a:endParaRPr lang="en-US" sz="14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72659554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44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0" y="457200"/>
            <a:ext cx="5764993" cy="6019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1476735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idx="4294967295"/>
          </p:nvPr>
        </p:nvSpPr>
        <p:spPr>
          <a:xfrm>
            <a:off x="533400" y="609600"/>
            <a:ext cx="8229600" cy="1139825"/>
          </a:xfrm>
        </p:spPr>
        <p:txBody>
          <a:bodyPr/>
          <a:lstStyle/>
          <a:p>
            <a:pPr eaLnBrk="1" hangingPunct="1"/>
            <a:r>
              <a:rPr lang="en-US" sz="3600" b="1" dirty="0" smtClean="0">
                <a:solidFill>
                  <a:schemeClr val="tx1"/>
                </a:solidFill>
              </a:rPr>
              <a:t>Application: Health Care Panel Data</a:t>
            </a:r>
          </a:p>
        </p:txBody>
      </p:sp>
      <p:sp>
        <p:nvSpPr>
          <p:cNvPr id="27651" name="Text Box 3"/>
          <p:cNvSpPr txBox="1">
            <a:spLocks noChangeArrowheads="1"/>
          </p:cNvSpPr>
          <p:nvPr/>
        </p:nvSpPr>
        <p:spPr bwMode="auto">
          <a:xfrm>
            <a:off x="457200" y="1828800"/>
            <a:ext cx="8382000" cy="4647426"/>
          </a:xfrm>
          <a:prstGeom prst="rect">
            <a:avLst/>
          </a:prstGeom>
          <a:noFill/>
          <a:ln w="19050">
            <a:noFill/>
            <a:miter lim="800000"/>
            <a:headEnd/>
            <a:tailEnd/>
          </a:ln>
        </p:spPr>
        <p:txBody>
          <a:bodyPr>
            <a:spAutoFit/>
          </a:bodyPr>
          <a:lstStyle/>
          <a:p>
            <a:pPr>
              <a:spcBef>
                <a:spcPct val="50000"/>
              </a:spcBef>
            </a:pPr>
            <a:r>
              <a:rPr lang="en-US" sz="1600" b="1" dirty="0">
                <a:solidFill>
                  <a:srgbClr val="FF3300"/>
                </a:solidFill>
              </a:rPr>
              <a:t>German Health Care Usage </a:t>
            </a:r>
            <a:r>
              <a:rPr lang="en-US" sz="1600" b="1" dirty="0" smtClean="0">
                <a:solidFill>
                  <a:srgbClr val="FF3300"/>
                </a:solidFill>
              </a:rPr>
              <a:t>Data</a:t>
            </a:r>
          </a:p>
          <a:p>
            <a:pPr>
              <a:spcBef>
                <a:spcPct val="50000"/>
              </a:spcBef>
            </a:pPr>
            <a:r>
              <a:rPr lang="en-US" sz="1400" dirty="0" smtClean="0"/>
              <a:t>Data </a:t>
            </a:r>
            <a:r>
              <a:rPr lang="en-US" sz="1400" dirty="0"/>
              <a:t>downloaded from Journal of Applied Econometrics Archive. This is an unbalanced panel with 7,293 individuals. They can be used for regression, count models, binary choice, ordered choice, and bivariate binary choice.  </a:t>
            </a:r>
            <a:r>
              <a:rPr lang="en-US" sz="1400" b="1" dirty="0" smtClean="0">
                <a:solidFill>
                  <a:srgbClr val="FF3300"/>
                </a:solidFill>
              </a:rPr>
              <a:t>There </a:t>
            </a:r>
            <a:r>
              <a:rPr lang="en-US" sz="1400" b="1" dirty="0">
                <a:solidFill>
                  <a:srgbClr val="FF3300"/>
                </a:solidFill>
              </a:rPr>
              <a:t>are altogether 27,326 observations.  The number of observations ranges from 1 to 7.  (Frequencies are: 1=1525, 2=2158, 3=825, 4=926, 5=1051, 6=1000, 7=987).</a:t>
            </a:r>
            <a:r>
              <a:rPr lang="en-US" sz="1400" dirty="0"/>
              <a:t> </a:t>
            </a:r>
            <a:endParaRPr lang="en-US" sz="1400" dirty="0" smtClean="0"/>
          </a:p>
          <a:p>
            <a:pPr>
              <a:spcBef>
                <a:spcPct val="50000"/>
              </a:spcBef>
            </a:pPr>
            <a:r>
              <a:rPr lang="en-US" sz="1400" b="1" dirty="0"/>
              <a:t>Variables in the file are</a:t>
            </a:r>
            <a:r>
              <a:rPr lang="en-US" sz="1400" dirty="0"/>
              <a:t/>
            </a:r>
            <a:br>
              <a:rPr lang="en-US" sz="1400" dirty="0"/>
            </a:br>
            <a:endParaRPr lang="en-US" sz="1400" dirty="0"/>
          </a:p>
          <a:p>
            <a:r>
              <a:rPr lang="en-US" sz="1400" dirty="0"/>
              <a:t>                   </a:t>
            </a:r>
            <a:r>
              <a:rPr lang="en-US" sz="1400" b="1" dirty="0"/>
              <a:t>DOCTOR  	=  1(Number of doctor visits &gt; 0)</a:t>
            </a:r>
            <a:br>
              <a:rPr lang="en-US" sz="1400" b="1" dirty="0"/>
            </a:br>
            <a:r>
              <a:rPr lang="en-US" sz="1400" b="1" dirty="0"/>
              <a:t>                   HOSPITAL	=  1(Number of hospital visits &gt; 0)</a:t>
            </a:r>
          </a:p>
          <a:p>
            <a:r>
              <a:rPr lang="en-US" sz="1400" b="1" dirty="0"/>
              <a:t>                   HSAT       	=  health satisfaction, coded 0 (low) - 10 (high)  </a:t>
            </a:r>
          </a:p>
          <a:p>
            <a:r>
              <a:rPr lang="en-US" sz="1400" b="1" dirty="0">
                <a:solidFill>
                  <a:srgbClr val="FF3300"/>
                </a:solidFill>
              </a:rPr>
              <a:t>                   </a:t>
            </a:r>
            <a:r>
              <a:rPr lang="en-US" sz="1400" b="1" dirty="0"/>
              <a:t>DOCVIS    	=  number of doctor visits in last three months</a:t>
            </a:r>
            <a:br>
              <a:rPr lang="en-US" sz="1400" b="1" dirty="0"/>
            </a:br>
            <a:r>
              <a:rPr lang="en-US" sz="1400" b="1" dirty="0"/>
              <a:t>                   HOSPVIS  	=  number of hospital visits in last calendar year</a:t>
            </a:r>
            <a:r>
              <a:rPr lang="en-US" sz="1400" b="1" dirty="0">
                <a:solidFill>
                  <a:srgbClr val="FF3300"/>
                </a:solidFill>
              </a:rPr>
              <a:t/>
            </a:r>
            <a:br>
              <a:rPr lang="en-US" sz="1400" b="1" dirty="0">
                <a:solidFill>
                  <a:srgbClr val="FF3300"/>
                </a:solidFill>
              </a:rPr>
            </a:br>
            <a:r>
              <a:rPr lang="en-US" sz="1400" b="1" dirty="0">
                <a:solidFill>
                  <a:srgbClr val="FF3300"/>
                </a:solidFill>
              </a:rPr>
              <a:t>                   </a:t>
            </a:r>
            <a:r>
              <a:rPr lang="en-US" sz="1400" b="1" dirty="0"/>
              <a:t>PUBLIC    	=  insured in public health insurance = 1; otherwise = 0</a:t>
            </a:r>
            <a:br>
              <a:rPr lang="en-US" sz="1400" b="1" dirty="0"/>
            </a:br>
            <a:r>
              <a:rPr lang="en-US" sz="1400" b="1" dirty="0"/>
              <a:t>                   ADDON 	=  insured by add-on insurance = 1; </a:t>
            </a:r>
            <a:r>
              <a:rPr lang="en-US" sz="1400" b="1" dirty="0" err="1"/>
              <a:t>otherswise</a:t>
            </a:r>
            <a:r>
              <a:rPr lang="en-US" sz="1400" b="1" dirty="0"/>
              <a:t> = 0</a:t>
            </a:r>
          </a:p>
          <a:p>
            <a:r>
              <a:rPr lang="en-US" sz="1400" dirty="0"/>
              <a:t>                   </a:t>
            </a:r>
            <a:r>
              <a:rPr lang="en-US" sz="1400" b="1" dirty="0"/>
              <a:t>HHNINC 	=  household nominal monthly net income in German marks / 10000</a:t>
            </a:r>
            <a:r>
              <a:rPr lang="en-US" sz="1400" dirty="0"/>
              <a:t>.</a:t>
            </a:r>
          </a:p>
          <a:p>
            <a:r>
              <a:rPr lang="en-US" sz="1400" dirty="0"/>
              <a:t>                                             (4 observations with income=0 were dropped)</a:t>
            </a:r>
            <a:br>
              <a:rPr lang="en-US" sz="1400" dirty="0"/>
            </a:br>
            <a:r>
              <a:rPr lang="en-US" sz="1400" dirty="0"/>
              <a:t>                   </a:t>
            </a:r>
            <a:r>
              <a:rPr lang="en-US" sz="1400" b="1" dirty="0"/>
              <a:t>HHKIDS 	=  children under age 16 in the household = 1; otherwise = 0</a:t>
            </a:r>
            <a:br>
              <a:rPr lang="en-US" sz="1400" b="1" dirty="0"/>
            </a:br>
            <a:r>
              <a:rPr lang="en-US" sz="1400" b="1" dirty="0"/>
              <a:t>                   EDUC 	=  years of schooling </a:t>
            </a:r>
          </a:p>
          <a:p>
            <a:r>
              <a:rPr lang="en-US" sz="1400" b="1" dirty="0"/>
              <a:t>                   AGE 	=  age in years</a:t>
            </a:r>
          </a:p>
          <a:p>
            <a:r>
              <a:rPr lang="en-US" sz="1400" b="1" dirty="0"/>
              <a:t>                   MARRIED 	=  marital </a:t>
            </a:r>
            <a:r>
              <a:rPr lang="en-US" sz="1400" b="1" dirty="0" smtClean="0"/>
              <a:t>status</a:t>
            </a:r>
            <a:endParaRPr lang="en-US" sz="1400" b="1" dirty="0"/>
          </a:p>
        </p:txBody>
      </p:sp>
      <p:sp>
        <p:nvSpPr>
          <p:cNvPr id="27652" name="Line 4"/>
          <p:cNvSpPr>
            <a:spLocks noChangeShapeType="1"/>
          </p:cNvSpPr>
          <p:nvPr/>
        </p:nvSpPr>
        <p:spPr bwMode="auto">
          <a:xfrm>
            <a:off x="685800" y="3733800"/>
            <a:ext cx="609600" cy="0"/>
          </a:xfrm>
          <a:prstGeom prst="line">
            <a:avLst/>
          </a:prstGeom>
          <a:noFill/>
          <a:ln w="57150">
            <a:solidFill>
              <a:srgbClr val="FF3300"/>
            </a:solidFill>
            <a:round/>
            <a:headEnd/>
            <a:tailEnd type="triangle" w="med" len="med"/>
          </a:ln>
        </p:spPr>
        <p:txBody>
          <a:bodyPr wrap="none"/>
          <a:lstStyle/>
          <a:p>
            <a:endParaRPr lang="en-US"/>
          </a:p>
        </p:txBody>
      </p:sp>
      <p:sp>
        <p:nvSpPr>
          <p:cNvPr id="27653" name="Line 5"/>
          <p:cNvSpPr>
            <a:spLocks noChangeShapeType="1"/>
          </p:cNvSpPr>
          <p:nvPr/>
        </p:nvSpPr>
        <p:spPr bwMode="auto">
          <a:xfrm>
            <a:off x="609600" y="5181600"/>
            <a:ext cx="609600" cy="0"/>
          </a:xfrm>
          <a:prstGeom prst="line">
            <a:avLst/>
          </a:prstGeom>
          <a:noFill/>
          <a:ln w="57150">
            <a:solidFill>
              <a:srgbClr val="FF3300"/>
            </a:solidFill>
            <a:round/>
            <a:headEnd/>
            <a:tailEnd type="triangle" w="med" len="med"/>
          </a:ln>
        </p:spPr>
        <p:txBody>
          <a:bodyPr wrap="none"/>
          <a:lstStyle/>
          <a:p>
            <a:endParaRPr lang="en-US"/>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143000"/>
            <a:ext cx="8229600" cy="530225"/>
          </a:xfrm>
        </p:spPr>
        <p:txBody>
          <a:bodyPr/>
          <a:lstStyle/>
          <a:p>
            <a:r>
              <a:rPr lang="en-US" b="1" dirty="0" smtClean="0"/>
              <a:t>Unbalanced Panels and Attrition ‘Bias’</a:t>
            </a:r>
            <a:endParaRPr lang="en-US" b="1" dirty="0"/>
          </a:p>
        </p:txBody>
      </p:sp>
      <p:sp>
        <p:nvSpPr>
          <p:cNvPr id="3" name="Content Placeholder 2"/>
          <p:cNvSpPr>
            <a:spLocks noGrp="1"/>
          </p:cNvSpPr>
          <p:nvPr>
            <p:ph idx="1"/>
          </p:nvPr>
        </p:nvSpPr>
        <p:spPr>
          <a:xfrm>
            <a:off x="586740" y="2057400"/>
            <a:ext cx="8229600" cy="2286000"/>
          </a:xfrm>
        </p:spPr>
        <p:txBody>
          <a:bodyPr/>
          <a:lstStyle/>
          <a:p>
            <a:r>
              <a:rPr lang="en-US" sz="2000" dirty="0" smtClean="0">
                <a:latin typeface="+mj-lt"/>
              </a:rPr>
              <a:t>Test for ‘attrition bias.’  (</a:t>
            </a:r>
            <a:r>
              <a:rPr lang="en-US" sz="2000" dirty="0" err="1" smtClean="0">
                <a:latin typeface="+mj-lt"/>
              </a:rPr>
              <a:t>Verbeek</a:t>
            </a:r>
            <a:r>
              <a:rPr lang="en-US" sz="2000" dirty="0" smtClean="0">
                <a:latin typeface="+mj-lt"/>
              </a:rPr>
              <a:t> and </a:t>
            </a:r>
            <a:r>
              <a:rPr lang="en-US" sz="2000" dirty="0" err="1" smtClean="0">
                <a:latin typeface="+mj-lt"/>
              </a:rPr>
              <a:t>Nijman</a:t>
            </a:r>
            <a:r>
              <a:rPr lang="en-US" sz="2000" dirty="0" smtClean="0">
                <a:latin typeface="+mj-lt"/>
              </a:rPr>
              <a:t>, Testing for Selectivity Bias in Panel Data Models, </a:t>
            </a:r>
            <a:r>
              <a:rPr lang="en-US" sz="2000" i="1" dirty="0" smtClean="0">
                <a:latin typeface="+mj-lt"/>
              </a:rPr>
              <a:t>International Economic Review</a:t>
            </a:r>
            <a:r>
              <a:rPr lang="en-US" sz="2000" dirty="0" smtClean="0">
                <a:latin typeface="+mj-lt"/>
              </a:rPr>
              <a:t>, 1992, 33, 681-703.</a:t>
            </a:r>
          </a:p>
          <a:p>
            <a:pPr lvl="1"/>
            <a:r>
              <a:rPr lang="en-US" sz="1800" dirty="0" smtClean="0">
                <a:latin typeface="+mj-lt"/>
              </a:rPr>
              <a:t>Variable addition test using covariates of presence in the panel</a:t>
            </a:r>
          </a:p>
          <a:p>
            <a:pPr lvl="1"/>
            <a:r>
              <a:rPr lang="en-US" sz="1800" dirty="0" err="1" smtClean="0">
                <a:latin typeface="+mj-lt"/>
              </a:rPr>
              <a:t>Nonconstructive</a:t>
            </a:r>
            <a:r>
              <a:rPr lang="en-US" sz="1800" dirty="0" smtClean="0">
                <a:latin typeface="+mj-lt"/>
              </a:rPr>
              <a:t> – what to do next?</a:t>
            </a:r>
          </a:p>
          <a:p>
            <a:r>
              <a:rPr lang="en-US" sz="2000" dirty="0" smtClean="0">
                <a:latin typeface="+mj-lt"/>
              </a:rPr>
              <a:t>Do something about attrition bias. (Wooldridge, Inverse Probability Weighted M-Estimators for Sample Stratification and Attrition, </a:t>
            </a:r>
            <a:r>
              <a:rPr lang="en-US" sz="2000" i="1" dirty="0" smtClean="0">
                <a:latin typeface="+mj-lt"/>
              </a:rPr>
              <a:t>Portuguese Economic Journal</a:t>
            </a:r>
            <a:r>
              <a:rPr lang="en-US" sz="2000" dirty="0" smtClean="0">
                <a:latin typeface="+mj-lt"/>
              </a:rPr>
              <a:t>, 2002, 1: 117-139)</a:t>
            </a:r>
          </a:p>
          <a:p>
            <a:pPr lvl="1"/>
            <a:r>
              <a:rPr lang="en-US" sz="1800" dirty="0" smtClean="0">
                <a:latin typeface="+mj-lt"/>
              </a:rPr>
              <a:t>Stringent assumptions about the process</a:t>
            </a:r>
          </a:p>
          <a:p>
            <a:pPr lvl="1"/>
            <a:r>
              <a:rPr lang="en-US" sz="1800" dirty="0" smtClean="0">
                <a:latin typeface="+mj-lt"/>
              </a:rPr>
              <a:t>Model based on probability of being present in each wave of the panel</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400" y="457200"/>
            <a:ext cx="7761453" cy="3886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95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6002" y="4372337"/>
            <a:ext cx="7753965" cy="2057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147767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457200"/>
            <a:ext cx="8229600" cy="682625"/>
          </a:xfrm>
        </p:spPr>
        <p:txBody>
          <a:bodyPr/>
          <a:lstStyle/>
          <a:p>
            <a:r>
              <a:rPr lang="en-US" b="1" dirty="0" smtClean="0"/>
              <a:t>Inverse Probability Weighting</a:t>
            </a:r>
            <a:endParaRPr lang="en-US" b="1" dirty="0"/>
          </a:p>
        </p:txBody>
      </p:sp>
      <p:graphicFrame>
        <p:nvGraphicFramePr>
          <p:cNvPr id="3" name="Object 2"/>
          <p:cNvGraphicFramePr>
            <a:graphicFrameLocks noChangeAspect="1"/>
          </p:cNvGraphicFramePr>
          <p:nvPr>
            <p:extLst>
              <p:ext uri="{D42A27DB-BD31-4B8C-83A1-F6EECF244321}">
                <p14:modId xmlns:p14="http://schemas.microsoft.com/office/powerpoint/2010/main" val="677953599"/>
              </p:ext>
            </p:extLst>
          </p:nvPr>
        </p:nvGraphicFramePr>
        <p:xfrm>
          <a:off x="1359694" y="1295400"/>
          <a:ext cx="7042944" cy="5267325"/>
        </p:xfrm>
        <a:graphic>
          <a:graphicData uri="http://schemas.openxmlformats.org/presentationml/2006/ole">
            <mc:AlternateContent xmlns:mc="http://schemas.openxmlformats.org/markup-compatibility/2006">
              <mc:Choice xmlns:v="urn:schemas-microsoft-com:vml" Requires="v">
                <p:oleObj spid="_x0000_s106518" name="Equation" r:id="rId3" imgW="4431960" imgH="3314520" progId="Equation.DSMT4">
                  <p:embed/>
                </p:oleObj>
              </mc:Choice>
              <mc:Fallback>
                <p:oleObj name="Equation" r:id="rId3" imgW="4431960" imgH="3314520" progId="Equation.DSMT4">
                  <p:embed/>
                  <p:pic>
                    <p:nvPicPr>
                      <p:cNvPr id="0" name="Picture 2"/>
                      <p:cNvPicPr>
                        <a:picLocks noChangeAspect="1" noChangeArrowheads="1"/>
                      </p:cNvPicPr>
                      <p:nvPr/>
                    </p:nvPicPr>
                    <p:blipFill>
                      <a:blip r:embed="rId4"/>
                      <a:srcRect/>
                      <a:stretch>
                        <a:fillRect/>
                      </a:stretch>
                    </p:blipFill>
                    <p:spPr bwMode="auto">
                      <a:xfrm>
                        <a:off x="1359694" y="1295400"/>
                        <a:ext cx="7042944" cy="5267325"/>
                      </a:xfrm>
                      <a:prstGeom prst="rect">
                        <a:avLst/>
                      </a:prstGeom>
                      <a:noFill/>
                      <a:extLst/>
                    </p:spPr>
                  </p:pic>
                </p:oleObj>
              </mc:Fallback>
            </mc:AlternateContent>
          </a:graphicData>
        </a:graphic>
      </p:graphicFrame>
    </p:spTree>
    <p:extLst>
      <p:ext uri="{BB962C8B-B14F-4D97-AF65-F5344CB8AC3E}">
        <p14:creationId xmlns:p14="http://schemas.microsoft.com/office/powerpoint/2010/main" val="269466332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76376" y="380999"/>
            <a:ext cx="5719824" cy="63870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280668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idx="4294967295"/>
          </p:nvPr>
        </p:nvSpPr>
        <p:spPr>
          <a:xfrm>
            <a:off x="533400" y="838200"/>
            <a:ext cx="8229600" cy="682625"/>
          </a:xfrm>
        </p:spPr>
        <p:txBody>
          <a:bodyPr/>
          <a:lstStyle/>
          <a:p>
            <a:pPr algn="ctr" eaLnBrk="1" hangingPunct="1"/>
            <a:r>
              <a:rPr lang="en-US" sz="3600" b="1" dirty="0" smtClean="0"/>
              <a:t>Panel Data Binary Choice Models</a:t>
            </a:r>
          </a:p>
        </p:txBody>
      </p:sp>
      <p:sp>
        <p:nvSpPr>
          <p:cNvPr id="38915" name="Rectangle 3"/>
          <p:cNvSpPr>
            <a:spLocks noGrp="1" noChangeArrowheads="1"/>
          </p:cNvSpPr>
          <p:nvPr>
            <p:ph type="body" idx="4294967295"/>
          </p:nvPr>
        </p:nvSpPr>
        <p:spPr>
          <a:xfrm>
            <a:off x="1219200" y="1752600"/>
            <a:ext cx="7696200" cy="4530725"/>
          </a:xfrm>
        </p:spPr>
        <p:txBody>
          <a:bodyPr/>
          <a:lstStyle/>
          <a:p>
            <a:pPr eaLnBrk="1" hangingPunct="1">
              <a:lnSpc>
                <a:spcPct val="90000"/>
              </a:lnSpc>
              <a:spcBef>
                <a:spcPct val="50000"/>
              </a:spcBef>
              <a:buClrTx/>
              <a:buFont typeface="Wingdings" pitchFamily="2" charset="2"/>
              <a:buNone/>
            </a:pPr>
            <a:r>
              <a:rPr lang="en-US" sz="2400" dirty="0" smtClean="0">
                <a:latin typeface="Arial" charset="0"/>
              </a:rPr>
              <a:t>Random Utility Model for Binary Choice</a:t>
            </a:r>
            <a:br>
              <a:rPr lang="en-US" sz="2400" dirty="0" smtClean="0">
                <a:latin typeface="Arial" charset="0"/>
              </a:rPr>
            </a:br>
            <a:r>
              <a:rPr lang="en-US" sz="2400" dirty="0" smtClean="0">
                <a:latin typeface="Arial" charset="0"/>
              </a:rPr>
              <a:t>    </a:t>
            </a:r>
          </a:p>
          <a:p>
            <a:pPr eaLnBrk="1" hangingPunct="1">
              <a:lnSpc>
                <a:spcPct val="90000"/>
              </a:lnSpc>
              <a:spcBef>
                <a:spcPct val="10000"/>
              </a:spcBef>
              <a:buClrTx/>
              <a:buFont typeface="Wingdings" pitchFamily="2" charset="2"/>
              <a:buNone/>
            </a:pPr>
            <a:r>
              <a:rPr lang="en-US" sz="2400" dirty="0" smtClean="0">
                <a:latin typeface="Arial" charset="0"/>
              </a:rPr>
              <a:t>    </a:t>
            </a:r>
            <a:r>
              <a:rPr lang="en-US" sz="2400" dirty="0" err="1" smtClean="0">
                <a:latin typeface="Arial" charset="0"/>
              </a:rPr>
              <a:t>U</a:t>
            </a:r>
            <a:r>
              <a:rPr lang="en-US" baseline="-25000" dirty="0" err="1" smtClean="0">
                <a:latin typeface="Arial" charset="0"/>
              </a:rPr>
              <a:t>it</a:t>
            </a:r>
            <a:r>
              <a:rPr lang="en-US" sz="2400" dirty="0" smtClean="0">
                <a:latin typeface="Arial" charset="0"/>
              </a:rPr>
              <a:t>   =  </a:t>
            </a:r>
            <a:r>
              <a:rPr lang="en-US" sz="2400" dirty="0" smtClean="0">
                <a:latin typeface="Arial" charset="0"/>
                <a:sym typeface="Symbol" pitchFamily="18" charset="2"/>
              </a:rPr>
              <a:t>  +  </a:t>
            </a:r>
            <a:r>
              <a:rPr lang="en-US" sz="2400" b="1" dirty="0" smtClean="0">
                <a:latin typeface="Arial" charset="0"/>
                <a:sym typeface="Symbol" pitchFamily="18" charset="2"/>
              </a:rPr>
              <a:t>’</a:t>
            </a:r>
            <a:r>
              <a:rPr lang="en-US" sz="2400" b="1" dirty="0" err="1" smtClean="0">
                <a:latin typeface="Arial" charset="0"/>
                <a:sym typeface="Symbol" pitchFamily="18" charset="2"/>
              </a:rPr>
              <a:t>x</a:t>
            </a:r>
            <a:r>
              <a:rPr lang="en-US" baseline="-25000" dirty="0" err="1" smtClean="0">
                <a:latin typeface="Arial" charset="0"/>
                <a:sym typeface="Symbol" pitchFamily="18" charset="2"/>
              </a:rPr>
              <a:t>it</a:t>
            </a:r>
            <a:r>
              <a:rPr lang="en-US" sz="2400" dirty="0" smtClean="0">
                <a:latin typeface="Arial" charset="0"/>
                <a:sym typeface="Symbol" pitchFamily="18" charset="2"/>
              </a:rPr>
              <a:t>    +  </a:t>
            </a:r>
            <a:r>
              <a:rPr lang="en-US" baseline="-25000" dirty="0" smtClean="0">
                <a:latin typeface="Arial" charset="0"/>
                <a:sym typeface="Symbol" pitchFamily="18" charset="2"/>
              </a:rPr>
              <a:t>it</a:t>
            </a:r>
            <a:r>
              <a:rPr lang="en-US" sz="2400" dirty="0" smtClean="0">
                <a:latin typeface="Arial" charset="0"/>
                <a:sym typeface="Symbol" pitchFamily="18" charset="2"/>
              </a:rPr>
              <a:t>  + Person </a:t>
            </a:r>
            <a:r>
              <a:rPr lang="en-US" sz="2400" dirty="0" err="1" smtClean="0">
                <a:latin typeface="Arial" charset="0"/>
                <a:sym typeface="Symbol" pitchFamily="18" charset="2"/>
              </a:rPr>
              <a:t>i</a:t>
            </a:r>
            <a:r>
              <a:rPr lang="en-US" sz="2400" dirty="0" smtClean="0">
                <a:latin typeface="Arial" charset="0"/>
                <a:sym typeface="Symbol" pitchFamily="18" charset="2"/>
              </a:rPr>
              <a:t> specific effect</a:t>
            </a:r>
            <a:br>
              <a:rPr lang="en-US" sz="2400" dirty="0" smtClean="0">
                <a:latin typeface="Arial" charset="0"/>
                <a:sym typeface="Symbol" pitchFamily="18" charset="2"/>
              </a:rPr>
            </a:br>
            <a:endParaRPr lang="en-US" sz="2400" dirty="0" smtClean="0">
              <a:latin typeface="Arial" charset="0"/>
            </a:endParaRPr>
          </a:p>
          <a:p>
            <a:pPr eaLnBrk="1" hangingPunct="1">
              <a:lnSpc>
                <a:spcPct val="90000"/>
              </a:lnSpc>
              <a:buFont typeface="Wingdings" pitchFamily="2" charset="2"/>
              <a:buNone/>
            </a:pPr>
            <a:r>
              <a:rPr lang="en-US" sz="2400" dirty="0" smtClean="0">
                <a:latin typeface="Arial" charset="0"/>
              </a:rPr>
              <a:t>Fixed effects using “dummy” variables</a:t>
            </a:r>
            <a:br>
              <a:rPr lang="en-US" sz="2400" dirty="0" smtClean="0">
                <a:latin typeface="Arial" charset="0"/>
              </a:rPr>
            </a:br>
            <a:endParaRPr lang="en-US" sz="2400" dirty="0" smtClean="0">
              <a:latin typeface="Arial" charset="0"/>
            </a:endParaRPr>
          </a:p>
          <a:p>
            <a:pPr eaLnBrk="1" hangingPunct="1">
              <a:lnSpc>
                <a:spcPct val="90000"/>
              </a:lnSpc>
              <a:spcBef>
                <a:spcPct val="0"/>
              </a:spcBef>
              <a:buClrTx/>
              <a:buFont typeface="Wingdings" pitchFamily="2" charset="2"/>
              <a:buNone/>
            </a:pPr>
            <a:r>
              <a:rPr lang="en-US" sz="2400" dirty="0" smtClean="0">
                <a:latin typeface="Arial" charset="0"/>
              </a:rPr>
              <a:t>	 </a:t>
            </a:r>
            <a:r>
              <a:rPr lang="en-US" sz="2400" dirty="0" err="1" smtClean="0">
                <a:latin typeface="Arial" charset="0"/>
              </a:rPr>
              <a:t>U</a:t>
            </a:r>
            <a:r>
              <a:rPr lang="en-US" baseline="-25000" dirty="0" err="1" smtClean="0">
                <a:latin typeface="Arial" charset="0"/>
              </a:rPr>
              <a:t>it</a:t>
            </a:r>
            <a:r>
              <a:rPr lang="en-US" sz="2400" dirty="0" smtClean="0">
                <a:latin typeface="Arial" charset="0"/>
              </a:rPr>
              <a:t> =  </a:t>
            </a:r>
            <a:r>
              <a:rPr lang="en-US" sz="2400" dirty="0" smtClean="0">
                <a:latin typeface="Arial" charset="0"/>
                <a:sym typeface="Symbol" pitchFamily="18" charset="2"/>
              </a:rPr>
              <a:t></a:t>
            </a:r>
            <a:r>
              <a:rPr lang="en-US" baseline="-25000" dirty="0" err="1" smtClean="0">
                <a:latin typeface="Arial" charset="0"/>
                <a:sym typeface="Symbol" pitchFamily="18" charset="2"/>
              </a:rPr>
              <a:t>i</a:t>
            </a:r>
            <a:r>
              <a:rPr lang="en-US" sz="2400" dirty="0" smtClean="0">
                <a:latin typeface="Arial" charset="0"/>
                <a:sym typeface="Symbol" pitchFamily="18" charset="2"/>
              </a:rPr>
              <a:t>  + </a:t>
            </a:r>
            <a:r>
              <a:rPr lang="en-US" sz="2400" b="1" dirty="0" smtClean="0">
                <a:latin typeface="Arial" charset="0"/>
                <a:sym typeface="Symbol" pitchFamily="18" charset="2"/>
              </a:rPr>
              <a:t>’</a:t>
            </a:r>
            <a:r>
              <a:rPr lang="en-US" sz="2400" b="1" dirty="0" err="1" smtClean="0">
                <a:latin typeface="Arial" charset="0"/>
                <a:sym typeface="Symbol" pitchFamily="18" charset="2"/>
              </a:rPr>
              <a:t>x</a:t>
            </a:r>
            <a:r>
              <a:rPr lang="en-US" baseline="-25000" dirty="0" err="1" smtClean="0">
                <a:latin typeface="Arial" charset="0"/>
                <a:sym typeface="Symbol" pitchFamily="18" charset="2"/>
              </a:rPr>
              <a:t>it</a:t>
            </a:r>
            <a:r>
              <a:rPr lang="en-US" sz="2400" dirty="0" smtClean="0">
                <a:latin typeface="Arial" charset="0"/>
                <a:sym typeface="Symbol" pitchFamily="18" charset="2"/>
              </a:rPr>
              <a:t> + </a:t>
            </a:r>
            <a:r>
              <a:rPr lang="en-US" baseline="-25000" dirty="0" smtClean="0">
                <a:latin typeface="Arial" charset="0"/>
                <a:sym typeface="Symbol" pitchFamily="18" charset="2"/>
              </a:rPr>
              <a:t>it</a:t>
            </a:r>
            <a:r>
              <a:rPr lang="en-US" sz="2400" dirty="0" smtClean="0">
                <a:latin typeface="Arial" charset="0"/>
                <a:sym typeface="Symbol" pitchFamily="18" charset="2"/>
              </a:rPr>
              <a:t> </a:t>
            </a:r>
            <a:br>
              <a:rPr lang="en-US" sz="2400" dirty="0" smtClean="0">
                <a:latin typeface="Arial" charset="0"/>
                <a:sym typeface="Symbol" pitchFamily="18" charset="2"/>
              </a:rPr>
            </a:br>
            <a:endParaRPr lang="en-US" sz="2400" dirty="0" smtClean="0">
              <a:latin typeface="Arial" charset="0"/>
            </a:endParaRPr>
          </a:p>
          <a:p>
            <a:pPr eaLnBrk="1" hangingPunct="1">
              <a:lnSpc>
                <a:spcPct val="90000"/>
              </a:lnSpc>
              <a:buFont typeface="Wingdings" pitchFamily="2" charset="2"/>
              <a:buNone/>
            </a:pPr>
            <a:r>
              <a:rPr lang="en-US" sz="2400" dirty="0" smtClean="0">
                <a:latin typeface="Arial" charset="0"/>
              </a:rPr>
              <a:t>Random effects using omitted heterogeneity</a:t>
            </a:r>
          </a:p>
          <a:p>
            <a:pPr eaLnBrk="1" hangingPunct="1">
              <a:lnSpc>
                <a:spcPct val="90000"/>
              </a:lnSpc>
              <a:spcBef>
                <a:spcPct val="50000"/>
              </a:spcBef>
              <a:buClrTx/>
              <a:buFont typeface="Wingdings" pitchFamily="2" charset="2"/>
              <a:buNone/>
            </a:pPr>
            <a:r>
              <a:rPr lang="en-US" sz="2400" dirty="0" smtClean="0">
                <a:latin typeface="Arial" charset="0"/>
              </a:rPr>
              <a:t>	 </a:t>
            </a:r>
            <a:r>
              <a:rPr lang="en-US" sz="2400" dirty="0" err="1" smtClean="0">
                <a:latin typeface="Arial" charset="0"/>
              </a:rPr>
              <a:t>U</a:t>
            </a:r>
            <a:r>
              <a:rPr lang="en-US" baseline="-25000" dirty="0" err="1" smtClean="0">
                <a:latin typeface="Arial" charset="0"/>
              </a:rPr>
              <a:t>it</a:t>
            </a:r>
            <a:r>
              <a:rPr lang="en-US" sz="2400" dirty="0" smtClean="0">
                <a:latin typeface="Arial" charset="0"/>
              </a:rPr>
              <a:t> =  </a:t>
            </a:r>
            <a:r>
              <a:rPr lang="en-US" sz="2400" dirty="0" smtClean="0">
                <a:latin typeface="Arial" charset="0"/>
                <a:sym typeface="Symbol" pitchFamily="18" charset="2"/>
              </a:rPr>
              <a:t>   + </a:t>
            </a:r>
            <a:r>
              <a:rPr lang="en-US" sz="2400" b="1" dirty="0" smtClean="0">
                <a:latin typeface="Arial" charset="0"/>
                <a:sym typeface="Symbol" pitchFamily="18" charset="2"/>
              </a:rPr>
              <a:t>’</a:t>
            </a:r>
            <a:r>
              <a:rPr lang="en-US" sz="2400" b="1" dirty="0" err="1" smtClean="0">
                <a:latin typeface="Arial" charset="0"/>
                <a:sym typeface="Symbol" pitchFamily="18" charset="2"/>
              </a:rPr>
              <a:t>x</a:t>
            </a:r>
            <a:r>
              <a:rPr lang="en-US" baseline="-25000" dirty="0" err="1" smtClean="0">
                <a:latin typeface="Arial" charset="0"/>
                <a:sym typeface="Symbol" pitchFamily="18" charset="2"/>
              </a:rPr>
              <a:t>it</a:t>
            </a:r>
            <a:r>
              <a:rPr lang="en-US" sz="2400" dirty="0" smtClean="0">
                <a:latin typeface="Arial" charset="0"/>
                <a:sym typeface="Symbol" pitchFamily="18" charset="2"/>
              </a:rPr>
              <a:t> +  </a:t>
            </a:r>
            <a:r>
              <a:rPr lang="en-US" baseline="-25000" dirty="0" smtClean="0">
                <a:latin typeface="Arial" charset="0"/>
                <a:sym typeface="Symbol" pitchFamily="18" charset="2"/>
              </a:rPr>
              <a:t>it</a:t>
            </a:r>
            <a:r>
              <a:rPr lang="en-US" sz="2400" dirty="0" smtClean="0">
                <a:latin typeface="Arial" charset="0"/>
                <a:sym typeface="Symbol" pitchFamily="18" charset="2"/>
              </a:rPr>
              <a:t> +  </a:t>
            </a:r>
            <a:r>
              <a:rPr lang="en-US" sz="2400" dirty="0" err="1" smtClean="0">
                <a:latin typeface="Arial" charset="0"/>
                <a:sym typeface="Symbol" pitchFamily="18" charset="2"/>
              </a:rPr>
              <a:t>u</a:t>
            </a:r>
            <a:r>
              <a:rPr lang="en-US" baseline="-25000" dirty="0" err="1" smtClean="0">
                <a:latin typeface="Arial" charset="0"/>
                <a:sym typeface="Symbol" pitchFamily="18" charset="2"/>
              </a:rPr>
              <a:t>i</a:t>
            </a:r>
            <a:endParaRPr lang="en-US" sz="2400" dirty="0" smtClean="0">
              <a:latin typeface="Arial" charset="0"/>
              <a:sym typeface="Symbol" pitchFamily="18" charset="2"/>
            </a:endParaRPr>
          </a:p>
          <a:p>
            <a:pPr eaLnBrk="1" hangingPunct="1">
              <a:lnSpc>
                <a:spcPct val="90000"/>
              </a:lnSpc>
              <a:spcBef>
                <a:spcPct val="50000"/>
              </a:spcBef>
              <a:buClrTx/>
              <a:buFont typeface="Wingdings" pitchFamily="2" charset="2"/>
              <a:buNone/>
            </a:pPr>
            <a:r>
              <a:rPr lang="en-US" sz="2400" dirty="0" smtClean="0">
                <a:latin typeface="Arial" charset="0"/>
              </a:rPr>
              <a:t>Same outcome mechanism:  </a:t>
            </a:r>
            <a:r>
              <a:rPr lang="en-US" sz="2400" dirty="0" err="1" smtClean="0">
                <a:latin typeface="Arial" charset="0"/>
              </a:rPr>
              <a:t>Y</a:t>
            </a:r>
            <a:r>
              <a:rPr lang="en-US" baseline="-25000" dirty="0" err="1" smtClean="0">
                <a:latin typeface="Arial" charset="0"/>
              </a:rPr>
              <a:t>it</a:t>
            </a:r>
            <a:r>
              <a:rPr lang="en-US" sz="2400" dirty="0" smtClean="0">
                <a:latin typeface="Arial" charset="0"/>
              </a:rPr>
              <a:t> =  1[</a:t>
            </a:r>
            <a:r>
              <a:rPr lang="en-US" sz="2400" dirty="0" err="1" smtClean="0">
                <a:latin typeface="Arial" charset="0"/>
              </a:rPr>
              <a:t>U</a:t>
            </a:r>
            <a:r>
              <a:rPr lang="en-US" baseline="-25000" dirty="0" err="1" smtClean="0">
                <a:latin typeface="Arial" charset="0"/>
              </a:rPr>
              <a:t>it</a:t>
            </a:r>
            <a:r>
              <a:rPr lang="en-US" sz="2400" dirty="0" smtClean="0">
                <a:latin typeface="Arial" charset="0"/>
              </a:rPr>
              <a:t> &gt; 0]</a:t>
            </a:r>
          </a:p>
          <a:p>
            <a:pPr eaLnBrk="1" hangingPunct="1">
              <a:lnSpc>
                <a:spcPct val="90000"/>
              </a:lnSpc>
              <a:buFont typeface="Wingdings" pitchFamily="2" charset="2"/>
              <a:buNone/>
            </a:pPr>
            <a:endParaRPr lang="en-US" sz="2400" dirty="0" smtClean="0">
              <a:latin typeface="Arial"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Grp="1" noChangeArrowheads="1"/>
          </p:cNvSpPr>
          <p:nvPr>
            <p:ph type="title" idx="4294967295"/>
          </p:nvPr>
        </p:nvSpPr>
        <p:spPr>
          <a:xfrm>
            <a:off x="609600" y="762000"/>
            <a:ext cx="8229600" cy="1139825"/>
          </a:xfrm>
        </p:spPr>
        <p:txBody>
          <a:bodyPr/>
          <a:lstStyle/>
          <a:p>
            <a:pPr algn="ctr" eaLnBrk="1" hangingPunct="1"/>
            <a:r>
              <a:rPr lang="en-US" sz="3600" b="1" dirty="0" smtClean="0"/>
              <a:t>Ignoring Unobserved Heterogeneity</a:t>
            </a:r>
          </a:p>
        </p:txBody>
      </p:sp>
      <p:graphicFrame>
        <p:nvGraphicFramePr>
          <p:cNvPr id="1026" name="Object 3"/>
          <p:cNvGraphicFramePr>
            <a:graphicFrameLocks noChangeAspect="1"/>
          </p:cNvGraphicFramePr>
          <p:nvPr/>
        </p:nvGraphicFramePr>
        <p:xfrm>
          <a:off x="1447800" y="2209800"/>
          <a:ext cx="6769100" cy="3248836"/>
        </p:xfrm>
        <a:graphic>
          <a:graphicData uri="http://schemas.openxmlformats.org/presentationml/2006/ole">
            <mc:AlternateContent xmlns:mc="http://schemas.openxmlformats.org/markup-compatibility/2006">
              <mc:Choice xmlns:v="urn:schemas-microsoft-com:vml" Requires="v">
                <p:oleObj spid="_x0000_s1046" name="Equation" r:id="rId4" imgW="3225800" imgH="1549400" progId="Equation.DSMT4">
                  <p:embed/>
                </p:oleObj>
              </mc:Choice>
              <mc:Fallback>
                <p:oleObj name="Equation" r:id="rId4" imgW="3225800" imgH="1549400" progId="Equation.DSMT4">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47800" y="2209800"/>
                        <a:ext cx="6769100" cy="324883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 name="Rectangle 3"/>
          <p:cNvSpPr/>
          <p:nvPr/>
        </p:nvSpPr>
        <p:spPr bwMode="auto">
          <a:xfrm>
            <a:off x="1371600" y="4267200"/>
            <a:ext cx="6629400" cy="1295400"/>
          </a:xfrm>
          <a:prstGeom prst="rect">
            <a:avLst/>
          </a:prstGeom>
          <a:solidFill>
            <a:srgbClr val="6B00B4">
              <a:alpha val="29020"/>
            </a:srgbClr>
          </a:solidFill>
          <a:ln w="19050"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457200" y="762000"/>
            <a:ext cx="5953125" cy="4762500"/>
          </a:xfrm>
          <a:prstGeom prst="rect">
            <a:avLst/>
          </a:prstGeom>
        </p:spPr>
      </p:pic>
      <p:graphicFrame>
        <p:nvGraphicFramePr>
          <p:cNvPr id="5" name="Object 4"/>
          <p:cNvGraphicFramePr>
            <a:graphicFrameLocks noChangeAspect="1"/>
          </p:cNvGraphicFramePr>
          <p:nvPr>
            <p:extLst>
              <p:ext uri="{D42A27DB-BD31-4B8C-83A1-F6EECF244321}">
                <p14:modId xmlns:p14="http://schemas.microsoft.com/office/powerpoint/2010/main" val="321126148"/>
              </p:ext>
            </p:extLst>
          </p:nvPr>
        </p:nvGraphicFramePr>
        <p:xfrm>
          <a:off x="3672680" y="838200"/>
          <a:ext cx="4249737" cy="872673"/>
        </p:xfrm>
        <a:graphic>
          <a:graphicData uri="http://schemas.openxmlformats.org/presentationml/2006/ole">
            <mc:AlternateContent xmlns:mc="http://schemas.openxmlformats.org/markup-compatibility/2006">
              <mc:Choice xmlns:v="urn:schemas-microsoft-com:vml" Requires="v">
                <p:oleObj spid="_x0000_s107557" name="Equation" r:id="rId4" imgW="3340080" imgH="685800" progId="Equation.DSMT4">
                  <p:embed/>
                </p:oleObj>
              </mc:Choice>
              <mc:Fallback>
                <p:oleObj name="Equation" r:id="rId4" imgW="3340080" imgH="685800" progId="Equation.DSMT4">
                  <p:embed/>
                  <p:pic>
                    <p:nvPicPr>
                      <p:cNvPr id="0" name=""/>
                      <p:cNvPicPr/>
                      <p:nvPr/>
                    </p:nvPicPr>
                    <p:blipFill>
                      <a:blip r:embed="rId5"/>
                      <a:stretch>
                        <a:fillRect/>
                      </a:stretch>
                    </p:blipFill>
                    <p:spPr>
                      <a:xfrm>
                        <a:off x="3672680" y="838200"/>
                        <a:ext cx="4249737" cy="872673"/>
                      </a:xfrm>
                      <a:prstGeom prst="rect">
                        <a:avLst/>
                      </a:prstGeom>
                    </p:spPr>
                  </p:pic>
                </p:oleObj>
              </mc:Fallback>
            </mc:AlternateContent>
          </a:graphicData>
        </a:graphic>
      </p:graphicFrame>
      <p:graphicFrame>
        <p:nvGraphicFramePr>
          <p:cNvPr id="6" name="Object 5"/>
          <p:cNvGraphicFramePr>
            <a:graphicFrameLocks noChangeAspect="1"/>
          </p:cNvGraphicFramePr>
          <p:nvPr>
            <p:extLst>
              <p:ext uri="{D42A27DB-BD31-4B8C-83A1-F6EECF244321}">
                <p14:modId xmlns:p14="http://schemas.microsoft.com/office/powerpoint/2010/main" val="1081007508"/>
              </p:ext>
            </p:extLst>
          </p:nvPr>
        </p:nvGraphicFramePr>
        <p:xfrm>
          <a:off x="3635375" y="3149600"/>
          <a:ext cx="4994275" cy="1117600"/>
        </p:xfrm>
        <a:graphic>
          <a:graphicData uri="http://schemas.openxmlformats.org/presentationml/2006/ole">
            <mc:AlternateContent xmlns:mc="http://schemas.openxmlformats.org/markup-compatibility/2006">
              <mc:Choice xmlns:v="urn:schemas-microsoft-com:vml" Requires="v">
                <p:oleObj spid="_x0000_s107558" name="Equation" r:id="rId6" imgW="4368600" imgH="977760" progId="Equation.DSMT4">
                  <p:embed/>
                </p:oleObj>
              </mc:Choice>
              <mc:Fallback>
                <p:oleObj name="Equation" r:id="rId6" imgW="4368600" imgH="977760" progId="Equation.DSMT4">
                  <p:embed/>
                  <p:pic>
                    <p:nvPicPr>
                      <p:cNvPr id="0" name=""/>
                      <p:cNvPicPr/>
                      <p:nvPr/>
                    </p:nvPicPr>
                    <p:blipFill>
                      <a:blip r:embed="rId7"/>
                      <a:stretch>
                        <a:fillRect/>
                      </a:stretch>
                    </p:blipFill>
                    <p:spPr>
                      <a:xfrm>
                        <a:off x="3635375" y="3149600"/>
                        <a:ext cx="4994275" cy="1117600"/>
                      </a:xfrm>
                      <a:prstGeom prst="rect">
                        <a:avLst/>
                      </a:prstGeom>
                    </p:spPr>
                  </p:pic>
                </p:oleObj>
              </mc:Fallback>
            </mc:AlternateContent>
          </a:graphicData>
        </a:graphic>
      </p:graphicFrame>
      <p:sp>
        <p:nvSpPr>
          <p:cNvPr id="7" name="TextBox 6"/>
          <p:cNvSpPr txBox="1"/>
          <p:nvPr/>
        </p:nvSpPr>
        <p:spPr>
          <a:xfrm>
            <a:off x="685800" y="5783818"/>
            <a:ext cx="7543800" cy="369332"/>
          </a:xfrm>
          <a:prstGeom prst="rect">
            <a:avLst/>
          </a:prstGeom>
          <a:noFill/>
        </p:spPr>
        <p:txBody>
          <a:bodyPr wrap="square" rtlCol="0">
            <a:spAutoFit/>
          </a:bodyPr>
          <a:lstStyle/>
          <a:p>
            <a:r>
              <a:rPr lang="en-US" dirty="0" smtClean="0"/>
              <a:t>Population average coefficient is off by 43% but the partial effect is off by 6%</a:t>
            </a:r>
            <a:endParaRPr lang="en-US" dirty="0"/>
          </a:p>
        </p:txBody>
      </p:sp>
      <p:sp>
        <p:nvSpPr>
          <p:cNvPr id="8" name="Rectangle 7"/>
          <p:cNvSpPr/>
          <p:nvPr/>
        </p:nvSpPr>
        <p:spPr bwMode="auto">
          <a:xfrm>
            <a:off x="678180" y="5780127"/>
            <a:ext cx="7399020" cy="381000"/>
          </a:xfrm>
          <a:prstGeom prst="rect">
            <a:avLst/>
          </a:prstGeom>
          <a:solidFill>
            <a:srgbClr val="6B00B4">
              <a:alpha val="29020"/>
            </a:srgbClr>
          </a:solidFill>
          <a:ln w="19050"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9" name="Rectangle 8"/>
          <p:cNvSpPr/>
          <p:nvPr/>
        </p:nvSpPr>
        <p:spPr bwMode="auto">
          <a:xfrm>
            <a:off x="3619500" y="2959100"/>
            <a:ext cx="5143500" cy="1384300"/>
          </a:xfrm>
          <a:prstGeom prst="rect">
            <a:avLst/>
          </a:prstGeom>
          <a:solidFill>
            <a:srgbClr val="6B00B4">
              <a:alpha val="29020"/>
            </a:srgbClr>
          </a:solidFill>
          <a:ln w="19050"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10" name="Rectangle 9"/>
          <p:cNvSpPr/>
          <p:nvPr/>
        </p:nvSpPr>
        <p:spPr bwMode="auto">
          <a:xfrm>
            <a:off x="3635375" y="838200"/>
            <a:ext cx="5143500" cy="924560"/>
          </a:xfrm>
          <a:prstGeom prst="rect">
            <a:avLst/>
          </a:prstGeom>
          <a:solidFill>
            <a:srgbClr val="6B00B4">
              <a:alpha val="29020"/>
            </a:srgbClr>
          </a:solidFill>
          <a:ln w="19050"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11" name="Rectangle 10"/>
          <p:cNvSpPr/>
          <p:nvPr/>
        </p:nvSpPr>
        <p:spPr bwMode="auto">
          <a:xfrm>
            <a:off x="1447800" y="5105400"/>
            <a:ext cx="822325" cy="242927"/>
          </a:xfrm>
          <a:prstGeom prst="rect">
            <a:avLst/>
          </a:prstGeom>
          <a:solidFill>
            <a:srgbClr val="6B00B4">
              <a:alpha val="29020"/>
            </a:srgbClr>
          </a:solidFill>
          <a:ln w="19050"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12" name="Rectangle 11"/>
          <p:cNvSpPr/>
          <p:nvPr/>
        </p:nvSpPr>
        <p:spPr bwMode="auto">
          <a:xfrm>
            <a:off x="1524000" y="2400300"/>
            <a:ext cx="822325" cy="242927"/>
          </a:xfrm>
          <a:prstGeom prst="rect">
            <a:avLst/>
          </a:prstGeom>
          <a:solidFill>
            <a:srgbClr val="6B00B4">
              <a:alpha val="29020"/>
            </a:srgbClr>
          </a:solidFill>
          <a:ln w="19050"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extLst>
      <p:ext uri="{BB962C8B-B14F-4D97-AF65-F5344CB8AC3E}">
        <p14:creationId xmlns:p14="http://schemas.microsoft.com/office/powerpoint/2010/main" val="15858804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066800"/>
            <a:ext cx="8229600" cy="530225"/>
          </a:xfrm>
        </p:spPr>
        <p:txBody>
          <a:bodyPr/>
          <a:lstStyle/>
          <a:p>
            <a:r>
              <a:rPr lang="en-US" b="1" smtClean="0"/>
              <a:t>Ignoring Heterogeneity (Broadly)</a:t>
            </a:r>
            <a:endParaRPr lang="en-US" b="1"/>
          </a:p>
        </p:txBody>
      </p:sp>
      <p:sp>
        <p:nvSpPr>
          <p:cNvPr id="3" name="Content Placeholder 2"/>
          <p:cNvSpPr>
            <a:spLocks noGrp="1"/>
          </p:cNvSpPr>
          <p:nvPr>
            <p:ph idx="1"/>
          </p:nvPr>
        </p:nvSpPr>
        <p:spPr>
          <a:xfrm>
            <a:off x="533400" y="1981201"/>
            <a:ext cx="8229600" cy="3429000"/>
          </a:xfrm>
        </p:spPr>
        <p:txBody>
          <a:bodyPr/>
          <a:lstStyle/>
          <a:p>
            <a:r>
              <a:rPr lang="en-US" sz="2400" smtClean="0">
                <a:latin typeface="+mj-lt"/>
              </a:rPr>
              <a:t>Presence will generally make parameter estimates look smaller than they would otherwise.</a:t>
            </a:r>
          </a:p>
          <a:p>
            <a:r>
              <a:rPr lang="en-US" sz="2400" smtClean="0">
                <a:latin typeface="+mj-lt"/>
              </a:rPr>
              <a:t>Ignoring heterogeneity will definitely distort standard errors.</a:t>
            </a:r>
          </a:p>
          <a:p>
            <a:r>
              <a:rPr lang="en-US" sz="2400" smtClean="0">
                <a:latin typeface="+mj-lt"/>
              </a:rPr>
              <a:t>Partial effects based on the parametric model may not be affected very much.</a:t>
            </a:r>
          </a:p>
          <a:p>
            <a:r>
              <a:rPr lang="en-US" sz="2400" smtClean="0">
                <a:latin typeface="+mj-lt"/>
              </a:rPr>
              <a:t>Is the pooled estimator ‘robust?’  Less so than in the linear model case.</a:t>
            </a:r>
            <a:endParaRPr lang="en-US" sz="2400">
              <a:latin typeface="+mj-lt"/>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685800" y="838200"/>
            <a:ext cx="8229600" cy="530225"/>
          </a:xfrm>
        </p:spPr>
        <p:txBody>
          <a:bodyPr/>
          <a:lstStyle/>
          <a:p>
            <a:pPr algn="ctr" eaLnBrk="1" hangingPunct="1"/>
            <a:r>
              <a:rPr lang="en-US" b="1" smtClean="0"/>
              <a:t>The Effect </a:t>
            </a:r>
            <a:r>
              <a:rPr lang="en-US" b="1" dirty="0" smtClean="0"/>
              <a:t>of Clustering</a:t>
            </a:r>
          </a:p>
        </p:txBody>
      </p:sp>
      <p:sp>
        <p:nvSpPr>
          <p:cNvPr id="41987" name="Rectangle 3"/>
          <p:cNvSpPr>
            <a:spLocks noGrp="1" noChangeArrowheads="1"/>
          </p:cNvSpPr>
          <p:nvPr>
            <p:ph idx="1"/>
          </p:nvPr>
        </p:nvSpPr>
        <p:spPr>
          <a:xfrm>
            <a:off x="762000" y="1752600"/>
            <a:ext cx="8229600" cy="3921125"/>
          </a:xfrm>
        </p:spPr>
        <p:txBody>
          <a:bodyPr/>
          <a:lstStyle/>
          <a:p>
            <a:pPr eaLnBrk="1" hangingPunct="1">
              <a:lnSpc>
                <a:spcPct val="90000"/>
              </a:lnSpc>
            </a:pPr>
            <a:r>
              <a:rPr lang="en-US" sz="2400" dirty="0" err="1" smtClean="0">
                <a:latin typeface="Arial" charset="0"/>
              </a:rPr>
              <a:t>Y</a:t>
            </a:r>
            <a:r>
              <a:rPr lang="en-US" sz="2400" baseline="-25000" dirty="0" err="1" smtClean="0">
                <a:latin typeface="Arial" charset="0"/>
              </a:rPr>
              <a:t>it</a:t>
            </a:r>
            <a:r>
              <a:rPr lang="en-US" sz="2400" dirty="0" smtClean="0">
                <a:latin typeface="Arial" charset="0"/>
              </a:rPr>
              <a:t> must be correlated with </a:t>
            </a:r>
            <a:r>
              <a:rPr lang="en-US" sz="2400" dirty="0" err="1" smtClean="0">
                <a:latin typeface="Arial" charset="0"/>
              </a:rPr>
              <a:t>Y</a:t>
            </a:r>
            <a:r>
              <a:rPr lang="en-US" sz="2400" baseline="-25000" dirty="0" err="1" smtClean="0">
                <a:latin typeface="Arial" charset="0"/>
              </a:rPr>
              <a:t>is</a:t>
            </a:r>
            <a:r>
              <a:rPr lang="en-US" sz="2400" dirty="0" smtClean="0">
                <a:latin typeface="Arial" charset="0"/>
              </a:rPr>
              <a:t> across periods</a:t>
            </a:r>
          </a:p>
          <a:p>
            <a:pPr eaLnBrk="1" hangingPunct="1">
              <a:lnSpc>
                <a:spcPct val="90000"/>
              </a:lnSpc>
            </a:pPr>
            <a:r>
              <a:rPr lang="en-US" sz="2400" dirty="0" smtClean="0">
                <a:latin typeface="Arial" charset="0"/>
              </a:rPr>
              <a:t>Pooled estimator ignores correlation</a:t>
            </a:r>
          </a:p>
          <a:p>
            <a:pPr eaLnBrk="1" hangingPunct="1">
              <a:lnSpc>
                <a:spcPct val="90000"/>
              </a:lnSpc>
            </a:pPr>
            <a:r>
              <a:rPr lang="en-US" sz="2400" dirty="0" smtClean="0">
                <a:latin typeface="Arial" charset="0"/>
              </a:rPr>
              <a:t>Broadly, </a:t>
            </a:r>
            <a:r>
              <a:rPr lang="en-US" sz="2400" dirty="0" err="1" smtClean="0">
                <a:latin typeface="Arial" charset="0"/>
              </a:rPr>
              <a:t>y</a:t>
            </a:r>
            <a:r>
              <a:rPr lang="en-US" sz="2400" baseline="-25000" dirty="0" err="1" smtClean="0">
                <a:latin typeface="Arial" charset="0"/>
              </a:rPr>
              <a:t>it</a:t>
            </a:r>
            <a:r>
              <a:rPr lang="en-US" sz="2400" dirty="0" smtClean="0">
                <a:latin typeface="Arial" charset="0"/>
              </a:rPr>
              <a:t> = E[</a:t>
            </a:r>
            <a:r>
              <a:rPr lang="en-US" sz="2400" dirty="0" err="1" smtClean="0">
                <a:latin typeface="Arial" charset="0"/>
              </a:rPr>
              <a:t>y</a:t>
            </a:r>
            <a:r>
              <a:rPr lang="en-US" sz="2400" baseline="-25000" dirty="0" err="1" smtClean="0">
                <a:latin typeface="Arial" charset="0"/>
              </a:rPr>
              <a:t>it</a:t>
            </a:r>
            <a:r>
              <a:rPr lang="en-US" sz="2400" dirty="0" err="1" smtClean="0">
                <a:latin typeface="Arial" charset="0"/>
              </a:rPr>
              <a:t>|</a:t>
            </a:r>
            <a:r>
              <a:rPr lang="en-US" sz="2400" b="1" dirty="0" err="1" smtClean="0">
                <a:latin typeface="Arial" charset="0"/>
              </a:rPr>
              <a:t>x</a:t>
            </a:r>
            <a:r>
              <a:rPr lang="en-US" sz="2400" baseline="-25000" dirty="0" err="1" smtClean="0">
                <a:latin typeface="Arial" charset="0"/>
              </a:rPr>
              <a:t>it</a:t>
            </a:r>
            <a:r>
              <a:rPr lang="en-US" sz="2400" dirty="0" smtClean="0">
                <a:latin typeface="Arial" charset="0"/>
              </a:rPr>
              <a:t>] + w</a:t>
            </a:r>
            <a:r>
              <a:rPr lang="en-US" sz="2400" baseline="-25000" dirty="0" smtClean="0">
                <a:latin typeface="Arial" charset="0"/>
              </a:rPr>
              <a:t>it</a:t>
            </a:r>
            <a:r>
              <a:rPr lang="en-US" sz="2400" dirty="0" smtClean="0">
                <a:latin typeface="Arial" charset="0"/>
              </a:rPr>
              <a:t>, </a:t>
            </a:r>
          </a:p>
          <a:p>
            <a:pPr lvl="1" eaLnBrk="1" hangingPunct="1">
              <a:lnSpc>
                <a:spcPct val="90000"/>
              </a:lnSpc>
            </a:pPr>
            <a:r>
              <a:rPr lang="en-US" dirty="0" smtClean="0">
                <a:latin typeface="Arial" charset="0"/>
              </a:rPr>
              <a:t>E[</a:t>
            </a:r>
            <a:r>
              <a:rPr lang="en-US" dirty="0" err="1" smtClean="0">
                <a:latin typeface="Arial" charset="0"/>
              </a:rPr>
              <a:t>y</a:t>
            </a:r>
            <a:r>
              <a:rPr lang="en-US" baseline="-25000" dirty="0" err="1" smtClean="0">
                <a:latin typeface="Arial" charset="0"/>
              </a:rPr>
              <a:t>it</a:t>
            </a:r>
            <a:r>
              <a:rPr lang="en-US" dirty="0" err="1" smtClean="0">
                <a:latin typeface="Arial" charset="0"/>
              </a:rPr>
              <a:t>|</a:t>
            </a:r>
            <a:r>
              <a:rPr lang="en-US" b="1" dirty="0" err="1" smtClean="0">
                <a:latin typeface="Arial" charset="0"/>
              </a:rPr>
              <a:t>x</a:t>
            </a:r>
            <a:r>
              <a:rPr lang="en-US" baseline="-25000" dirty="0" err="1" smtClean="0">
                <a:latin typeface="Arial" charset="0"/>
              </a:rPr>
              <a:t>it</a:t>
            </a:r>
            <a:r>
              <a:rPr lang="en-US" dirty="0" smtClean="0">
                <a:latin typeface="Arial" charset="0"/>
              </a:rPr>
              <a:t>]  =  </a:t>
            </a:r>
            <a:r>
              <a:rPr lang="en-US" dirty="0" err="1" smtClean="0">
                <a:latin typeface="Arial" charset="0"/>
              </a:rPr>
              <a:t>Prob</a:t>
            </a:r>
            <a:r>
              <a:rPr lang="en-US" dirty="0" smtClean="0">
                <a:latin typeface="Arial" charset="0"/>
              </a:rPr>
              <a:t>(</a:t>
            </a:r>
            <a:r>
              <a:rPr lang="en-US" dirty="0" err="1" smtClean="0">
                <a:latin typeface="Arial" charset="0"/>
              </a:rPr>
              <a:t>y</a:t>
            </a:r>
            <a:r>
              <a:rPr lang="en-US" baseline="-25000" dirty="0" err="1" smtClean="0">
                <a:latin typeface="Arial" charset="0"/>
              </a:rPr>
              <a:t>it</a:t>
            </a:r>
            <a:r>
              <a:rPr lang="en-US" dirty="0" smtClean="0">
                <a:latin typeface="Arial" charset="0"/>
              </a:rPr>
              <a:t> = 1|</a:t>
            </a:r>
            <a:r>
              <a:rPr lang="en-US" b="1" dirty="0" smtClean="0">
                <a:latin typeface="Arial" charset="0"/>
              </a:rPr>
              <a:t>x</a:t>
            </a:r>
            <a:r>
              <a:rPr lang="en-US" baseline="-25000" dirty="0" smtClean="0">
                <a:latin typeface="Arial" charset="0"/>
              </a:rPr>
              <a:t>it</a:t>
            </a:r>
            <a:r>
              <a:rPr lang="en-US" dirty="0" smtClean="0">
                <a:latin typeface="Arial" charset="0"/>
              </a:rPr>
              <a:t>)</a:t>
            </a:r>
          </a:p>
          <a:p>
            <a:pPr lvl="1" eaLnBrk="1" hangingPunct="1">
              <a:lnSpc>
                <a:spcPct val="90000"/>
              </a:lnSpc>
            </a:pPr>
            <a:r>
              <a:rPr lang="en-US" dirty="0" smtClean="0">
                <a:latin typeface="Arial" charset="0"/>
              </a:rPr>
              <a:t>w</a:t>
            </a:r>
            <a:r>
              <a:rPr lang="en-US" baseline="-25000" dirty="0" smtClean="0">
                <a:latin typeface="Arial" charset="0"/>
              </a:rPr>
              <a:t>it</a:t>
            </a:r>
            <a:r>
              <a:rPr lang="en-US" dirty="0" smtClean="0">
                <a:latin typeface="Arial" charset="0"/>
              </a:rPr>
              <a:t> is correlated across periods</a:t>
            </a:r>
          </a:p>
          <a:p>
            <a:pPr eaLnBrk="1" hangingPunct="1">
              <a:lnSpc>
                <a:spcPct val="90000"/>
              </a:lnSpc>
            </a:pPr>
            <a:r>
              <a:rPr lang="en-US" sz="2400" dirty="0" smtClean="0">
                <a:latin typeface="Arial" charset="0"/>
              </a:rPr>
              <a:t>Assuming the marginal probability is the same, the pooled estimator is consistent.  (We just saw that it might not be.)</a:t>
            </a:r>
          </a:p>
          <a:p>
            <a:pPr eaLnBrk="1" hangingPunct="1">
              <a:lnSpc>
                <a:spcPct val="90000"/>
              </a:lnSpc>
            </a:pPr>
            <a:r>
              <a:rPr lang="en-US" sz="2400" dirty="0" smtClean="0">
                <a:latin typeface="Arial" charset="0"/>
              </a:rPr>
              <a:t>Ignoring the correlation across periods generally leads to underestimating standard errors</a:t>
            </a:r>
            <a:r>
              <a:rPr lang="en-US" dirty="0" smtClean="0">
                <a:latin typeface="Arial" charset="0"/>
              </a:rPr>
              <a:t>.</a:t>
            </a:r>
          </a:p>
          <a:p>
            <a:pPr eaLnBrk="1" hangingPunct="1">
              <a:lnSpc>
                <a:spcPct val="90000"/>
              </a:lnSpc>
            </a:pPr>
            <a:endParaRPr lang="en-US" dirty="0" smtClean="0">
              <a:latin typeface="Arial"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2"/>
          <p:cNvSpPr>
            <a:spLocks noGrp="1" noChangeArrowheads="1"/>
          </p:cNvSpPr>
          <p:nvPr>
            <p:ph type="title" idx="4294967295"/>
          </p:nvPr>
        </p:nvSpPr>
        <p:spPr>
          <a:xfrm>
            <a:off x="533400" y="1524000"/>
            <a:ext cx="8229600" cy="530225"/>
          </a:xfrm>
        </p:spPr>
        <p:txBody>
          <a:bodyPr/>
          <a:lstStyle/>
          <a:p>
            <a:pPr eaLnBrk="1" hangingPunct="1"/>
            <a:r>
              <a:rPr lang="en-US" b="1" smtClean="0">
                <a:latin typeface="Arial" pitchFamily="34" charset="0"/>
                <a:cs typeface="Arial" pitchFamily="34" charset="0"/>
              </a:rPr>
              <a:t>‘Cluster’ Corrected Covariance Matrix</a:t>
            </a:r>
          </a:p>
        </p:txBody>
      </p:sp>
      <p:graphicFrame>
        <p:nvGraphicFramePr>
          <p:cNvPr id="3074" name="Object 4"/>
          <p:cNvGraphicFramePr>
            <a:graphicFrameLocks noChangeAspect="1"/>
          </p:cNvGraphicFramePr>
          <p:nvPr>
            <p:extLst>
              <p:ext uri="{D42A27DB-BD31-4B8C-83A1-F6EECF244321}">
                <p14:modId xmlns:p14="http://schemas.microsoft.com/office/powerpoint/2010/main" val="1835211447"/>
              </p:ext>
            </p:extLst>
          </p:nvPr>
        </p:nvGraphicFramePr>
        <p:xfrm>
          <a:off x="967740" y="2362200"/>
          <a:ext cx="7226300" cy="2141537"/>
        </p:xfrm>
        <a:graphic>
          <a:graphicData uri="http://schemas.openxmlformats.org/presentationml/2006/ole">
            <mc:AlternateContent xmlns:mc="http://schemas.openxmlformats.org/markup-compatibility/2006">
              <mc:Choice xmlns:v="urn:schemas-microsoft-com:vml" Requires="v">
                <p:oleObj spid="_x0000_s3092" name="Equation" r:id="rId4" imgW="2870200" imgH="850900" progId="Equation.DSMT4">
                  <p:embed/>
                </p:oleObj>
              </mc:Choice>
              <mc:Fallback>
                <p:oleObj name="Equation" r:id="rId4" imgW="2870200" imgH="850900" progId="Equation.DSMT4">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7740" y="2362200"/>
                        <a:ext cx="7226300" cy="21415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429059" name="Picture 3"/>
          <p:cNvPicPr>
            <a:picLocks noChangeAspect="1" noChangeArrowheads="1"/>
          </p:cNvPicPr>
          <p:nvPr/>
        </p:nvPicPr>
        <p:blipFill>
          <a:blip r:embed="rId6" cstate="print"/>
          <a:srcRect/>
          <a:stretch>
            <a:fillRect/>
          </a:stretch>
        </p:blipFill>
        <p:spPr bwMode="auto">
          <a:xfrm>
            <a:off x="927100" y="4619625"/>
            <a:ext cx="6867525" cy="1200150"/>
          </a:xfrm>
          <a:prstGeom prst="rect">
            <a:avLst/>
          </a:prstGeom>
          <a:noFill/>
          <a:ln w="9525">
            <a:noFill/>
            <a:miter lim="800000"/>
            <a:headEnd/>
            <a:tailEnd/>
          </a:ln>
          <a:effectLst/>
        </p:spPr>
      </p:pic>
    </p:spTree>
    <p:extLst>
      <p:ext uri="{BB962C8B-B14F-4D97-AF65-F5344CB8AC3E}">
        <p14:creationId xmlns:p14="http://schemas.microsoft.com/office/powerpoint/2010/main" val="73850452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4"/>
          <p:cNvSpPr>
            <a:spLocks noGrp="1" noChangeArrowheads="1"/>
          </p:cNvSpPr>
          <p:nvPr>
            <p:ph type="title"/>
          </p:nvPr>
        </p:nvSpPr>
        <p:spPr>
          <a:xfrm>
            <a:off x="457200" y="765175"/>
            <a:ext cx="8229600" cy="682625"/>
          </a:xfrm>
        </p:spPr>
        <p:txBody>
          <a:bodyPr/>
          <a:lstStyle/>
          <a:p>
            <a:pPr algn="ctr" eaLnBrk="1" hangingPunct="1"/>
            <a:r>
              <a:rPr lang="en-US" b="1" dirty="0" smtClean="0"/>
              <a:t>Cluster Correction: Doctor</a:t>
            </a:r>
          </a:p>
        </p:txBody>
      </p:sp>
      <p:sp>
        <p:nvSpPr>
          <p:cNvPr id="43011" name="Text Box 5"/>
          <p:cNvSpPr txBox="1">
            <a:spLocks noChangeArrowheads="1"/>
          </p:cNvSpPr>
          <p:nvPr/>
        </p:nvSpPr>
        <p:spPr bwMode="auto">
          <a:xfrm>
            <a:off x="472440" y="1536700"/>
            <a:ext cx="8458200" cy="4559300"/>
          </a:xfrm>
          <a:prstGeom prst="rect">
            <a:avLst/>
          </a:prstGeom>
          <a:noFill/>
          <a:ln w="19050">
            <a:noFill/>
            <a:miter lim="800000"/>
            <a:headEnd/>
            <a:tailEnd/>
          </a:ln>
        </p:spPr>
        <p:txBody>
          <a:bodyPr>
            <a:spAutoFit/>
          </a:bodyPr>
          <a:lstStyle/>
          <a:p>
            <a:r>
              <a:rPr lang="en-US" sz="1400" b="1" dirty="0">
                <a:latin typeface="Courier New" pitchFamily="49" charset="0"/>
              </a:rPr>
              <a:t>----------------------------------------------------------------------</a:t>
            </a:r>
          </a:p>
          <a:p>
            <a:r>
              <a:rPr lang="en-US" sz="1400" b="1" dirty="0">
                <a:latin typeface="Courier New" pitchFamily="49" charset="0"/>
              </a:rPr>
              <a:t>Binomial </a:t>
            </a:r>
            <a:r>
              <a:rPr lang="en-US" sz="1400" b="1" dirty="0" err="1">
                <a:latin typeface="Courier New" pitchFamily="49" charset="0"/>
              </a:rPr>
              <a:t>Probit</a:t>
            </a:r>
            <a:r>
              <a:rPr lang="en-US" sz="1400" b="1" dirty="0">
                <a:latin typeface="Courier New" pitchFamily="49" charset="0"/>
              </a:rPr>
              <a:t> Model</a:t>
            </a:r>
          </a:p>
          <a:p>
            <a:r>
              <a:rPr lang="en-US" sz="1400" b="1" dirty="0">
                <a:latin typeface="Courier New" pitchFamily="49" charset="0"/>
              </a:rPr>
              <a:t>Dependent variable               DOCTOR</a:t>
            </a:r>
          </a:p>
          <a:p>
            <a:r>
              <a:rPr lang="en-US" sz="1400" b="1" dirty="0">
                <a:latin typeface="Courier New" pitchFamily="49" charset="0"/>
              </a:rPr>
              <a:t>Log likelihood function    -17457.21899</a:t>
            </a:r>
          </a:p>
          <a:p>
            <a:r>
              <a:rPr lang="en-US" sz="1400" b="1" dirty="0">
                <a:latin typeface="Courier New" pitchFamily="49" charset="0"/>
              </a:rPr>
              <a:t>--------+-------------------------------------------------------------</a:t>
            </a:r>
          </a:p>
          <a:p>
            <a:r>
              <a:rPr lang="en-US" sz="1400" b="1" dirty="0">
                <a:latin typeface="Courier New" pitchFamily="49" charset="0"/>
              </a:rPr>
              <a:t>Variable| Coefficient    Standard Error  b/</a:t>
            </a:r>
            <a:r>
              <a:rPr lang="en-US" sz="1400" b="1" dirty="0" err="1">
                <a:latin typeface="Courier New" pitchFamily="49" charset="0"/>
              </a:rPr>
              <a:t>St.Er</a:t>
            </a:r>
            <a:r>
              <a:rPr lang="en-US" sz="1400" b="1" dirty="0">
                <a:latin typeface="Courier New" pitchFamily="49" charset="0"/>
              </a:rPr>
              <a:t>. P[|Z|&gt;z]   Mean of X</a:t>
            </a:r>
          </a:p>
          <a:p>
            <a:r>
              <a:rPr lang="en-US" sz="1400" b="1" dirty="0">
                <a:latin typeface="Courier New" pitchFamily="49" charset="0"/>
              </a:rPr>
              <a:t>--------+-------------------------------------------------------------</a:t>
            </a:r>
          </a:p>
          <a:p>
            <a:r>
              <a:rPr lang="en-US" sz="1400" b="1" dirty="0">
                <a:latin typeface="Courier New" pitchFamily="49" charset="0"/>
              </a:rPr>
              <a:t>        | Conventional Standard Errors</a:t>
            </a:r>
          </a:p>
          <a:p>
            <a:r>
              <a:rPr lang="en-US" sz="1400" b="1" dirty="0">
                <a:latin typeface="Courier New" pitchFamily="49" charset="0"/>
              </a:rPr>
              <a:t>Constant|    -.25597***       .05481       -4.670   .0000</a:t>
            </a:r>
          </a:p>
          <a:p>
            <a:r>
              <a:rPr lang="en-US" sz="1400" b="1" dirty="0">
                <a:latin typeface="Courier New" pitchFamily="49" charset="0"/>
              </a:rPr>
              <a:t>     AGE|     .01469***       .00071       20.686   .0000      43.5257</a:t>
            </a:r>
          </a:p>
          <a:p>
            <a:r>
              <a:rPr lang="en-US" sz="1400" b="1" dirty="0">
                <a:latin typeface="Courier New" pitchFamily="49" charset="0"/>
              </a:rPr>
              <a:t>    EDUC|    -.01523***       .00355       -4.289   .0000      11.3206</a:t>
            </a:r>
          </a:p>
          <a:p>
            <a:r>
              <a:rPr lang="en-US" sz="1400" b="1" dirty="0">
                <a:latin typeface="Courier New" pitchFamily="49" charset="0"/>
              </a:rPr>
              <a:t>  HHNINC|    -.10914**        .04569       -2.389   .0169       .35208</a:t>
            </a:r>
          </a:p>
          <a:p>
            <a:r>
              <a:rPr lang="en-US" sz="1400" b="1" dirty="0">
                <a:latin typeface="Courier New" pitchFamily="49" charset="0"/>
              </a:rPr>
              <a:t>  FEMALE|     .35209***       .01598       22.027   .0000       .47877</a:t>
            </a:r>
          </a:p>
          <a:p>
            <a:r>
              <a:rPr lang="en-US" sz="1400" b="1" dirty="0">
                <a:latin typeface="Courier New" pitchFamily="49" charset="0"/>
              </a:rPr>
              <a:t>--------+-------------------------------------------------------------</a:t>
            </a:r>
          </a:p>
          <a:p>
            <a:r>
              <a:rPr lang="en-US" sz="1400" b="1" dirty="0">
                <a:latin typeface="Courier New" pitchFamily="49" charset="0"/>
              </a:rPr>
              <a:t>        | Corrected Standard Errors</a:t>
            </a:r>
          </a:p>
          <a:p>
            <a:r>
              <a:rPr lang="en-US" sz="1400" b="1" dirty="0">
                <a:latin typeface="Courier New" pitchFamily="49" charset="0"/>
              </a:rPr>
              <a:t>Constant|    -.25597***       .07744       -3.305   .0009</a:t>
            </a:r>
          </a:p>
          <a:p>
            <a:r>
              <a:rPr lang="en-US" sz="1400" b="1" dirty="0">
                <a:latin typeface="Courier New" pitchFamily="49" charset="0"/>
              </a:rPr>
              <a:t>     AGE|     .01469***       .00098       15.065   .0000      43.5257</a:t>
            </a:r>
          </a:p>
          <a:p>
            <a:r>
              <a:rPr lang="en-US" sz="1400" b="1" dirty="0">
                <a:latin typeface="Courier New" pitchFamily="49" charset="0"/>
              </a:rPr>
              <a:t>    EDUC|    -.01523***       .00504       -3.023   .0025      11.3206</a:t>
            </a:r>
          </a:p>
          <a:p>
            <a:r>
              <a:rPr lang="en-US" sz="1400" b="1" dirty="0">
                <a:latin typeface="Courier New" pitchFamily="49" charset="0"/>
              </a:rPr>
              <a:t>  HHNINC|    -.10914*         .05645       -1.933   .0532       .35208</a:t>
            </a:r>
          </a:p>
          <a:p>
            <a:r>
              <a:rPr lang="en-US" sz="1400" b="1" dirty="0">
                <a:latin typeface="Courier New" pitchFamily="49" charset="0"/>
              </a:rPr>
              <a:t>  FEMALE|     .35209***       .02290       15.372   .0000       .47877</a:t>
            </a:r>
          </a:p>
          <a:p>
            <a:r>
              <a:rPr lang="en-US" sz="1400" b="1" dirty="0">
                <a:latin typeface="Courier New" pitchFamily="49" charset="0"/>
              </a:rPr>
              <a:t>--------+-------------------------------------------------------------</a:t>
            </a:r>
          </a:p>
        </p:txBody>
      </p:sp>
      <p:sp>
        <p:nvSpPr>
          <p:cNvPr id="43012" name="Rectangle 6"/>
          <p:cNvSpPr>
            <a:spLocks noChangeArrowheads="1"/>
          </p:cNvSpPr>
          <p:nvPr/>
        </p:nvSpPr>
        <p:spPr bwMode="auto">
          <a:xfrm>
            <a:off x="3611880" y="3276600"/>
            <a:ext cx="1066800" cy="1143000"/>
          </a:xfrm>
          <a:prstGeom prst="rect">
            <a:avLst/>
          </a:prstGeom>
          <a:solidFill>
            <a:srgbClr val="FF0000">
              <a:alpha val="9019"/>
            </a:srgbClr>
          </a:solidFill>
          <a:ln w="19050">
            <a:solidFill>
              <a:schemeClr val="tx1"/>
            </a:solidFill>
            <a:miter lim="800000"/>
            <a:headEnd/>
            <a:tailEnd/>
          </a:ln>
        </p:spPr>
        <p:txBody>
          <a:bodyPr wrap="none" anchor="ctr"/>
          <a:lstStyle/>
          <a:p>
            <a:endParaRPr lang="en-US"/>
          </a:p>
        </p:txBody>
      </p:sp>
      <p:sp>
        <p:nvSpPr>
          <p:cNvPr id="43013" name="Rectangle 7"/>
          <p:cNvSpPr>
            <a:spLocks noChangeArrowheads="1"/>
          </p:cNvSpPr>
          <p:nvPr/>
        </p:nvSpPr>
        <p:spPr bwMode="auto">
          <a:xfrm>
            <a:off x="3634740" y="4800600"/>
            <a:ext cx="1066800" cy="1143000"/>
          </a:xfrm>
          <a:prstGeom prst="rect">
            <a:avLst/>
          </a:prstGeom>
          <a:solidFill>
            <a:srgbClr val="FF0000">
              <a:alpha val="9019"/>
            </a:srgbClr>
          </a:solidFill>
          <a:ln w="19050">
            <a:solidFill>
              <a:schemeClr val="tx1"/>
            </a:solidFill>
            <a:miter lim="800000"/>
            <a:headEnd/>
            <a:tailEnd/>
          </a:ln>
        </p:spPr>
        <p:txBody>
          <a:bodyPr wrap="none" anchor="ctr"/>
          <a:lstStyle/>
          <a:p>
            <a:endParaRPr lang="en-US"/>
          </a:p>
        </p:txBody>
      </p:sp>
    </p:spTree>
    <p:extLst>
      <p:ext uri="{BB962C8B-B14F-4D97-AF65-F5344CB8AC3E}">
        <p14:creationId xmlns:p14="http://schemas.microsoft.com/office/powerpoint/2010/main" val="306877941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ctrTitle" idx="4294967295"/>
          </p:nvPr>
        </p:nvSpPr>
        <p:spPr>
          <a:xfrm>
            <a:off x="685800" y="609600"/>
            <a:ext cx="7696200" cy="914400"/>
          </a:xfrm>
        </p:spPr>
        <p:txBody>
          <a:bodyPr/>
          <a:lstStyle/>
          <a:p>
            <a:pPr marL="0" indent="0" eaLnBrk="1" hangingPunct="1"/>
            <a:r>
              <a:rPr lang="en-US" sz="4400" b="1" dirty="0" smtClean="0">
                <a:latin typeface="Arial" charset="0"/>
              </a:rPr>
              <a:t>Random Effects</a:t>
            </a:r>
          </a:p>
        </p:txBody>
      </p:sp>
      <p:graphicFrame>
        <p:nvGraphicFramePr>
          <p:cNvPr id="3" name="Object 3"/>
          <p:cNvGraphicFramePr>
            <a:graphicFrameLocks noChangeAspect="1"/>
          </p:cNvGraphicFramePr>
          <p:nvPr>
            <p:extLst>
              <p:ext uri="{D42A27DB-BD31-4B8C-83A1-F6EECF244321}">
                <p14:modId xmlns:p14="http://schemas.microsoft.com/office/powerpoint/2010/main" val="2773966837"/>
              </p:ext>
            </p:extLst>
          </p:nvPr>
        </p:nvGraphicFramePr>
        <p:xfrm>
          <a:off x="1052513" y="1828800"/>
          <a:ext cx="7408862" cy="4260850"/>
        </p:xfrm>
        <a:graphic>
          <a:graphicData uri="http://schemas.openxmlformats.org/presentationml/2006/ole">
            <mc:AlternateContent xmlns:mc="http://schemas.openxmlformats.org/markup-compatibility/2006">
              <mc:Choice xmlns:v="urn:schemas-microsoft-com:vml" Requires="v">
                <p:oleObj spid="_x0000_s108560" name="Equation" r:id="rId4" imgW="3530520" imgH="2031840" progId="Equation.DSMT4">
                  <p:embed/>
                </p:oleObj>
              </mc:Choice>
              <mc:Fallback>
                <p:oleObj name="Equation" r:id="rId4" imgW="3530520" imgH="2031840" progId="Equation.DSMT4">
                  <p:embed/>
                  <p:pic>
                    <p:nvPicPr>
                      <p:cNvPr id="0" name=""/>
                      <p:cNvPicPr>
                        <a:picLocks noChangeAspect="1" noChangeArrowheads="1"/>
                      </p:cNvPicPr>
                      <p:nvPr/>
                    </p:nvPicPr>
                    <p:blipFill>
                      <a:blip r:embed="rId5"/>
                      <a:srcRect/>
                      <a:stretch>
                        <a:fillRect/>
                      </a:stretch>
                    </p:blipFill>
                    <p:spPr bwMode="auto">
                      <a:xfrm>
                        <a:off x="1052513" y="1828800"/>
                        <a:ext cx="7408862" cy="42608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332376884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2"/>
          <p:cNvSpPr>
            <a:spLocks noGrp="1" noChangeArrowheads="1"/>
          </p:cNvSpPr>
          <p:nvPr>
            <p:ph type="title" idx="4294967295"/>
          </p:nvPr>
        </p:nvSpPr>
        <p:spPr>
          <a:xfrm>
            <a:off x="640080" y="767557"/>
            <a:ext cx="8199120" cy="530225"/>
          </a:xfrm>
        </p:spPr>
        <p:txBody>
          <a:bodyPr/>
          <a:lstStyle/>
          <a:p>
            <a:pPr eaLnBrk="1" hangingPunct="1"/>
            <a:r>
              <a:rPr lang="en-US" b="1" dirty="0" smtClean="0"/>
              <a:t>Quadrature – Butler and Moffitt (1982)</a:t>
            </a:r>
          </a:p>
        </p:txBody>
      </p:sp>
      <p:graphicFrame>
        <p:nvGraphicFramePr>
          <p:cNvPr id="8194" name="Object 3"/>
          <p:cNvGraphicFramePr>
            <a:graphicFrameLocks noGrp="1" noChangeAspect="1"/>
          </p:cNvGraphicFramePr>
          <p:nvPr>
            <p:ph idx="4294967295"/>
            <p:extLst>
              <p:ext uri="{D42A27DB-BD31-4B8C-83A1-F6EECF244321}">
                <p14:modId xmlns:p14="http://schemas.microsoft.com/office/powerpoint/2010/main" val="437793186"/>
              </p:ext>
            </p:extLst>
          </p:nvPr>
        </p:nvGraphicFramePr>
        <p:xfrm>
          <a:off x="914400" y="1779588"/>
          <a:ext cx="6705600" cy="4697412"/>
        </p:xfrm>
        <a:graphic>
          <a:graphicData uri="http://schemas.openxmlformats.org/presentationml/2006/ole">
            <mc:AlternateContent xmlns:mc="http://schemas.openxmlformats.org/markup-compatibility/2006">
              <mc:Choice xmlns:v="urn:schemas-microsoft-com:vml" Requires="v">
                <p:oleObj spid="_x0000_s4134" name="Equation" r:id="rId4" imgW="4495800" imgH="3149600" progId="Equation.DSMT4">
                  <p:embed/>
                </p:oleObj>
              </mc:Choice>
              <mc:Fallback>
                <p:oleObj name="Equation" r:id="rId4" imgW="4495800" imgH="3149600" progId="Equation.DSMT4">
                  <p:embed/>
                  <p:pic>
                    <p:nvPicPr>
                      <p:cNvPr id="0" name="Picture 2"/>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4400" y="1779588"/>
                        <a:ext cx="6705600" cy="46974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 name="Object 1"/>
          <p:cNvGraphicFramePr>
            <a:graphicFrameLocks noChangeAspect="1"/>
          </p:cNvGraphicFramePr>
          <p:nvPr>
            <p:extLst>
              <p:ext uri="{D42A27DB-BD31-4B8C-83A1-F6EECF244321}">
                <p14:modId xmlns:p14="http://schemas.microsoft.com/office/powerpoint/2010/main" val="4285849352"/>
              </p:ext>
            </p:extLst>
          </p:nvPr>
        </p:nvGraphicFramePr>
        <p:xfrm>
          <a:off x="5957888" y="2732088"/>
          <a:ext cx="2293937" cy="1458912"/>
        </p:xfrm>
        <a:graphic>
          <a:graphicData uri="http://schemas.openxmlformats.org/presentationml/2006/ole">
            <mc:AlternateContent xmlns:mc="http://schemas.openxmlformats.org/markup-compatibility/2006">
              <mc:Choice xmlns:v="urn:schemas-microsoft-com:vml" Requires="v">
                <p:oleObj spid="_x0000_s4135" name="Equation" r:id="rId6" imgW="1117600" imgH="711200" progId="Equation.DSMT4">
                  <p:embed/>
                </p:oleObj>
              </mc:Choice>
              <mc:Fallback>
                <p:oleObj name="Equation" r:id="rId6" imgW="1117600" imgH="711200" progId="Equation.DSMT4">
                  <p:embed/>
                  <p:pic>
                    <p:nvPicPr>
                      <p:cNvPr id="0"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957888" y="2732088"/>
                        <a:ext cx="2293937" cy="14589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 name="Rectangle 2"/>
          <p:cNvSpPr/>
          <p:nvPr/>
        </p:nvSpPr>
        <p:spPr bwMode="auto">
          <a:xfrm>
            <a:off x="5867400" y="2743200"/>
            <a:ext cx="2667000" cy="1524000"/>
          </a:xfrm>
          <a:prstGeom prst="rect">
            <a:avLst/>
          </a:prstGeom>
          <a:solidFill>
            <a:srgbClr val="6699FF">
              <a:alpha val="20000"/>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6"/>
          <p:cNvSpPr>
            <a:spLocks noGrp="1" noChangeArrowheads="1"/>
          </p:cNvSpPr>
          <p:nvPr>
            <p:ph type="title"/>
          </p:nvPr>
        </p:nvSpPr>
        <p:spPr>
          <a:xfrm>
            <a:off x="609600" y="1600200"/>
            <a:ext cx="8229600" cy="530225"/>
          </a:xfrm>
        </p:spPr>
        <p:txBody>
          <a:bodyPr/>
          <a:lstStyle/>
          <a:p>
            <a:pPr algn="ctr" eaLnBrk="1" hangingPunct="1"/>
            <a:r>
              <a:rPr lang="en-US" b="1" smtClean="0"/>
              <a:t>Quadrature Log Likelihood</a:t>
            </a:r>
          </a:p>
        </p:txBody>
      </p:sp>
      <p:graphicFrame>
        <p:nvGraphicFramePr>
          <p:cNvPr id="9218" name="Object 3"/>
          <p:cNvGraphicFramePr>
            <a:graphicFrameLocks noGrp="1" noChangeAspect="1"/>
          </p:cNvGraphicFramePr>
          <p:nvPr>
            <p:ph idx="1"/>
            <p:extLst>
              <p:ext uri="{D42A27DB-BD31-4B8C-83A1-F6EECF244321}">
                <p14:modId xmlns:p14="http://schemas.microsoft.com/office/powerpoint/2010/main" val="578024204"/>
              </p:ext>
            </p:extLst>
          </p:nvPr>
        </p:nvGraphicFramePr>
        <p:xfrm>
          <a:off x="838200" y="2438400"/>
          <a:ext cx="7858125" cy="2514600"/>
        </p:xfrm>
        <a:graphic>
          <a:graphicData uri="http://schemas.openxmlformats.org/presentationml/2006/ole">
            <mc:AlternateContent xmlns:mc="http://schemas.openxmlformats.org/markup-compatibility/2006">
              <mc:Choice xmlns:v="urn:schemas-microsoft-com:vml" Requires="v">
                <p:oleObj spid="_x0000_s5140" name="Equation" r:id="rId4" imgW="4127500" imgH="1320800" progId="Equation.DSMT4">
                  <p:embed/>
                </p:oleObj>
              </mc:Choice>
              <mc:Fallback>
                <p:oleObj name="Equation" r:id="rId4" imgW="4127500" imgH="1320800" progId="Equation.DSMT4">
                  <p:embed/>
                  <p:pic>
                    <p:nvPicPr>
                      <p:cNvPr id="0" name="Picture 2"/>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8200" y="2438400"/>
                        <a:ext cx="7858125" cy="2514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6"/>
          <p:cNvSpPr>
            <a:spLocks noGrp="1" noChangeArrowheads="1"/>
          </p:cNvSpPr>
          <p:nvPr>
            <p:ph type="title"/>
          </p:nvPr>
        </p:nvSpPr>
        <p:spPr>
          <a:xfrm>
            <a:off x="609600" y="1219200"/>
            <a:ext cx="8229600" cy="530225"/>
          </a:xfrm>
        </p:spPr>
        <p:txBody>
          <a:bodyPr/>
          <a:lstStyle/>
          <a:p>
            <a:pPr algn="ctr" eaLnBrk="1" hangingPunct="1"/>
            <a:r>
              <a:rPr lang="en-US" b="1" dirty="0" smtClean="0"/>
              <a:t>Simulation Based Estimator</a:t>
            </a:r>
          </a:p>
        </p:txBody>
      </p:sp>
      <p:graphicFrame>
        <p:nvGraphicFramePr>
          <p:cNvPr id="10242" name="Object 3"/>
          <p:cNvGraphicFramePr>
            <a:graphicFrameLocks noGrp="1" noChangeAspect="1"/>
          </p:cNvGraphicFramePr>
          <p:nvPr>
            <p:ph idx="1"/>
            <p:extLst>
              <p:ext uri="{D42A27DB-BD31-4B8C-83A1-F6EECF244321}">
                <p14:modId xmlns:p14="http://schemas.microsoft.com/office/powerpoint/2010/main" val="1347747551"/>
              </p:ext>
            </p:extLst>
          </p:nvPr>
        </p:nvGraphicFramePr>
        <p:xfrm>
          <a:off x="838200" y="1968500"/>
          <a:ext cx="7772400" cy="4127500"/>
        </p:xfrm>
        <a:graphic>
          <a:graphicData uri="http://schemas.openxmlformats.org/presentationml/2006/ole">
            <mc:AlternateContent xmlns:mc="http://schemas.openxmlformats.org/markup-compatibility/2006">
              <mc:Choice xmlns:v="urn:schemas-microsoft-com:vml" Requires="v">
                <p:oleObj spid="_x0000_s6164" name="Equation" r:id="rId4" imgW="4305300" imgH="2286000" progId="Equation.DSMT4">
                  <p:embed/>
                </p:oleObj>
              </mc:Choice>
              <mc:Fallback>
                <p:oleObj name="Equation" r:id="rId4" imgW="4305300" imgH="2286000" progId="Equation.DSMT4">
                  <p:embed/>
                  <p:pic>
                    <p:nvPicPr>
                      <p:cNvPr id="0" name="Picture 2"/>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8200" y="1968500"/>
                        <a:ext cx="7772400" cy="41275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4"/>
          <p:cNvSpPr>
            <a:spLocks noGrp="1" noChangeArrowheads="1"/>
          </p:cNvSpPr>
          <p:nvPr>
            <p:ph type="title"/>
          </p:nvPr>
        </p:nvSpPr>
        <p:spPr>
          <a:xfrm>
            <a:off x="457200" y="990600"/>
            <a:ext cx="8229600" cy="381000"/>
          </a:xfrm>
        </p:spPr>
        <p:txBody>
          <a:bodyPr/>
          <a:lstStyle/>
          <a:p>
            <a:pPr algn="ctr" eaLnBrk="1" hangingPunct="1"/>
            <a:r>
              <a:rPr lang="en-US" b="1" dirty="0" smtClean="0"/>
              <a:t>Random Effects Model: Quadrature</a:t>
            </a:r>
          </a:p>
        </p:txBody>
      </p:sp>
      <p:sp>
        <p:nvSpPr>
          <p:cNvPr id="45059" name="Text Box 5"/>
          <p:cNvSpPr txBox="1">
            <a:spLocks noChangeArrowheads="1"/>
          </p:cNvSpPr>
          <p:nvPr/>
        </p:nvSpPr>
        <p:spPr bwMode="auto">
          <a:xfrm>
            <a:off x="838200" y="1447800"/>
            <a:ext cx="7696200" cy="5047536"/>
          </a:xfrm>
          <a:prstGeom prst="rect">
            <a:avLst/>
          </a:prstGeom>
          <a:noFill/>
          <a:ln w="19050">
            <a:noFill/>
            <a:miter lim="800000"/>
            <a:headEnd/>
            <a:tailEnd/>
          </a:ln>
        </p:spPr>
        <p:txBody>
          <a:bodyPr>
            <a:spAutoFit/>
          </a:bodyPr>
          <a:lstStyle/>
          <a:p>
            <a:r>
              <a:rPr lang="en-US" sz="1400" b="1">
                <a:latin typeface="Courier New" pitchFamily="49" charset="0"/>
              </a:rPr>
              <a:t>----------------------------------------------------------------------</a:t>
            </a:r>
          </a:p>
          <a:p>
            <a:r>
              <a:rPr lang="en-US" sz="1400" b="1">
                <a:latin typeface="Courier New" pitchFamily="49" charset="0"/>
              </a:rPr>
              <a:t>Random Effects Binary Probit Model</a:t>
            </a:r>
          </a:p>
          <a:p>
            <a:r>
              <a:rPr lang="en-US" sz="1400" b="1">
                <a:latin typeface="Courier New" pitchFamily="49" charset="0"/>
              </a:rPr>
              <a:t>Dependent variable               DOCTOR</a:t>
            </a:r>
          </a:p>
          <a:p>
            <a:r>
              <a:rPr lang="en-US" sz="1400" b="1">
                <a:latin typeface="Courier New" pitchFamily="49" charset="0"/>
              </a:rPr>
              <a:t>Log likelihood function    -16290.72192  </a:t>
            </a:r>
            <a:r>
              <a:rPr lang="en-US" sz="1400" b="1">
                <a:latin typeface="Courier New" pitchFamily="49" charset="0"/>
                <a:sym typeface="Wingdings" pitchFamily="2" charset="2"/>
              </a:rPr>
              <a:t> Random Effects</a:t>
            </a:r>
            <a:endParaRPr lang="en-US" sz="1400" b="1">
              <a:latin typeface="Courier New" pitchFamily="49" charset="0"/>
            </a:endParaRPr>
          </a:p>
          <a:p>
            <a:r>
              <a:rPr lang="en-US" sz="1400" b="1">
                <a:latin typeface="Courier New" pitchFamily="49" charset="0"/>
              </a:rPr>
              <a:t>Restricted log likelihood  -17701.08500  </a:t>
            </a:r>
            <a:r>
              <a:rPr lang="en-US" sz="1400" b="1">
                <a:latin typeface="Courier New" pitchFamily="49" charset="0"/>
                <a:sym typeface="Wingdings" pitchFamily="2" charset="2"/>
              </a:rPr>
              <a:t> Pooled</a:t>
            </a:r>
            <a:endParaRPr lang="en-US" sz="1400" b="1">
              <a:latin typeface="Courier New" pitchFamily="49" charset="0"/>
            </a:endParaRPr>
          </a:p>
          <a:p>
            <a:r>
              <a:rPr lang="en-US" sz="1400" b="1">
                <a:latin typeface="Courier New" pitchFamily="49" charset="0"/>
              </a:rPr>
              <a:t>Chi squared [   1 d.f.]      2820.72616</a:t>
            </a:r>
          </a:p>
          <a:p>
            <a:r>
              <a:rPr lang="en-US" sz="1400" b="1" smtClean="0">
                <a:latin typeface="Courier New" pitchFamily="49" charset="0"/>
              </a:rPr>
              <a:t>Estimation </a:t>
            </a:r>
            <a:r>
              <a:rPr lang="en-US" sz="1400" b="1">
                <a:latin typeface="Courier New" pitchFamily="49" charset="0"/>
              </a:rPr>
              <a:t>based on N =  27326, K =   5</a:t>
            </a:r>
          </a:p>
          <a:p>
            <a:r>
              <a:rPr lang="en-US" sz="1400" b="1">
                <a:latin typeface="Courier New" pitchFamily="49" charset="0"/>
              </a:rPr>
              <a:t>Unbalanced panel has   7293 individuals</a:t>
            </a:r>
          </a:p>
          <a:p>
            <a:r>
              <a:rPr lang="en-US" sz="1400" b="1">
                <a:latin typeface="Courier New" pitchFamily="49" charset="0"/>
              </a:rPr>
              <a:t>--------+-------------------------------------------------------------</a:t>
            </a:r>
          </a:p>
          <a:p>
            <a:r>
              <a:rPr lang="en-US" sz="1400" b="1">
                <a:latin typeface="Courier New" pitchFamily="49" charset="0"/>
              </a:rPr>
              <a:t>Variable| Coefficient    Standard Error  b/St.Er. P[|Z|&gt;z]   Mean of X</a:t>
            </a:r>
          </a:p>
          <a:p>
            <a:r>
              <a:rPr lang="en-US" sz="1400" b="1">
                <a:latin typeface="Courier New" pitchFamily="49" charset="0"/>
              </a:rPr>
              <a:t>--------+-------------------------------------------------------------</a:t>
            </a:r>
          </a:p>
          <a:p>
            <a:r>
              <a:rPr lang="en-US" sz="1400" b="1">
                <a:latin typeface="Courier New" pitchFamily="49" charset="0"/>
              </a:rPr>
              <a:t>Constant|    -.11819          .09280       -1.273   .2028</a:t>
            </a:r>
          </a:p>
          <a:p>
            <a:r>
              <a:rPr lang="en-US" sz="1400" b="1">
                <a:latin typeface="Courier New" pitchFamily="49" charset="0"/>
              </a:rPr>
              <a:t>     AGE|     .02232***       .00123       18.145   .0000      43.5257</a:t>
            </a:r>
          </a:p>
          <a:p>
            <a:r>
              <a:rPr lang="en-US" sz="1400" b="1">
                <a:latin typeface="Courier New" pitchFamily="49" charset="0"/>
              </a:rPr>
              <a:t>    EDUC|    -.03307***       .00627       -5.276   .0000      11.3206</a:t>
            </a:r>
          </a:p>
          <a:p>
            <a:r>
              <a:rPr lang="en-US" sz="1400" b="1">
                <a:latin typeface="Courier New" pitchFamily="49" charset="0"/>
              </a:rPr>
              <a:t>  HHNINC|     .00660          .06587         .100   .9202       .35208</a:t>
            </a:r>
          </a:p>
          <a:p>
            <a:r>
              <a:rPr lang="en-US" sz="1400" b="1">
                <a:latin typeface="Courier New" pitchFamily="49" charset="0"/>
              </a:rPr>
              <a:t>     Rho|     .44990***       .01020       44.101   .0000</a:t>
            </a:r>
          </a:p>
          <a:p>
            <a:r>
              <a:rPr lang="en-US" sz="1400" b="1">
                <a:latin typeface="Courier New" pitchFamily="49" charset="0"/>
              </a:rPr>
              <a:t>--------+-------------------------------------------------------------</a:t>
            </a:r>
          </a:p>
          <a:p>
            <a:r>
              <a:rPr lang="en-US" sz="1400" b="1">
                <a:latin typeface="Courier New" pitchFamily="49" charset="0"/>
              </a:rPr>
              <a:t>        |Pooled </a:t>
            </a:r>
            <a:r>
              <a:rPr lang="en-US" sz="1400" b="1" smtClean="0">
                <a:latin typeface="Courier New" pitchFamily="49" charset="0"/>
              </a:rPr>
              <a:t>Estimates</a:t>
            </a:r>
            <a:endParaRPr lang="en-US" sz="1400" b="1">
              <a:latin typeface="Courier New" pitchFamily="49" charset="0"/>
            </a:endParaRPr>
          </a:p>
          <a:p>
            <a:r>
              <a:rPr lang="en-US" sz="1400" b="1">
                <a:latin typeface="Courier New" pitchFamily="49" charset="0"/>
              </a:rPr>
              <a:t>Constant|     .02159          .05307         .407   .6842</a:t>
            </a:r>
          </a:p>
          <a:p>
            <a:r>
              <a:rPr lang="en-US" sz="1400" b="1">
                <a:latin typeface="Courier New" pitchFamily="49" charset="0"/>
              </a:rPr>
              <a:t>     AGE|     .01532***       .00071       21.695   .0000      43.5257</a:t>
            </a:r>
          </a:p>
          <a:p>
            <a:r>
              <a:rPr lang="en-US" sz="1400" b="1">
                <a:latin typeface="Courier New" pitchFamily="49" charset="0"/>
              </a:rPr>
              <a:t>    EDUC|    -.02793***       .00348       -8.023   .0000      11.3206</a:t>
            </a:r>
          </a:p>
          <a:p>
            <a:r>
              <a:rPr lang="en-US" sz="1400" b="1">
                <a:latin typeface="Courier New" pitchFamily="49" charset="0"/>
              </a:rPr>
              <a:t>  HHNINC|    -.10204**        .04544       -2.246   .0247       .35208</a:t>
            </a:r>
          </a:p>
          <a:p>
            <a:r>
              <a:rPr lang="en-US" sz="1400" b="1">
                <a:latin typeface="Courier New" pitchFamily="49" charset="0"/>
              </a:rPr>
              <a:t>--------+-------------------------------------------------------------</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xfrm>
            <a:off x="457200" y="612775"/>
            <a:ext cx="8229600" cy="835025"/>
          </a:xfrm>
        </p:spPr>
        <p:txBody>
          <a:bodyPr/>
          <a:lstStyle/>
          <a:p>
            <a:pPr algn="ctr" eaLnBrk="1" hangingPunct="1"/>
            <a:r>
              <a:rPr lang="en-US" b="1" dirty="0" smtClean="0"/>
              <a:t>Random Parameter Model</a:t>
            </a:r>
          </a:p>
        </p:txBody>
      </p:sp>
      <p:sp>
        <p:nvSpPr>
          <p:cNvPr id="46083" name="Text Box 4"/>
          <p:cNvSpPr txBox="1">
            <a:spLocks noChangeArrowheads="1"/>
          </p:cNvSpPr>
          <p:nvPr/>
        </p:nvSpPr>
        <p:spPr bwMode="auto">
          <a:xfrm>
            <a:off x="457200" y="1696283"/>
            <a:ext cx="8077200" cy="4247317"/>
          </a:xfrm>
          <a:prstGeom prst="rect">
            <a:avLst/>
          </a:prstGeom>
          <a:noFill/>
          <a:ln w="19050">
            <a:noFill/>
            <a:miter lim="800000"/>
            <a:headEnd/>
            <a:tailEnd/>
          </a:ln>
        </p:spPr>
        <p:txBody>
          <a:bodyPr>
            <a:spAutoFit/>
          </a:bodyPr>
          <a:lstStyle/>
          <a:p>
            <a:r>
              <a:rPr lang="en-US" sz="1400" b="1">
                <a:latin typeface="Courier New" pitchFamily="49" charset="0"/>
              </a:rPr>
              <a:t>----------------------------------------------------------------------</a:t>
            </a:r>
          </a:p>
          <a:p>
            <a:r>
              <a:rPr lang="en-US" sz="1400" b="1">
                <a:latin typeface="Courier New" pitchFamily="49" charset="0"/>
              </a:rPr>
              <a:t>Random Coefficients  Probit   Model</a:t>
            </a:r>
          </a:p>
          <a:p>
            <a:r>
              <a:rPr lang="en-US" sz="1400" b="1">
                <a:latin typeface="Courier New" pitchFamily="49" charset="0"/>
              </a:rPr>
              <a:t>Dependent variable               DOCTOR (Quadrature Based)</a:t>
            </a:r>
          </a:p>
          <a:p>
            <a:r>
              <a:rPr lang="en-US" sz="1400" b="1">
                <a:latin typeface="Courier New" pitchFamily="49" charset="0"/>
              </a:rPr>
              <a:t>Log likelihood function    -16296.68110 (-16290.72192)</a:t>
            </a:r>
            <a:r>
              <a:rPr lang="en-US"/>
              <a:t> </a:t>
            </a:r>
            <a:endParaRPr lang="en-US" sz="1400" b="1">
              <a:latin typeface="Courier New" pitchFamily="49" charset="0"/>
            </a:endParaRPr>
          </a:p>
          <a:p>
            <a:r>
              <a:rPr lang="en-US" sz="1400" b="1">
                <a:latin typeface="Courier New" pitchFamily="49" charset="0"/>
              </a:rPr>
              <a:t>Restricted log likelihood  -17701.08500</a:t>
            </a:r>
          </a:p>
          <a:p>
            <a:r>
              <a:rPr lang="en-US" sz="1400" b="1">
                <a:latin typeface="Courier New" pitchFamily="49" charset="0"/>
              </a:rPr>
              <a:t>Chi squared [   1 d.f.]      2808.80780</a:t>
            </a:r>
          </a:p>
          <a:p>
            <a:r>
              <a:rPr lang="en-US" sz="1400" b="1" smtClean="0">
                <a:latin typeface="Courier New" pitchFamily="49" charset="0"/>
              </a:rPr>
              <a:t>Simulation </a:t>
            </a:r>
            <a:r>
              <a:rPr lang="en-US" sz="1400" b="1">
                <a:latin typeface="Courier New" pitchFamily="49" charset="0"/>
              </a:rPr>
              <a:t>based on  50 Halton draws</a:t>
            </a:r>
          </a:p>
          <a:p>
            <a:r>
              <a:rPr lang="en-US" sz="1400" b="1">
                <a:latin typeface="Courier New" pitchFamily="49" charset="0"/>
              </a:rPr>
              <a:t>--------+-------------------------------------------------</a:t>
            </a:r>
          </a:p>
          <a:p>
            <a:r>
              <a:rPr lang="en-US" sz="1400" b="1">
                <a:latin typeface="Courier New" pitchFamily="49" charset="0"/>
              </a:rPr>
              <a:t>Variable| Coefficient    Standard Error  b/St.Er. P[|Z|&gt;z]</a:t>
            </a:r>
          </a:p>
          <a:p>
            <a:r>
              <a:rPr lang="en-US" sz="1400" b="1">
                <a:latin typeface="Courier New" pitchFamily="49" charset="0"/>
              </a:rPr>
              <a:t>--------+-------------------------------------------------</a:t>
            </a:r>
          </a:p>
          <a:p>
            <a:r>
              <a:rPr lang="en-US" sz="1400" b="1">
                <a:latin typeface="Courier New" pitchFamily="49" charset="0"/>
              </a:rPr>
              <a:t>        |Nonrandom parameters</a:t>
            </a:r>
          </a:p>
          <a:p>
            <a:r>
              <a:rPr lang="en-US" sz="1400" b="1">
                <a:latin typeface="Courier New" pitchFamily="49" charset="0"/>
              </a:rPr>
              <a:t>     AGE|     .02226***       .00081       27.365   .0000  ( .02232)</a:t>
            </a:r>
          </a:p>
          <a:p>
            <a:r>
              <a:rPr lang="en-US" sz="1400" b="1">
                <a:latin typeface="Courier New" pitchFamily="49" charset="0"/>
              </a:rPr>
              <a:t>    EDUC|    -.03285***       .00391       -8.407   .0000  (-.03307)</a:t>
            </a:r>
          </a:p>
          <a:p>
            <a:r>
              <a:rPr lang="en-US" sz="1400" b="1">
                <a:latin typeface="Courier New" pitchFamily="49" charset="0"/>
              </a:rPr>
              <a:t>  HHNINC|     .00673          .05105         .132   .8952  ( .00660)</a:t>
            </a:r>
          </a:p>
          <a:p>
            <a:r>
              <a:rPr lang="en-US" sz="1400" b="1">
                <a:latin typeface="Courier New" pitchFamily="49" charset="0"/>
              </a:rPr>
              <a:t>        |Means for random parameters</a:t>
            </a:r>
          </a:p>
          <a:p>
            <a:r>
              <a:rPr lang="en-US" sz="1400" b="1">
                <a:latin typeface="Courier New" pitchFamily="49" charset="0"/>
              </a:rPr>
              <a:t>Constant|    -.11873**        .05950       -1.995   .0460  (-.11819)</a:t>
            </a:r>
          </a:p>
          <a:p>
            <a:r>
              <a:rPr lang="en-US" sz="1400" b="1">
                <a:latin typeface="Courier New" pitchFamily="49" charset="0"/>
              </a:rPr>
              <a:t>        |Scale parameters for dists. of random parameters</a:t>
            </a:r>
          </a:p>
          <a:p>
            <a:r>
              <a:rPr lang="en-US" sz="1400" b="1">
                <a:latin typeface="Courier New" pitchFamily="49" charset="0"/>
              </a:rPr>
              <a:t>Constant|     .90453***       .01128       80.180   .0000</a:t>
            </a:r>
          </a:p>
          <a:p>
            <a:r>
              <a:rPr lang="en-US" sz="1400" b="1">
                <a:latin typeface="Courier New" pitchFamily="49" charset="0"/>
              </a:rPr>
              <a:t>--------+-------------------------------------------------------------</a:t>
            </a:r>
          </a:p>
        </p:txBody>
      </p:sp>
      <p:sp>
        <p:nvSpPr>
          <p:cNvPr id="4" name="TextBox 3"/>
          <p:cNvSpPr txBox="1"/>
          <p:nvPr/>
        </p:nvSpPr>
        <p:spPr>
          <a:xfrm>
            <a:off x="762000" y="5892225"/>
            <a:ext cx="7543800" cy="584775"/>
          </a:xfrm>
          <a:prstGeom prst="rect">
            <a:avLst/>
          </a:prstGeom>
          <a:noFill/>
        </p:spPr>
        <p:txBody>
          <a:bodyPr wrap="square" rtlCol="0">
            <a:spAutoFit/>
          </a:bodyPr>
          <a:lstStyle/>
          <a:p>
            <a:r>
              <a:rPr lang="en-US" sz="1600" b="1" smtClean="0">
                <a:latin typeface="+mj-lt"/>
              </a:rPr>
              <a:t>Using quadrature, a = -.11819.  Implied </a:t>
            </a:r>
            <a:r>
              <a:rPr lang="en-US" sz="1600" b="1" smtClean="0">
                <a:latin typeface="+mj-lt"/>
                <a:sym typeface="Symbol"/>
              </a:rPr>
              <a:t></a:t>
            </a:r>
            <a:r>
              <a:rPr lang="en-US" sz="1600" b="1" smtClean="0">
                <a:latin typeface="+mj-lt"/>
              </a:rPr>
              <a:t> from these estimates is</a:t>
            </a:r>
          </a:p>
          <a:p>
            <a:r>
              <a:rPr lang="en-US" sz="1600" b="1" smtClean="0">
                <a:latin typeface="+mj-lt"/>
              </a:rPr>
              <a:t>.90454</a:t>
            </a:r>
            <a:r>
              <a:rPr lang="en-US" sz="1600" b="1" baseline="30000" smtClean="0">
                <a:latin typeface="+mj-lt"/>
              </a:rPr>
              <a:t>2</a:t>
            </a:r>
            <a:r>
              <a:rPr lang="en-US" sz="1600" b="1" smtClean="0">
                <a:latin typeface="+mj-lt"/>
              </a:rPr>
              <a:t>/(1+.90453</a:t>
            </a:r>
            <a:r>
              <a:rPr lang="en-US" sz="1600" b="1" baseline="30000" smtClean="0">
                <a:latin typeface="+mj-lt"/>
              </a:rPr>
              <a:t>2</a:t>
            </a:r>
            <a:r>
              <a:rPr lang="en-US" sz="1600" b="1" smtClean="0">
                <a:latin typeface="+mj-lt"/>
              </a:rPr>
              <a:t>) = .449998 compared to .44990 using quadrature.</a:t>
            </a:r>
            <a:endParaRPr lang="en-US" sz="1600" b="1">
              <a:latin typeface="+mj-lt"/>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Rectangle 2"/>
          <p:cNvSpPr>
            <a:spLocks noGrp="1" noChangeArrowheads="1"/>
          </p:cNvSpPr>
          <p:nvPr>
            <p:ph type="title" idx="4294967295"/>
          </p:nvPr>
        </p:nvSpPr>
        <p:spPr>
          <a:xfrm>
            <a:off x="457200" y="1298575"/>
            <a:ext cx="8229600" cy="530225"/>
          </a:xfrm>
        </p:spPr>
        <p:txBody>
          <a:bodyPr/>
          <a:lstStyle/>
          <a:p>
            <a:pPr algn="ctr" eaLnBrk="1" hangingPunct="1"/>
            <a:r>
              <a:rPr lang="en-US" b="1" dirty="0" smtClean="0"/>
              <a:t>A Dynamic Model</a:t>
            </a:r>
          </a:p>
        </p:txBody>
      </p:sp>
      <p:graphicFrame>
        <p:nvGraphicFramePr>
          <p:cNvPr id="20482" name="Object 3"/>
          <p:cNvGraphicFramePr>
            <a:graphicFrameLocks noChangeAspect="1"/>
          </p:cNvGraphicFramePr>
          <p:nvPr/>
        </p:nvGraphicFramePr>
        <p:xfrm>
          <a:off x="1676400" y="1981200"/>
          <a:ext cx="6436505" cy="3962400"/>
        </p:xfrm>
        <a:graphic>
          <a:graphicData uri="http://schemas.openxmlformats.org/presentationml/2006/ole">
            <mc:AlternateContent xmlns:mc="http://schemas.openxmlformats.org/markup-compatibility/2006">
              <mc:Choice xmlns:v="urn:schemas-microsoft-com:vml" Requires="v">
                <p:oleObj spid="_x0000_s7188" name="Equation" r:id="rId4" imgW="3403600" imgH="2095500" progId="Equation.DSMT4">
                  <p:embed/>
                </p:oleObj>
              </mc:Choice>
              <mc:Fallback>
                <p:oleObj name="Equation" r:id="rId4" imgW="3403600" imgH="2095500" progId="Equation.DSMT4">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76400" y="1981200"/>
                        <a:ext cx="6436505" cy="3962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Rectangle 2"/>
          <p:cNvSpPr>
            <a:spLocks noGrp="1" noChangeArrowheads="1"/>
          </p:cNvSpPr>
          <p:nvPr>
            <p:ph type="title" idx="4294967295"/>
          </p:nvPr>
        </p:nvSpPr>
        <p:spPr>
          <a:xfrm>
            <a:off x="457200" y="1146175"/>
            <a:ext cx="8229600" cy="530225"/>
          </a:xfrm>
        </p:spPr>
        <p:txBody>
          <a:bodyPr/>
          <a:lstStyle/>
          <a:p>
            <a:pPr algn="ctr" eaLnBrk="1" hangingPunct="1"/>
            <a:r>
              <a:rPr lang="en-US" sz="2800" b="1" dirty="0" smtClean="0"/>
              <a:t>Dynamic </a:t>
            </a:r>
            <a:r>
              <a:rPr lang="en-US" sz="2800" b="1" dirty="0" err="1" smtClean="0"/>
              <a:t>Probit</a:t>
            </a:r>
            <a:r>
              <a:rPr lang="en-US" sz="2800" b="1" dirty="0" smtClean="0"/>
              <a:t> Model: A Standard Approach</a:t>
            </a:r>
          </a:p>
        </p:txBody>
      </p:sp>
      <p:graphicFrame>
        <p:nvGraphicFramePr>
          <p:cNvPr id="21506" name="Object 3"/>
          <p:cNvGraphicFramePr>
            <a:graphicFrameLocks noChangeAspect="1"/>
          </p:cNvGraphicFramePr>
          <p:nvPr>
            <p:extLst>
              <p:ext uri="{D42A27DB-BD31-4B8C-83A1-F6EECF244321}">
                <p14:modId xmlns:p14="http://schemas.microsoft.com/office/powerpoint/2010/main" val="3411679263"/>
              </p:ext>
            </p:extLst>
          </p:nvPr>
        </p:nvGraphicFramePr>
        <p:xfrm>
          <a:off x="798513" y="1892300"/>
          <a:ext cx="7654925" cy="4391025"/>
        </p:xfrm>
        <a:graphic>
          <a:graphicData uri="http://schemas.openxmlformats.org/presentationml/2006/ole">
            <mc:AlternateContent xmlns:mc="http://schemas.openxmlformats.org/markup-compatibility/2006">
              <mc:Choice xmlns:v="urn:schemas-microsoft-com:vml" Requires="v">
                <p:oleObj spid="_x0000_s8212" name="Equation" r:id="rId4" imgW="4914900" imgH="2819400" progId="Equation.DSMT4">
                  <p:embed/>
                </p:oleObj>
              </mc:Choice>
              <mc:Fallback>
                <p:oleObj name="Equation" r:id="rId4" imgW="4914900" imgH="2819400" progId="Equation.DSMT4">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8513" y="1892300"/>
                        <a:ext cx="7654925" cy="43910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1508" name="Rectangle 5"/>
          <p:cNvSpPr>
            <a:spLocks noChangeArrowheads="1"/>
          </p:cNvSpPr>
          <p:nvPr/>
        </p:nvSpPr>
        <p:spPr bwMode="auto">
          <a:xfrm>
            <a:off x="1143000" y="5029200"/>
            <a:ext cx="6248400" cy="9906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
        <p:nvSpPr>
          <p:cNvPr id="21509" name="Rectangle 6"/>
          <p:cNvSpPr>
            <a:spLocks noChangeArrowheads="1"/>
          </p:cNvSpPr>
          <p:nvPr/>
        </p:nvSpPr>
        <p:spPr bwMode="auto">
          <a:xfrm>
            <a:off x="1143000" y="2209800"/>
            <a:ext cx="5972175" cy="4572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
        <p:nvSpPr>
          <p:cNvPr id="21510" name="Rectangle 7"/>
          <p:cNvSpPr>
            <a:spLocks noChangeArrowheads="1"/>
          </p:cNvSpPr>
          <p:nvPr/>
        </p:nvSpPr>
        <p:spPr bwMode="auto">
          <a:xfrm>
            <a:off x="1143000" y="4343400"/>
            <a:ext cx="3886200" cy="3810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Rectangle 2"/>
          <p:cNvSpPr>
            <a:spLocks noGrp="1" noChangeArrowheads="1"/>
          </p:cNvSpPr>
          <p:nvPr>
            <p:ph type="title"/>
          </p:nvPr>
        </p:nvSpPr>
        <p:spPr>
          <a:xfrm>
            <a:off x="457200" y="1222375"/>
            <a:ext cx="8229600" cy="530225"/>
          </a:xfrm>
        </p:spPr>
        <p:txBody>
          <a:bodyPr/>
          <a:lstStyle/>
          <a:p>
            <a:pPr algn="ctr" eaLnBrk="1" hangingPunct="1"/>
            <a:r>
              <a:rPr lang="en-US" b="1" dirty="0" smtClean="0"/>
              <a:t>Simplified Dynamic Model</a:t>
            </a:r>
          </a:p>
        </p:txBody>
      </p:sp>
      <p:graphicFrame>
        <p:nvGraphicFramePr>
          <p:cNvPr id="22530" name="Object 3"/>
          <p:cNvGraphicFramePr>
            <a:graphicFrameLocks noGrp="1" noChangeAspect="1"/>
          </p:cNvGraphicFramePr>
          <p:nvPr>
            <p:ph idx="1"/>
          </p:nvPr>
        </p:nvGraphicFramePr>
        <p:xfrm>
          <a:off x="838200" y="1828800"/>
          <a:ext cx="7542213" cy="3814763"/>
        </p:xfrm>
        <a:graphic>
          <a:graphicData uri="http://schemas.openxmlformats.org/presentationml/2006/ole">
            <mc:AlternateContent xmlns:mc="http://schemas.openxmlformats.org/markup-compatibility/2006">
              <mc:Choice xmlns:v="urn:schemas-microsoft-com:vml" Requires="v">
                <p:oleObj spid="_x0000_s9236" name="Equation" r:id="rId4" imgW="4394200" imgH="2222500" progId="Equation.DSMT4">
                  <p:embed/>
                </p:oleObj>
              </mc:Choice>
              <mc:Fallback>
                <p:oleObj name="Equation" r:id="rId4" imgW="4394200" imgH="2222500" progId="Equation.DSMT4">
                  <p:embed/>
                  <p:pic>
                    <p:nvPicPr>
                      <p:cNvPr id="0" name="Picture 2"/>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8200" y="1828800"/>
                        <a:ext cx="7542213" cy="38147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2532" name="Rectangle 6"/>
          <p:cNvSpPr>
            <a:spLocks noChangeArrowheads="1"/>
          </p:cNvSpPr>
          <p:nvPr/>
        </p:nvSpPr>
        <p:spPr bwMode="auto">
          <a:xfrm>
            <a:off x="1143000" y="3886200"/>
            <a:ext cx="6858000" cy="10668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
        <p:nvSpPr>
          <p:cNvPr id="5" name="Rectangle 6"/>
          <p:cNvSpPr>
            <a:spLocks noChangeArrowheads="1"/>
          </p:cNvSpPr>
          <p:nvPr/>
        </p:nvSpPr>
        <p:spPr bwMode="auto">
          <a:xfrm>
            <a:off x="1143000" y="2590800"/>
            <a:ext cx="4648200" cy="9144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a:xfrm>
            <a:off x="409574" y="762000"/>
            <a:ext cx="8229600" cy="1139825"/>
          </a:xfrm>
        </p:spPr>
        <p:txBody>
          <a:bodyPr/>
          <a:lstStyle/>
          <a:p>
            <a:pPr eaLnBrk="1" hangingPunct="1"/>
            <a:r>
              <a:rPr lang="en-US" b="1" smtClean="0"/>
              <a:t>A Dynamic Model for Public Insurance</a:t>
            </a:r>
          </a:p>
        </p:txBody>
      </p:sp>
      <p:sp>
        <p:nvSpPr>
          <p:cNvPr id="60420" name="Text Box 5"/>
          <p:cNvSpPr txBox="1">
            <a:spLocks noChangeArrowheads="1"/>
          </p:cNvSpPr>
          <p:nvPr/>
        </p:nvSpPr>
        <p:spPr bwMode="auto">
          <a:xfrm>
            <a:off x="6716521" y="2935287"/>
            <a:ext cx="2209800" cy="835025"/>
          </a:xfrm>
          <a:prstGeom prst="rect">
            <a:avLst/>
          </a:prstGeom>
          <a:solidFill>
            <a:srgbClr val="FF0000">
              <a:alpha val="14902"/>
            </a:srgbClr>
          </a:solidFill>
          <a:ln w="12700">
            <a:solidFill>
              <a:schemeClr val="tx1"/>
            </a:solidFill>
            <a:miter lim="800000"/>
            <a:headEnd/>
            <a:tailEnd/>
          </a:ln>
        </p:spPr>
        <p:txBody>
          <a:bodyPr>
            <a:spAutoFit/>
          </a:bodyPr>
          <a:lstStyle/>
          <a:p>
            <a:pPr>
              <a:spcBef>
                <a:spcPct val="50000"/>
              </a:spcBef>
            </a:pPr>
            <a:r>
              <a:rPr lang="en-US" sz="1200" b="1">
                <a:latin typeface="Courier New" pitchFamily="49" charset="0"/>
              </a:rPr>
              <a:t>Age</a:t>
            </a:r>
            <a:br>
              <a:rPr lang="en-US" sz="1200" b="1">
                <a:latin typeface="Courier New" pitchFamily="49" charset="0"/>
              </a:rPr>
            </a:br>
            <a:r>
              <a:rPr lang="en-US" sz="1200" b="1">
                <a:latin typeface="Courier New" pitchFamily="49" charset="0"/>
              </a:rPr>
              <a:t>Household Income</a:t>
            </a:r>
            <a:br>
              <a:rPr lang="en-US" sz="1200" b="1">
                <a:latin typeface="Courier New" pitchFamily="49" charset="0"/>
              </a:rPr>
            </a:br>
            <a:r>
              <a:rPr lang="en-US" sz="1200" b="1">
                <a:latin typeface="Courier New" pitchFamily="49" charset="0"/>
              </a:rPr>
              <a:t>Kids in the household</a:t>
            </a:r>
            <a:br>
              <a:rPr lang="en-US" sz="1200" b="1">
                <a:latin typeface="Courier New" pitchFamily="49" charset="0"/>
              </a:rPr>
            </a:br>
            <a:r>
              <a:rPr lang="en-US" sz="1200" b="1">
                <a:latin typeface="Courier New" pitchFamily="49" charset="0"/>
              </a:rPr>
              <a:t>Health Status</a:t>
            </a:r>
          </a:p>
        </p:txBody>
      </p:sp>
      <p:sp>
        <p:nvSpPr>
          <p:cNvPr id="60422" name="Text Box 7"/>
          <p:cNvSpPr txBox="1">
            <a:spLocks noChangeArrowheads="1"/>
          </p:cNvSpPr>
          <p:nvPr/>
        </p:nvSpPr>
        <p:spPr bwMode="auto">
          <a:xfrm>
            <a:off x="1676400" y="4648200"/>
            <a:ext cx="4343400" cy="303212"/>
          </a:xfrm>
          <a:prstGeom prst="rect">
            <a:avLst/>
          </a:prstGeom>
          <a:solidFill>
            <a:srgbClr val="FF0000">
              <a:alpha val="14902"/>
            </a:srgbClr>
          </a:solidFill>
          <a:ln w="28575">
            <a:solidFill>
              <a:schemeClr val="tx1"/>
            </a:solidFill>
            <a:miter lim="800000"/>
            <a:headEnd/>
            <a:tailEnd/>
          </a:ln>
        </p:spPr>
        <p:txBody>
          <a:bodyPr>
            <a:spAutoFit/>
          </a:bodyPr>
          <a:lstStyle/>
          <a:p>
            <a:pPr>
              <a:spcBef>
                <a:spcPct val="50000"/>
              </a:spcBef>
            </a:pPr>
            <a:r>
              <a:rPr lang="en-US" sz="1200" b="1">
                <a:latin typeface="Courier New" pitchFamily="49" charset="0"/>
              </a:rPr>
              <a:t>Add initial value, lagged value, group means </a:t>
            </a:r>
          </a:p>
        </p:txBody>
      </p:sp>
      <p:pic>
        <p:nvPicPr>
          <p:cNvPr id="517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9574" y="2133600"/>
            <a:ext cx="6306947" cy="2438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5"/>
          <p:cNvSpPr>
            <a:spLocks noGrp="1" noChangeArrowheads="1"/>
          </p:cNvSpPr>
          <p:nvPr>
            <p:ph type="title"/>
          </p:nvPr>
        </p:nvSpPr>
        <p:spPr>
          <a:xfrm>
            <a:off x="457200" y="457200"/>
            <a:ext cx="8229600" cy="682625"/>
          </a:xfrm>
        </p:spPr>
        <p:txBody>
          <a:bodyPr/>
          <a:lstStyle/>
          <a:p>
            <a:pPr algn="ctr" eaLnBrk="1" hangingPunct="1"/>
            <a:r>
              <a:rPr lang="en-US" b="1" dirty="0" smtClean="0"/>
              <a:t>Dynamic Common Effects Model</a:t>
            </a:r>
          </a:p>
        </p:txBody>
      </p:sp>
      <p:pic>
        <p:nvPicPr>
          <p:cNvPr id="518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5633" y="1219200"/>
            <a:ext cx="6940393" cy="5486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tangle 6"/>
          <p:cNvSpPr/>
          <p:nvPr/>
        </p:nvSpPr>
        <p:spPr bwMode="auto">
          <a:xfrm>
            <a:off x="1066800" y="5638800"/>
            <a:ext cx="6477000" cy="533400"/>
          </a:xfrm>
          <a:prstGeom prst="rect">
            <a:avLst/>
          </a:prstGeom>
          <a:solidFill>
            <a:srgbClr val="7030A0">
              <a:alpha val="14118"/>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295400"/>
            <a:ext cx="8229600" cy="530225"/>
          </a:xfrm>
        </p:spPr>
        <p:txBody>
          <a:bodyPr/>
          <a:lstStyle/>
          <a:p>
            <a:r>
              <a:rPr lang="en-US" smtClean="0"/>
              <a:t>Fixed Effects Modeling</a:t>
            </a:r>
            <a:endParaRPr lang="en-US"/>
          </a:p>
        </p:txBody>
      </p:sp>
      <p:sp>
        <p:nvSpPr>
          <p:cNvPr id="3" name="Content Placeholder 2"/>
          <p:cNvSpPr>
            <a:spLocks noGrp="1"/>
          </p:cNvSpPr>
          <p:nvPr>
            <p:ph idx="1"/>
          </p:nvPr>
        </p:nvSpPr>
        <p:spPr>
          <a:xfrm>
            <a:off x="457200" y="1905000"/>
            <a:ext cx="8229600" cy="3768725"/>
          </a:xfrm>
        </p:spPr>
        <p:txBody>
          <a:bodyPr/>
          <a:lstStyle/>
          <a:p>
            <a:r>
              <a:rPr lang="en-US" sz="2000" smtClean="0"/>
              <a:t>Advantages: </a:t>
            </a:r>
          </a:p>
          <a:p>
            <a:pPr lvl="1"/>
            <a:r>
              <a:rPr lang="en-US" sz="1600" smtClean="0"/>
              <a:t>Allows correlation of covariates and heterogeneity</a:t>
            </a:r>
          </a:p>
          <a:p>
            <a:r>
              <a:rPr lang="en-US" sz="2000" smtClean="0"/>
              <a:t>Disadvantages:</a:t>
            </a:r>
          </a:p>
          <a:p>
            <a:pPr lvl="1"/>
            <a:r>
              <a:rPr lang="en-US" sz="1600" smtClean="0"/>
              <a:t>Complications of computing all those dummy variable coefficients – solved problem (Greene, 2004)</a:t>
            </a:r>
          </a:p>
          <a:p>
            <a:pPr lvl="1"/>
            <a:r>
              <a:rPr lang="en-US" sz="1600" smtClean="0"/>
              <a:t>No time invariant variables – not solvable in the FE context</a:t>
            </a:r>
          </a:p>
          <a:p>
            <a:pPr lvl="1"/>
            <a:r>
              <a:rPr lang="en-US" sz="1600" smtClean="0"/>
              <a:t>Incidental Parameters problem – persistent small T bias, does not go away</a:t>
            </a:r>
          </a:p>
          <a:p>
            <a:r>
              <a:rPr lang="en-US" sz="2000" smtClean="0"/>
              <a:t>Strategies</a:t>
            </a:r>
          </a:p>
          <a:p>
            <a:pPr lvl="1"/>
            <a:r>
              <a:rPr lang="en-US" sz="1600" smtClean="0"/>
              <a:t>Unconditional estimation</a:t>
            </a:r>
          </a:p>
          <a:p>
            <a:pPr lvl="1"/>
            <a:r>
              <a:rPr lang="en-US" sz="1600" smtClean="0"/>
              <a:t>Conditional estimation – Rasch/Chamberlain</a:t>
            </a:r>
          </a:p>
          <a:p>
            <a:pPr lvl="1"/>
            <a:r>
              <a:rPr lang="en-US" sz="1600" smtClean="0"/>
              <a:t>Hybrid conditional/unconditional estimation</a:t>
            </a:r>
          </a:p>
          <a:p>
            <a:pPr lvl="1"/>
            <a:r>
              <a:rPr lang="en-US" sz="1600" smtClean="0"/>
              <a:t>Bias corrrections</a:t>
            </a:r>
          </a:p>
          <a:p>
            <a:pPr lvl="1"/>
            <a:r>
              <a:rPr lang="en-US" sz="1600" smtClean="0"/>
              <a:t>Mundlak estimator</a:t>
            </a:r>
            <a:endParaRPr lang="en-US" sz="1600"/>
          </a:p>
        </p:txBody>
      </p:sp>
    </p:spTree>
    <p:extLst>
      <p:ext uri="{BB962C8B-B14F-4D97-AF65-F5344CB8AC3E}">
        <p14:creationId xmlns:p14="http://schemas.microsoft.com/office/powerpoint/2010/main" val="108690525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idx="4294967295"/>
          </p:nvPr>
        </p:nvSpPr>
        <p:spPr>
          <a:xfrm>
            <a:off x="228600" y="609600"/>
            <a:ext cx="8229600" cy="1139825"/>
          </a:xfrm>
        </p:spPr>
        <p:txBody>
          <a:bodyPr/>
          <a:lstStyle/>
          <a:p>
            <a:pPr algn="ctr" eaLnBrk="1" hangingPunct="1"/>
            <a:r>
              <a:rPr lang="en-US" dirty="0" smtClean="0"/>
              <a:t>Fixed Effects Models</a:t>
            </a:r>
          </a:p>
        </p:txBody>
      </p:sp>
      <p:sp>
        <p:nvSpPr>
          <p:cNvPr id="38915" name="Rectangle 3"/>
          <p:cNvSpPr>
            <a:spLocks noGrp="1" noChangeArrowheads="1"/>
          </p:cNvSpPr>
          <p:nvPr>
            <p:ph type="body" idx="4294967295"/>
          </p:nvPr>
        </p:nvSpPr>
        <p:spPr>
          <a:xfrm>
            <a:off x="609600" y="1793875"/>
            <a:ext cx="8229600" cy="4530725"/>
          </a:xfrm>
        </p:spPr>
        <p:txBody>
          <a:bodyPr/>
          <a:lstStyle/>
          <a:p>
            <a:pPr eaLnBrk="1" hangingPunct="1"/>
            <a:r>
              <a:rPr lang="en-US" sz="2400" dirty="0" smtClean="0">
                <a:latin typeface="Arial" charset="0"/>
              </a:rPr>
              <a:t>Estimate with dummy variable coefficients</a:t>
            </a:r>
          </a:p>
          <a:p>
            <a:pPr eaLnBrk="1" hangingPunct="1">
              <a:buFont typeface="Wingdings" pitchFamily="2" charset="2"/>
              <a:buNone/>
            </a:pPr>
            <a:r>
              <a:rPr lang="en-US" sz="1800" dirty="0" smtClean="0">
                <a:latin typeface="Arial" charset="0"/>
              </a:rPr>
              <a:t> </a:t>
            </a:r>
            <a:r>
              <a:rPr lang="en-US" sz="2400" dirty="0" smtClean="0">
                <a:latin typeface="Arial" charset="0"/>
              </a:rPr>
              <a:t>	</a:t>
            </a:r>
            <a:r>
              <a:rPr lang="en-US" sz="2400" dirty="0" err="1" smtClean="0">
                <a:latin typeface="Arial" charset="0"/>
              </a:rPr>
              <a:t>U</a:t>
            </a:r>
            <a:r>
              <a:rPr lang="en-US" sz="1600" dirty="0" err="1" smtClean="0">
                <a:latin typeface="Arial" charset="0"/>
              </a:rPr>
              <a:t>it</a:t>
            </a:r>
            <a:r>
              <a:rPr lang="en-US" sz="2000" dirty="0" smtClean="0">
                <a:latin typeface="Arial" charset="0"/>
              </a:rPr>
              <a:t>  =  </a:t>
            </a:r>
            <a:r>
              <a:rPr lang="en-US" sz="2400" dirty="0" smtClean="0">
                <a:latin typeface="Arial" charset="0"/>
                <a:sym typeface="Symbol" pitchFamily="18" charset="2"/>
              </a:rPr>
              <a:t></a:t>
            </a:r>
            <a:r>
              <a:rPr lang="en-US" sz="2400" baseline="-25000" dirty="0" err="1" smtClean="0">
                <a:latin typeface="Arial" charset="0"/>
                <a:sym typeface="Symbol" pitchFamily="18" charset="2"/>
              </a:rPr>
              <a:t>i</a:t>
            </a:r>
            <a:r>
              <a:rPr lang="en-US" sz="2000" dirty="0" smtClean="0">
                <a:latin typeface="Arial" charset="0"/>
                <a:sym typeface="Symbol" pitchFamily="18" charset="2"/>
              </a:rPr>
              <a:t>  </a:t>
            </a:r>
            <a:r>
              <a:rPr lang="en-US" sz="2400" dirty="0" smtClean="0">
                <a:latin typeface="Arial" charset="0"/>
                <a:sym typeface="Symbol" pitchFamily="18" charset="2"/>
              </a:rPr>
              <a:t>+</a:t>
            </a:r>
            <a:r>
              <a:rPr lang="en-US" sz="2000" dirty="0" smtClean="0">
                <a:latin typeface="Arial" charset="0"/>
                <a:sym typeface="Symbol" pitchFamily="18" charset="2"/>
              </a:rPr>
              <a:t>  </a:t>
            </a:r>
            <a:r>
              <a:rPr lang="en-US" sz="2400" b="1" dirty="0" smtClean="0">
                <a:latin typeface="Arial" charset="0"/>
                <a:sym typeface="Symbol" pitchFamily="18" charset="2"/>
              </a:rPr>
              <a:t></a:t>
            </a:r>
            <a:r>
              <a:rPr lang="en-US" sz="2400" dirty="0" smtClean="0">
                <a:latin typeface="Arial" charset="0"/>
                <a:sym typeface="Symbol" pitchFamily="18" charset="2"/>
              </a:rPr>
              <a:t>’</a:t>
            </a:r>
            <a:r>
              <a:rPr lang="en-US" sz="2400" b="1" dirty="0" err="1" smtClean="0">
                <a:latin typeface="Arial" charset="0"/>
                <a:sym typeface="Symbol" pitchFamily="18" charset="2"/>
              </a:rPr>
              <a:t>x</a:t>
            </a:r>
            <a:r>
              <a:rPr lang="en-US" sz="1600" dirty="0" err="1" smtClean="0">
                <a:latin typeface="Arial" charset="0"/>
                <a:sym typeface="Symbol" pitchFamily="18" charset="2"/>
              </a:rPr>
              <a:t>it</a:t>
            </a:r>
            <a:r>
              <a:rPr lang="en-US" sz="2000" dirty="0" smtClean="0">
                <a:latin typeface="Arial" charset="0"/>
                <a:sym typeface="Symbol" pitchFamily="18" charset="2"/>
              </a:rPr>
              <a:t>  </a:t>
            </a:r>
            <a:r>
              <a:rPr lang="en-US" sz="1600" dirty="0" smtClean="0">
                <a:latin typeface="Arial" charset="0"/>
                <a:sym typeface="Symbol" pitchFamily="18" charset="2"/>
              </a:rPr>
              <a:t>  </a:t>
            </a:r>
            <a:r>
              <a:rPr lang="en-US" sz="2400" dirty="0" smtClean="0">
                <a:latin typeface="Arial" charset="0"/>
                <a:sym typeface="Symbol" pitchFamily="18" charset="2"/>
              </a:rPr>
              <a:t>+  </a:t>
            </a:r>
            <a:r>
              <a:rPr lang="en-US" sz="1600" baseline="-25000" dirty="0" smtClean="0">
                <a:latin typeface="Arial" charset="0"/>
                <a:sym typeface="Symbol" pitchFamily="18" charset="2"/>
              </a:rPr>
              <a:t>it</a:t>
            </a:r>
            <a:r>
              <a:rPr lang="en-US" sz="1600" dirty="0" smtClean="0">
                <a:latin typeface="Arial" charset="0"/>
                <a:sym typeface="Symbol" pitchFamily="18" charset="2"/>
              </a:rPr>
              <a:t> </a:t>
            </a:r>
            <a:endParaRPr lang="en-US" sz="1800" dirty="0" smtClean="0">
              <a:latin typeface="Arial" charset="0"/>
            </a:endParaRPr>
          </a:p>
          <a:p>
            <a:pPr eaLnBrk="1" hangingPunct="1"/>
            <a:r>
              <a:rPr lang="en-US" sz="2400" dirty="0" smtClean="0">
                <a:latin typeface="Arial" charset="0"/>
              </a:rPr>
              <a:t>Can be done by “brute force” for 10,000s of individuals</a:t>
            </a:r>
          </a:p>
          <a:p>
            <a:pPr eaLnBrk="1" hangingPunct="1"/>
            <a:endParaRPr lang="en-US" sz="1800" dirty="0" smtClean="0">
              <a:latin typeface="Arial" charset="0"/>
            </a:endParaRPr>
          </a:p>
          <a:p>
            <a:pPr eaLnBrk="1" hangingPunct="1"/>
            <a:endParaRPr lang="en-US" sz="1800" dirty="0" smtClean="0">
              <a:latin typeface="Arial" charset="0"/>
            </a:endParaRPr>
          </a:p>
          <a:p>
            <a:pPr eaLnBrk="1" hangingPunct="1"/>
            <a:endParaRPr lang="en-US" sz="1800" dirty="0" smtClean="0">
              <a:latin typeface="Arial" charset="0"/>
            </a:endParaRPr>
          </a:p>
          <a:p>
            <a:pPr eaLnBrk="1" hangingPunct="1"/>
            <a:r>
              <a:rPr lang="en-US" sz="2400" dirty="0" smtClean="0">
                <a:latin typeface="Arial" charset="0"/>
              </a:rPr>
              <a:t>F(.) = appropriate probability for the observed outcome</a:t>
            </a:r>
          </a:p>
          <a:p>
            <a:pPr eaLnBrk="1" hangingPunct="1"/>
            <a:r>
              <a:rPr lang="en-US" sz="2400" dirty="0" smtClean="0">
                <a:latin typeface="Arial" charset="0"/>
              </a:rPr>
              <a:t>Compute </a:t>
            </a:r>
            <a:r>
              <a:rPr lang="en-US" sz="2400" b="1" dirty="0" smtClean="0">
                <a:latin typeface="Arial" charset="0"/>
                <a:sym typeface="Symbol" pitchFamily="18" charset="2"/>
              </a:rPr>
              <a:t></a:t>
            </a:r>
            <a:r>
              <a:rPr lang="en-US" sz="2400" dirty="0" smtClean="0">
                <a:latin typeface="Arial" charset="0"/>
                <a:sym typeface="Symbol" pitchFamily="18" charset="2"/>
              </a:rPr>
              <a:t> and </a:t>
            </a:r>
            <a:r>
              <a:rPr lang="en-US" sz="2400" baseline="-25000" dirty="0" err="1" smtClean="0">
                <a:latin typeface="Arial" charset="0"/>
                <a:sym typeface="Symbol" pitchFamily="18" charset="2"/>
              </a:rPr>
              <a:t>i</a:t>
            </a:r>
            <a:r>
              <a:rPr lang="en-US" sz="2400" dirty="0" smtClean="0">
                <a:latin typeface="Arial" charset="0"/>
                <a:sym typeface="Symbol" pitchFamily="18" charset="2"/>
              </a:rPr>
              <a:t> for </a:t>
            </a:r>
            <a:r>
              <a:rPr lang="en-US" sz="2400" dirty="0" err="1" smtClean="0">
                <a:latin typeface="Arial" charset="0"/>
                <a:sym typeface="Symbol" pitchFamily="18" charset="2"/>
              </a:rPr>
              <a:t>i</a:t>
            </a:r>
            <a:r>
              <a:rPr lang="en-US" sz="2400" dirty="0" smtClean="0">
                <a:latin typeface="Arial" charset="0"/>
                <a:sym typeface="Symbol" pitchFamily="18" charset="2"/>
              </a:rPr>
              <a:t>=1,…,N (may be large)</a:t>
            </a:r>
            <a:endParaRPr lang="en-US" sz="2400" dirty="0" smtClean="0">
              <a:latin typeface="Arial" charset="0"/>
            </a:endParaRPr>
          </a:p>
          <a:p>
            <a:pPr eaLnBrk="1" hangingPunct="1"/>
            <a:r>
              <a:rPr lang="en-US" sz="2400" dirty="0" smtClean="0">
                <a:latin typeface="Arial" charset="0"/>
              </a:rPr>
              <a:t>See FixedEffects.pdf in course materials.</a:t>
            </a:r>
          </a:p>
        </p:txBody>
      </p:sp>
      <p:graphicFrame>
        <p:nvGraphicFramePr>
          <p:cNvPr id="38916" name="Object 4"/>
          <p:cNvGraphicFramePr>
            <a:graphicFrameLocks noChangeAspect="1"/>
          </p:cNvGraphicFramePr>
          <p:nvPr>
            <p:extLst>
              <p:ext uri="{D42A27DB-BD31-4B8C-83A1-F6EECF244321}">
                <p14:modId xmlns:p14="http://schemas.microsoft.com/office/powerpoint/2010/main" val="689605871"/>
              </p:ext>
            </p:extLst>
          </p:nvPr>
        </p:nvGraphicFramePr>
        <p:xfrm>
          <a:off x="1609725" y="3317875"/>
          <a:ext cx="4791075" cy="568325"/>
        </p:xfrm>
        <a:graphic>
          <a:graphicData uri="http://schemas.openxmlformats.org/presentationml/2006/ole">
            <mc:AlternateContent xmlns:mc="http://schemas.openxmlformats.org/markup-compatibility/2006">
              <mc:Choice xmlns:v="urn:schemas-microsoft-com:vml" Requires="v">
                <p:oleObj spid="_x0000_s10260" name="Equation" r:id="rId4" imgW="2463800" imgH="292100" progId="Equation.DSMT4">
                  <p:embed/>
                </p:oleObj>
              </mc:Choice>
              <mc:Fallback>
                <p:oleObj name="Equation" r:id="rId4" imgW="2463800" imgH="292100" progId="Equation.DSMT4">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09725" y="3317875"/>
                        <a:ext cx="4791075" cy="5683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413435822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idx="4294967295"/>
          </p:nvPr>
        </p:nvSpPr>
        <p:spPr>
          <a:xfrm>
            <a:off x="381000" y="1524000"/>
            <a:ext cx="8229600" cy="530225"/>
          </a:xfrm>
        </p:spPr>
        <p:txBody>
          <a:bodyPr/>
          <a:lstStyle/>
          <a:p>
            <a:pPr algn="ctr" eaLnBrk="1" hangingPunct="1"/>
            <a:r>
              <a:rPr lang="en-US" dirty="0" smtClean="0"/>
              <a:t>Unconditional Estimation</a:t>
            </a:r>
          </a:p>
        </p:txBody>
      </p:sp>
      <p:sp>
        <p:nvSpPr>
          <p:cNvPr id="39939" name="Rectangle 3"/>
          <p:cNvSpPr>
            <a:spLocks noGrp="1" noChangeArrowheads="1"/>
          </p:cNvSpPr>
          <p:nvPr>
            <p:ph type="body" idx="4294967295"/>
          </p:nvPr>
        </p:nvSpPr>
        <p:spPr>
          <a:xfrm>
            <a:off x="914400" y="1600200"/>
            <a:ext cx="8229600" cy="4530725"/>
          </a:xfrm>
        </p:spPr>
        <p:txBody>
          <a:bodyPr/>
          <a:lstStyle/>
          <a:p>
            <a:pPr eaLnBrk="1" hangingPunct="1"/>
            <a:endParaRPr lang="en-US" dirty="0" smtClean="0"/>
          </a:p>
          <a:p>
            <a:pPr eaLnBrk="1" hangingPunct="1"/>
            <a:r>
              <a:rPr lang="en-US" dirty="0" smtClean="0">
                <a:latin typeface="Arial" charset="0"/>
              </a:rPr>
              <a:t>Maximize the whole log likelihood </a:t>
            </a:r>
          </a:p>
          <a:p>
            <a:pPr eaLnBrk="1" hangingPunct="1"/>
            <a:endParaRPr lang="en-US" dirty="0" smtClean="0">
              <a:latin typeface="Arial" charset="0"/>
            </a:endParaRPr>
          </a:p>
          <a:p>
            <a:pPr eaLnBrk="1" hangingPunct="1"/>
            <a:r>
              <a:rPr lang="en-US" dirty="0" smtClean="0">
                <a:latin typeface="Arial" charset="0"/>
              </a:rPr>
              <a:t>Difficult!  Many (thousands) of parameters.</a:t>
            </a:r>
          </a:p>
          <a:p>
            <a:pPr eaLnBrk="1" hangingPunct="1"/>
            <a:endParaRPr lang="en-US" dirty="0" smtClean="0">
              <a:latin typeface="Arial" charset="0"/>
            </a:endParaRPr>
          </a:p>
          <a:p>
            <a:pPr eaLnBrk="1" hangingPunct="1"/>
            <a:r>
              <a:rPr lang="en-US" dirty="0" smtClean="0">
                <a:latin typeface="Arial" charset="0"/>
              </a:rPr>
              <a:t>Feasible – NLOGIT (2004)  (“Brute force”)</a:t>
            </a:r>
          </a:p>
        </p:txBody>
      </p:sp>
    </p:spTree>
    <p:extLst>
      <p:ext uri="{BB962C8B-B14F-4D97-AF65-F5344CB8AC3E}">
        <p14:creationId xmlns:p14="http://schemas.microsoft.com/office/powerpoint/2010/main" val="250156201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3"/>
          <p:cNvSpPr>
            <a:spLocks noGrp="1"/>
          </p:cNvSpPr>
          <p:nvPr>
            <p:ph type="title" idx="4294967295"/>
          </p:nvPr>
        </p:nvSpPr>
        <p:spPr>
          <a:xfrm>
            <a:off x="381000" y="384175"/>
            <a:ext cx="8229600" cy="1139825"/>
          </a:xfrm>
        </p:spPr>
        <p:txBody>
          <a:bodyPr/>
          <a:lstStyle/>
          <a:p>
            <a:pPr algn="ctr" eaLnBrk="1" hangingPunct="1"/>
            <a:r>
              <a:rPr lang="en-US" dirty="0" smtClean="0"/>
              <a:t>Fixed Effects Health Model</a:t>
            </a:r>
          </a:p>
        </p:txBody>
      </p:sp>
      <p:pic>
        <p:nvPicPr>
          <p:cNvPr id="4096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1905000"/>
            <a:ext cx="8329613"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pic>
      <p:sp>
        <p:nvSpPr>
          <p:cNvPr id="40964" name="Line 5"/>
          <p:cNvSpPr>
            <a:spLocks noChangeShapeType="1"/>
          </p:cNvSpPr>
          <p:nvPr/>
        </p:nvSpPr>
        <p:spPr bwMode="auto">
          <a:xfrm>
            <a:off x="914400" y="1828800"/>
            <a:ext cx="990600" cy="1143000"/>
          </a:xfrm>
          <a:prstGeom prst="line">
            <a:avLst/>
          </a:prstGeom>
          <a:noFill/>
          <a:ln w="19050">
            <a:solidFill>
              <a:srgbClr val="FF3300"/>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40965" name="Text Box 6"/>
          <p:cNvSpPr txBox="1">
            <a:spLocks noChangeArrowheads="1"/>
          </p:cNvSpPr>
          <p:nvPr/>
        </p:nvSpPr>
        <p:spPr bwMode="auto">
          <a:xfrm>
            <a:off x="1066800" y="1524000"/>
            <a:ext cx="7086600" cy="379413"/>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pPr>
              <a:spcBef>
                <a:spcPct val="50000"/>
              </a:spcBef>
            </a:pPr>
            <a:r>
              <a:rPr lang="en-US" b="1">
                <a:solidFill>
                  <a:srgbClr val="FF0000"/>
                </a:solidFill>
              </a:rPr>
              <a:t>Groups in which y</a:t>
            </a:r>
            <a:r>
              <a:rPr lang="en-US" b="1" baseline="-25000">
                <a:solidFill>
                  <a:srgbClr val="FF0000"/>
                </a:solidFill>
              </a:rPr>
              <a:t>it</a:t>
            </a:r>
            <a:r>
              <a:rPr lang="en-US" b="1">
                <a:solidFill>
                  <a:srgbClr val="FF0000"/>
                </a:solidFill>
              </a:rPr>
              <a:t> is always = 0 or always = 1. Cannot compute </a:t>
            </a:r>
            <a:r>
              <a:rPr lang="el-GR" b="1">
                <a:solidFill>
                  <a:srgbClr val="FF0000"/>
                </a:solidFill>
                <a:cs typeface="Times New Roman" pitchFamily="18" charset="0"/>
              </a:rPr>
              <a:t>α</a:t>
            </a:r>
            <a:r>
              <a:rPr lang="en-US" b="1" baseline="-25000">
                <a:solidFill>
                  <a:srgbClr val="FF0000"/>
                </a:solidFill>
                <a:cs typeface="Times New Roman" pitchFamily="18" charset="0"/>
              </a:rPr>
              <a:t>i</a:t>
            </a:r>
            <a:r>
              <a:rPr lang="en-US" b="1">
                <a:solidFill>
                  <a:srgbClr val="FF0000"/>
                </a:solidFill>
                <a:cs typeface="Times New Roman" pitchFamily="18" charset="0"/>
              </a:rPr>
              <a:t>.</a:t>
            </a:r>
            <a:endParaRPr lang="el-GR" b="1">
              <a:solidFill>
                <a:srgbClr val="FF0000"/>
              </a:solidFill>
              <a:cs typeface="Times New Roman" pitchFamily="18" charset="0"/>
            </a:endParaRPr>
          </a:p>
        </p:txBody>
      </p:sp>
    </p:spTree>
    <p:extLst>
      <p:ext uri="{BB962C8B-B14F-4D97-AF65-F5344CB8AC3E}">
        <p14:creationId xmlns:p14="http://schemas.microsoft.com/office/powerpoint/2010/main" val="9234596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idx="4294967295"/>
          </p:nvPr>
        </p:nvSpPr>
        <p:spPr>
          <a:xfrm>
            <a:off x="304800" y="612775"/>
            <a:ext cx="8229600" cy="1139825"/>
          </a:xfrm>
        </p:spPr>
        <p:txBody>
          <a:bodyPr/>
          <a:lstStyle/>
          <a:p>
            <a:pPr algn="ctr" eaLnBrk="1" hangingPunct="1"/>
            <a:r>
              <a:rPr lang="en-US" dirty="0" smtClean="0"/>
              <a:t>Conditional Estimation</a:t>
            </a:r>
          </a:p>
        </p:txBody>
      </p:sp>
      <p:sp>
        <p:nvSpPr>
          <p:cNvPr id="41987" name="Rectangle 3"/>
          <p:cNvSpPr>
            <a:spLocks noGrp="1" noChangeArrowheads="1"/>
          </p:cNvSpPr>
          <p:nvPr>
            <p:ph type="body" idx="4294967295"/>
          </p:nvPr>
        </p:nvSpPr>
        <p:spPr>
          <a:xfrm>
            <a:off x="914400" y="1828800"/>
            <a:ext cx="7772400" cy="4530725"/>
          </a:xfrm>
        </p:spPr>
        <p:txBody>
          <a:bodyPr/>
          <a:lstStyle/>
          <a:p>
            <a:pPr eaLnBrk="1" hangingPunct="1"/>
            <a:r>
              <a:rPr lang="en-US" smtClean="0">
                <a:latin typeface="Arial" charset="0"/>
              </a:rPr>
              <a:t>Principle:  f(y</a:t>
            </a:r>
            <a:r>
              <a:rPr lang="en-US" baseline="-25000" smtClean="0">
                <a:latin typeface="Arial" charset="0"/>
              </a:rPr>
              <a:t>i1</a:t>
            </a:r>
            <a:r>
              <a:rPr lang="en-US" smtClean="0">
                <a:latin typeface="Arial" charset="0"/>
              </a:rPr>
              <a:t>,y</a:t>
            </a:r>
            <a:r>
              <a:rPr lang="en-US" baseline="-25000" smtClean="0">
                <a:latin typeface="Arial" charset="0"/>
              </a:rPr>
              <a:t>i2</a:t>
            </a:r>
            <a:r>
              <a:rPr lang="en-US" smtClean="0">
                <a:latin typeface="Arial" charset="0"/>
              </a:rPr>
              <a:t>,… | some statistic) is free of the fixed effects for some models.</a:t>
            </a:r>
          </a:p>
          <a:p>
            <a:pPr eaLnBrk="1" hangingPunct="1"/>
            <a:r>
              <a:rPr lang="en-US" smtClean="0">
                <a:latin typeface="Arial" charset="0"/>
              </a:rPr>
              <a:t>Maximize the conditional log likelihood, given the statistic.</a:t>
            </a:r>
          </a:p>
          <a:p>
            <a:pPr eaLnBrk="1" hangingPunct="1"/>
            <a:r>
              <a:rPr lang="en-US" smtClean="0">
                <a:latin typeface="Arial" charset="0"/>
              </a:rPr>
              <a:t>Can estimate </a:t>
            </a:r>
            <a:r>
              <a:rPr lang="el-GR" b="1" smtClean="0">
                <a:latin typeface="Arial" charset="0"/>
              </a:rPr>
              <a:t>β</a:t>
            </a:r>
            <a:r>
              <a:rPr lang="en-US" smtClean="0">
                <a:latin typeface="Arial" charset="0"/>
              </a:rPr>
              <a:t> without having to estimate </a:t>
            </a:r>
            <a:r>
              <a:rPr lang="el-GR" smtClean="0">
                <a:latin typeface="Arial" charset="0"/>
              </a:rPr>
              <a:t>α</a:t>
            </a:r>
            <a:r>
              <a:rPr lang="en-US" baseline="-25000" smtClean="0">
                <a:latin typeface="Arial" charset="0"/>
              </a:rPr>
              <a:t>i</a:t>
            </a:r>
            <a:r>
              <a:rPr lang="en-US" smtClean="0">
                <a:latin typeface="Arial" charset="0"/>
              </a:rPr>
              <a:t>.</a:t>
            </a:r>
          </a:p>
          <a:p>
            <a:pPr eaLnBrk="1" hangingPunct="1"/>
            <a:r>
              <a:rPr lang="en-US" smtClean="0">
                <a:latin typeface="Arial" charset="0"/>
              </a:rPr>
              <a:t>Only feasible for the logit model. (Poisson and a few other continuous variable models. No other discrete choice models.)</a:t>
            </a:r>
            <a:endParaRPr lang="el-GR" smtClean="0">
              <a:latin typeface="Arial" charset="0"/>
            </a:endParaRPr>
          </a:p>
        </p:txBody>
      </p:sp>
    </p:spTree>
    <p:extLst>
      <p:ext uri="{BB962C8B-B14F-4D97-AF65-F5344CB8AC3E}">
        <p14:creationId xmlns:p14="http://schemas.microsoft.com/office/powerpoint/2010/main" val="124437744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idx="4294967295"/>
          </p:nvPr>
        </p:nvSpPr>
        <p:spPr>
          <a:xfrm>
            <a:off x="304800" y="609600"/>
            <a:ext cx="8686799" cy="708660"/>
          </a:xfrm>
        </p:spPr>
        <p:txBody>
          <a:bodyPr/>
          <a:lstStyle/>
          <a:p>
            <a:pPr algn="ctr" eaLnBrk="1" hangingPunct="1"/>
            <a:r>
              <a:rPr lang="en-US" dirty="0" smtClean="0"/>
              <a:t>Binary Logit Conditional Probabilities</a:t>
            </a:r>
          </a:p>
        </p:txBody>
      </p:sp>
      <p:sp>
        <p:nvSpPr>
          <p:cNvPr id="43011" name="Rectangle 3"/>
          <p:cNvSpPr>
            <a:spLocks noGrp="1" noChangeArrowheads="1"/>
          </p:cNvSpPr>
          <p:nvPr>
            <p:ph type="body" idx="4294967295"/>
          </p:nvPr>
        </p:nvSpPr>
        <p:spPr>
          <a:xfrm>
            <a:off x="914400" y="1600200"/>
            <a:ext cx="8229600" cy="4530725"/>
          </a:xfrm>
        </p:spPr>
        <p:txBody>
          <a:bodyPr/>
          <a:lstStyle/>
          <a:p>
            <a:pPr eaLnBrk="1" hangingPunct="1">
              <a:buFont typeface="Wingdings" pitchFamily="2" charset="2"/>
              <a:buNone/>
            </a:pPr>
            <a:r>
              <a:rPr lang="en-US" smtClean="0"/>
              <a:t> </a:t>
            </a:r>
          </a:p>
        </p:txBody>
      </p:sp>
      <p:graphicFrame>
        <p:nvGraphicFramePr>
          <p:cNvPr id="43012" name="Object 5"/>
          <p:cNvGraphicFramePr>
            <a:graphicFrameLocks noChangeAspect="1"/>
          </p:cNvGraphicFramePr>
          <p:nvPr/>
        </p:nvGraphicFramePr>
        <p:xfrm>
          <a:off x="838200" y="1565275"/>
          <a:ext cx="7699375" cy="4911725"/>
        </p:xfrm>
        <a:graphic>
          <a:graphicData uri="http://schemas.openxmlformats.org/presentationml/2006/ole">
            <mc:AlternateContent xmlns:mc="http://schemas.openxmlformats.org/markup-compatibility/2006">
              <mc:Choice xmlns:v="urn:schemas-microsoft-com:vml" Requires="v">
                <p:oleObj spid="_x0000_s11284" name="Equation" r:id="rId4" imgW="4457700" imgH="2844800" progId="Equation.DSMT4">
                  <p:embed/>
                </p:oleObj>
              </mc:Choice>
              <mc:Fallback>
                <p:oleObj name="Equation" r:id="rId4" imgW="4457700" imgH="2844800" progId="Equation.DSMT4">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8200" y="1565275"/>
                        <a:ext cx="7699375" cy="49117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314202471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idx="4294967295"/>
          </p:nvPr>
        </p:nvSpPr>
        <p:spPr>
          <a:xfrm>
            <a:off x="533400" y="914400"/>
            <a:ext cx="8229600" cy="530225"/>
          </a:xfrm>
        </p:spPr>
        <p:txBody>
          <a:bodyPr/>
          <a:lstStyle/>
          <a:p>
            <a:pPr eaLnBrk="1" hangingPunct="1"/>
            <a:r>
              <a:rPr lang="en-US" b="1" dirty="0" smtClean="0"/>
              <a:t>Example: Two Period Binary </a:t>
            </a:r>
            <a:r>
              <a:rPr lang="en-US" b="1" dirty="0" err="1" smtClean="0"/>
              <a:t>Logit</a:t>
            </a:r>
            <a:endParaRPr lang="en-US" b="1" dirty="0" smtClean="0"/>
          </a:p>
        </p:txBody>
      </p:sp>
      <p:sp>
        <p:nvSpPr>
          <p:cNvPr id="44035" name="Rectangle 3"/>
          <p:cNvSpPr>
            <a:spLocks noGrp="1" noChangeArrowheads="1"/>
          </p:cNvSpPr>
          <p:nvPr>
            <p:ph type="body" idx="4294967295"/>
          </p:nvPr>
        </p:nvSpPr>
        <p:spPr>
          <a:xfrm>
            <a:off x="914400" y="1600200"/>
            <a:ext cx="8229600" cy="4530725"/>
          </a:xfrm>
        </p:spPr>
        <p:txBody>
          <a:bodyPr/>
          <a:lstStyle/>
          <a:p>
            <a:pPr eaLnBrk="1" hangingPunct="1">
              <a:buFont typeface="Wingdings" pitchFamily="2" charset="2"/>
              <a:buNone/>
            </a:pPr>
            <a:r>
              <a:rPr lang="en-US" smtClean="0"/>
              <a:t> </a:t>
            </a:r>
          </a:p>
        </p:txBody>
      </p:sp>
      <p:graphicFrame>
        <p:nvGraphicFramePr>
          <p:cNvPr id="44036" name="Object 4"/>
          <p:cNvGraphicFramePr>
            <a:graphicFrameLocks noChangeAspect="1"/>
          </p:cNvGraphicFramePr>
          <p:nvPr/>
        </p:nvGraphicFramePr>
        <p:xfrm>
          <a:off x="1341438" y="1981200"/>
          <a:ext cx="7116762" cy="4221163"/>
        </p:xfrm>
        <a:graphic>
          <a:graphicData uri="http://schemas.openxmlformats.org/presentationml/2006/ole">
            <mc:AlternateContent xmlns:mc="http://schemas.openxmlformats.org/markup-compatibility/2006">
              <mc:Choice xmlns:v="urn:schemas-microsoft-com:vml" Requires="v">
                <p:oleObj spid="_x0000_s12308" name="Equation" r:id="rId4" imgW="5092700" imgH="3022600" progId="Equation.DSMT4">
                  <p:embed/>
                </p:oleObj>
              </mc:Choice>
              <mc:Fallback>
                <p:oleObj name="Equation" r:id="rId4" imgW="5092700" imgH="3022600" progId="Equation.DSMT4">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41438" y="1981200"/>
                        <a:ext cx="7116762" cy="42211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4037" name="Rectangle 7"/>
          <p:cNvSpPr>
            <a:spLocks noChangeArrowheads="1"/>
          </p:cNvSpPr>
          <p:nvPr/>
        </p:nvSpPr>
        <p:spPr bwMode="auto">
          <a:xfrm>
            <a:off x="1295400" y="3781425"/>
            <a:ext cx="4038600" cy="6096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
        <p:nvSpPr>
          <p:cNvPr id="44038" name="Rectangle 8"/>
          <p:cNvSpPr>
            <a:spLocks noChangeArrowheads="1"/>
          </p:cNvSpPr>
          <p:nvPr/>
        </p:nvSpPr>
        <p:spPr bwMode="auto">
          <a:xfrm>
            <a:off x="1295400" y="5562600"/>
            <a:ext cx="4038600" cy="6096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Tree>
    <p:extLst>
      <p:ext uri="{BB962C8B-B14F-4D97-AF65-F5344CB8AC3E}">
        <p14:creationId xmlns:p14="http://schemas.microsoft.com/office/powerpoint/2010/main" val="105345358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1506" name="Object 3"/>
          <p:cNvGraphicFramePr>
            <a:graphicFrameLocks noChangeAspect="1"/>
          </p:cNvGraphicFramePr>
          <p:nvPr>
            <p:extLst>
              <p:ext uri="{D42A27DB-BD31-4B8C-83A1-F6EECF244321}">
                <p14:modId xmlns:p14="http://schemas.microsoft.com/office/powerpoint/2010/main" val="3354309325"/>
              </p:ext>
            </p:extLst>
          </p:nvPr>
        </p:nvGraphicFramePr>
        <p:xfrm>
          <a:off x="838200" y="3276600"/>
          <a:ext cx="7624763" cy="3175000"/>
        </p:xfrm>
        <a:graphic>
          <a:graphicData uri="http://schemas.openxmlformats.org/presentationml/2006/ole">
            <mc:AlternateContent xmlns:mc="http://schemas.openxmlformats.org/markup-compatibility/2006">
              <mc:Choice xmlns:v="urn:schemas-microsoft-com:vml" Requires="v">
                <p:oleObj spid="_x0000_s13332" name="Equation" r:id="rId3" imgW="4178300" imgH="1739900" progId="Equation.DSMT4">
                  <p:embed/>
                </p:oleObj>
              </mc:Choice>
              <mc:Fallback>
                <p:oleObj name="Equation" r:id="rId3" imgW="4178300" imgH="1739900" progId="Equation.DSMT4">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8200" y="3276600"/>
                        <a:ext cx="7624763" cy="3175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21507"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6000" y="1143000"/>
            <a:ext cx="4340225"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pic>
      <p:sp>
        <p:nvSpPr>
          <p:cNvPr id="5" name="Rectangle 2"/>
          <p:cNvSpPr txBox="1">
            <a:spLocks noChangeArrowheads="1"/>
          </p:cNvSpPr>
          <p:nvPr/>
        </p:nvSpPr>
        <p:spPr bwMode="auto">
          <a:xfrm>
            <a:off x="464457" y="533400"/>
            <a:ext cx="8229600" cy="530225"/>
          </a:xfrm>
          <a:prstGeom prst="rect">
            <a:avLst/>
          </a:prstGeom>
          <a:noFill/>
          <a:ln w="9525">
            <a:noFill/>
            <a:miter lim="800000"/>
            <a:headEnd/>
            <a:tailEnd/>
          </a:ln>
        </p:spPr>
        <p:txBody>
          <a:bodyPr anchor="b"/>
          <a:lstStyle/>
          <a:p>
            <a:pPr algn="ctr" eaLnBrk="1" hangingPunct="1">
              <a:defRPr/>
            </a:pPr>
            <a:r>
              <a:rPr lang="en-US" altLang="en-US" sz="3200" b="1" kern="0" dirty="0">
                <a:solidFill>
                  <a:srgbClr val="7030A0"/>
                </a:solidFill>
                <a:latin typeface="Arial" charset="0"/>
                <a:ea typeface="+mj-ea"/>
                <a:cs typeface="Arial" charset="0"/>
              </a:rPr>
              <a:t>Example: </a:t>
            </a:r>
            <a:r>
              <a:rPr lang="en-US" altLang="en-US" sz="3200" b="1" kern="0" dirty="0" smtClean="0">
                <a:solidFill>
                  <a:srgbClr val="7030A0"/>
                </a:solidFill>
                <a:latin typeface="Arial" charset="0"/>
                <a:ea typeface="+mj-ea"/>
                <a:cs typeface="Arial" charset="0"/>
              </a:rPr>
              <a:t>Seven Period </a:t>
            </a:r>
            <a:r>
              <a:rPr lang="en-US" altLang="en-US" sz="3200" b="1" kern="0" dirty="0">
                <a:solidFill>
                  <a:srgbClr val="7030A0"/>
                </a:solidFill>
                <a:latin typeface="Arial" charset="0"/>
                <a:ea typeface="+mj-ea"/>
                <a:cs typeface="Arial" charset="0"/>
              </a:rPr>
              <a:t>Binary Logit</a:t>
            </a:r>
          </a:p>
        </p:txBody>
      </p:sp>
    </p:spTree>
    <p:extLst>
      <p:ext uri="{BB962C8B-B14F-4D97-AF65-F5344CB8AC3E}">
        <p14:creationId xmlns:p14="http://schemas.microsoft.com/office/powerpoint/2010/main" val="385690882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5400" y="762000"/>
            <a:ext cx="6529388" cy="220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pic>
      <p:pic>
        <p:nvPicPr>
          <p:cNvPr id="65539"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3124200"/>
            <a:ext cx="7737475" cy="327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pic>
    </p:spTree>
    <p:extLst>
      <p:ext uri="{BB962C8B-B14F-4D97-AF65-F5344CB8AC3E}">
        <p14:creationId xmlns:p14="http://schemas.microsoft.com/office/powerpoint/2010/main" val="103112667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3554" name="Object 2"/>
          <p:cNvGraphicFramePr>
            <a:graphicFrameLocks noChangeAspect="1"/>
          </p:cNvGraphicFramePr>
          <p:nvPr>
            <p:extLst>
              <p:ext uri="{D42A27DB-BD31-4B8C-83A1-F6EECF244321}">
                <p14:modId xmlns:p14="http://schemas.microsoft.com/office/powerpoint/2010/main" val="1958800869"/>
              </p:ext>
            </p:extLst>
          </p:nvPr>
        </p:nvGraphicFramePr>
        <p:xfrm>
          <a:off x="1066800" y="838200"/>
          <a:ext cx="7086600" cy="1871663"/>
        </p:xfrm>
        <a:graphic>
          <a:graphicData uri="http://schemas.openxmlformats.org/presentationml/2006/ole">
            <mc:AlternateContent xmlns:mc="http://schemas.openxmlformats.org/markup-compatibility/2006">
              <mc:Choice xmlns:v="urn:schemas-microsoft-com:vml" Requires="v">
                <p:oleObj spid="_x0000_s14356" name="Equation" r:id="rId3" imgW="4279900" imgH="1130300" progId="Equation.DSMT4">
                  <p:embed/>
                </p:oleObj>
              </mc:Choice>
              <mc:Fallback>
                <p:oleObj name="Equation" r:id="rId3" imgW="4279900" imgH="1130300" progId="Equation.DSMT4">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6800" y="838200"/>
                        <a:ext cx="7086600" cy="18716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23555"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4400" y="3276600"/>
            <a:ext cx="7750175" cy="327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pic>
    </p:spTree>
    <p:extLst>
      <p:ext uri="{BB962C8B-B14F-4D97-AF65-F5344CB8AC3E}">
        <p14:creationId xmlns:p14="http://schemas.microsoft.com/office/powerpoint/2010/main" val="73889514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9418" y="685800"/>
            <a:ext cx="8437563" cy="5291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pic>
      <p:sp>
        <p:nvSpPr>
          <p:cNvPr id="67587" name="TextBox 2"/>
          <p:cNvSpPr txBox="1">
            <a:spLocks noChangeArrowheads="1"/>
          </p:cNvSpPr>
          <p:nvPr/>
        </p:nvSpPr>
        <p:spPr bwMode="auto">
          <a:xfrm>
            <a:off x="533400" y="6324600"/>
            <a:ext cx="82296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r>
              <a:rPr lang="en-US" altLang="en-US"/>
              <a:t>The sample is 200 individuals each observed 50 times.</a:t>
            </a:r>
          </a:p>
        </p:txBody>
      </p:sp>
    </p:spTree>
    <p:extLst>
      <p:ext uri="{BB962C8B-B14F-4D97-AF65-F5344CB8AC3E}">
        <p14:creationId xmlns:p14="http://schemas.microsoft.com/office/powerpoint/2010/main" val="335604304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1143000"/>
            <a:ext cx="7710488" cy="464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pic>
      <p:sp>
        <p:nvSpPr>
          <p:cNvPr id="68611" name="Oval 2"/>
          <p:cNvSpPr>
            <a:spLocks noChangeArrowheads="1"/>
          </p:cNvSpPr>
          <p:nvPr/>
        </p:nvSpPr>
        <p:spPr bwMode="auto">
          <a:xfrm>
            <a:off x="1524000" y="3886200"/>
            <a:ext cx="2133600" cy="914400"/>
          </a:xfrm>
          <a:prstGeom prst="ellipse">
            <a:avLst/>
          </a:prstGeom>
          <a:solidFill>
            <a:srgbClr val="CCECFF">
              <a:alpha val="38039"/>
            </a:srgbClr>
          </a:solidFill>
          <a:ln w="19050" algn="ctr">
            <a:solidFill>
              <a:schemeClr val="tx1"/>
            </a:solidFill>
            <a:round/>
            <a:headEnd/>
            <a:tailEnd/>
          </a:ln>
        </p:spPr>
        <p:txBody>
          <a:bodyPr wrap="none"/>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endParaRPr lang="en-US" altLang="en-US"/>
          </a:p>
        </p:txBody>
      </p:sp>
      <p:sp>
        <p:nvSpPr>
          <p:cNvPr id="68612" name="TextBox 3"/>
          <p:cNvSpPr txBox="1">
            <a:spLocks noChangeArrowheads="1"/>
          </p:cNvSpPr>
          <p:nvPr/>
        </p:nvSpPr>
        <p:spPr bwMode="auto">
          <a:xfrm>
            <a:off x="838200" y="5715000"/>
            <a:ext cx="75438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r>
              <a:rPr lang="en-US" altLang="en-US"/>
              <a:t>The data are generated from a probit process with b1 = b2 = .5. But, it is fit as a logit model.  The coefficients obey the familiar relationship, 1.6*probit.</a:t>
            </a:r>
          </a:p>
        </p:txBody>
      </p:sp>
      <p:cxnSp>
        <p:nvCxnSpPr>
          <p:cNvPr id="68613" name="Straight Arrow Connector 5"/>
          <p:cNvCxnSpPr>
            <a:cxnSpLocks noChangeShapeType="1"/>
          </p:cNvCxnSpPr>
          <p:nvPr/>
        </p:nvCxnSpPr>
        <p:spPr bwMode="auto">
          <a:xfrm rot="10800000" flipV="1">
            <a:off x="5486401" y="4876799"/>
            <a:ext cx="1447800" cy="457200"/>
          </a:xfrm>
          <a:prstGeom prst="straightConnector1">
            <a:avLst/>
          </a:prstGeom>
          <a:noFill/>
          <a:ln w="19050" algn="ctr">
            <a:solidFill>
              <a:srgbClr val="FF3300"/>
            </a:solidFill>
            <a:round/>
            <a:headEnd/>
            <a:tailEnd type="arrow" w="med" len="med"/>
          </a:ln>
        </p:spPr>
      </p:cxnSp>
    </p:spTree>
    <p:extLst>
      <p:ext uri="{BB962C8B-B14F-4D97-AF65-F5344CB8AC3E}">
        <p14:creationId xmlns:p14="http://schemas.microsoft.com/office/powerpoint/2010/main" val="197435317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idx="4294967295"/>
          </p:nvPr>
        </p:nvSpPr>
        <p:spPr>
          <a:xfrm>
            <a:off x="609600" y="990600"/>
            <a:ext cx="8229600" cy="530225"/>
          </a:xfrm>
        </p:spPr>
        <p:txBody>
          <a:bodyPr/>
          <a:lstStyle/>
          <a:p>
            <a:pPr algn="ctr" eaLnBrk="1" hangingPunct="1"/>
            <a:r>
              <a:rPr lang="en-US" b="1" dirty="0" smtClean="0"/>
              <a:t>Estimating Partial Effects</a:t>
            </a:r>
          </a:p>
        </p:txBody>
      </p:sp>
      <p:sp>
        <p:nvSpPr>
          <p:cNvPr id="45059" name="Rectangle 3"/>
          <p:cNvSpPr>
            <a:spLocks noGrp="1" noChangeArrowheads="1"/>
          </p:cNvSpPr>
          <p:nvPr>
            <p:ph type="body" idx="4294967295"/>
          </p:nvPr>
        </p:nvSpPr>
        <p:spPr>
          <a:xfrm>
            <a:off x="457200" y="1981200"/>
            <a:ext cx="8686800" cy="4302125"/>
          </a:xfrm>
        </p:spPr>
        <p:txBody>
          <a:bodyPr/>
          <a:lstStyle/>
          <a:p>
            <a:pPr eaLnBrk="1" hangingPunct="1">
              <a:buFont typeface="Wingdings" pitchFamily="2" charset="2"/>
              <a:buNone/>
            </a:pPr>
            <a:r>
              <a:rPr lang="en-US" sz="2400" dirty="0" smtClean="0"/>
              <a:t>   </a:t>
            </a:r>
            <a:r>
              <a:rPr lang="en-US" sz="2400" dirty="0" smtClean="0">
                <a:latin typeface="+mj-lt"/>
              </a:rPr>
              <a:t>“The fixed effects </a:t>
            </a:r>
            <a:r>
              <a:rPr lang="en-US" sz="2400" dirty="0" err="1" smtClean="0">
                <a:latin typeface="+mj-lt"/>
              </a:rPr>
              <a:t>logit</a:t>
            </a:r>
            <a:r>
              <a:rPr lang="en-US" sz="2400" dirty="0" smtClean="0">
                <a:latin typeface="+mj-lt"/>
              </a:rPr>
              <a:t> estimator of </a:t>
            </a:r>
            <a:r>
              <a:rPr lang="en-US" sz="2400" b="1" dirty="0" smtClean="0">
                <a:latin typeface="+mj-lt"/>
                <a:sym typeface="Symbol" pitchFamily="18" charset="2"/>
              </a:rPr>
              <a:t></a:t>
            </a:r>
            <a:r>
              <a:rPr lang="en-US" sz="2400" dirty="0" smtClean="0">
                <a:latin typeface="+mj-lt"/>
              </a:rPr>
              <a:t> immediately gives us the effect of each element of </a:t>
            </a:r>
            <a:r>
              <a:rPr lang="en-US" sz="2400" b="1" dirty="0" smtClean="0">
                <a:latin typeface="+mj-lt"/>
              </a:rPr>
              <a:t>x</a:t>
            </a:r>
            <a:r>
              <a:rPr lang="en-US" sz="2400" b="1" baseline="-25000" dirty="0" smtClean="0">
                <a:latin typeface="+mj-lt"/>
              </a:rPr>
              <a:t>i</a:t>
            </a:r>
            <a:r>
              <a:rPr lang="en-US" sz="2400" dirty="0" smtClean="0">
                <a:latin typeface="+mj-lt"/>
              </a:rPr>
              <a:t> on the </a:t>
            </a:r>
            <a:r>
              <a:rPr lang="en-US" sz="2400" b="1" dirty="0" smtClean="0">
                <a:solidFill>
                  <a:srgbClr val="FF3300"/>
                </a:solidFill>
                <a:latin typeface="+mj-lt"/>
              </a:rPr>
              <a:t>log-odds ratio</a:t>
            </a:r>
            <a:r>
              <a:rPr lang="en-US" sz="2400" dirty="0" smtClean="0">
                <a:latin typeface="+mj-lt"/>
              </a:rPr>
              <a:t>… Unfortunately, we cannot estimate the partial effects… unless we plug in a value for </a:t>
            </a:r>
            <a:r>
              <a:rPr lang="el-GR" sz="2400" dirty="0" smtClean="0">
                <a:latin typeface="+mj-lt"/>
              </a:rPr>
              <a:t>α</a:t>
            </a:r>
            <a:r>
              <a:rPr lang="en-US" sz="2400" baseline="-25000" dirty="0" err="1" smtClean="0">
                <a:latin typeface="+mj-lt"/>
              </a:rPr>
              <a:t>i</a:t>
            </a:r>
            <a:r>
              <a:rPr lang="en-US" sz="2400" dirty="0" smtClean="0">
                <a:latin typeface="+mj-lt"/>
              </a:rPr>
              <a:t>.  Because the distribution of </a:t>
            </a:r>
            <a:r>
              <a:rPr lang="el-GR" sz="2400" dirty="0" smtClean="0">
                <a:latin typeface="+mj-lt"/>
              </a:rPr>
              <a:t>α</a:t>
            </a:r>
            <a:r>
              <a:rPr lang="en-US" sz="2400" baseline="-25000" dirty="0" err="1" smtClean="0">
                <a:latin typeface="+mj-lt"/>
              </a:rPr>
              <a:t>i</a:t>
            </a:r>
            <a:r>
              <a:rPr lang="en-US" sz="2400" dirty="0" smtClean="0">
                <a:latin typeface="+mj-lt"/>
              </a:rPr>
              <a:t> is unrestricted – in particular, E[</a:t>
            </a:r>
            <a:r>
              <a:rPr lang="el-GR" sz="2400" dirty="0" smtClean="0">
                <a:latin typeface="+mj-lt"/>
              </a:rPr>
              <a:t>α</a:t>
            </a:r>
            <a:r>
              <a:rPr lang="en-US" sz="2400" baseline="-25000" dirty="0" err="1" smtClean="0">
                <a:latin typeface="+mj-lt"/>
              </a:rPr>
              <a:t>i</a:t>
            </a:r>
            <a:r>
              <a:rPr lang="en-US" sz="2400" dirty="0" smtClean="0">
                <a:latin typeface="+mj-lt"/>
              </a:rPr>
              <a:t>] is not necessarily zero – </a:t>
            </a:r>
            <a:r>
              <a:rPr lang="en-US" sz="2400" b="1" dirty="0" smtClean="0">
                <a:solidFill>
                  <a:srgbClr val="FF0000"/>
                </a:solidFill>
                <a:latin typeface="+mj-lt"/>
              </a:rPr>
              <a:t>it is hard to know what to plug in for </a:t>
            </a:r>
            <a:r>
              <a:rPr lang="el-GR" sz="2400" b="1" dirty="0" smtClean="0">
                <a:solidFill>
                  <a:srgbClr val="FF0000"/>
                </a:solidFill>
                <a:latin typeface="+mj-lt"/>
              </a:rPr>
              <a:t>α</a:t>
            </a:r>
            <a:r>
              <a:rPr lang="en-US" sz="2400" b="1" baseline="-25000" dirty="0" err="1" smtClean="0">
                <a:solidFill>
                  <a:srgbClr val="FF0000"/>
                </a:solidFill>
                <a:latin typeface="+mj-lt"/>
              </a:rPr>
              <a:t>i</a:t>
            </a:r>
            <a:r>
              <a:rPr lang="en-US" sz="2400" b="1" dirty="0" smtClean="0">
                <a:solidFill>
                  <a:srgbClr val="FF0000"/>
                </a:solidFill>
                <a:latin typeface="+mj-lt"/>
              </a:rPr>
              <a:t>.</a:t>
            </a:r>
            <a:r>
              <a:rPr lang="en-US" sz="2400" dirty="0" smtClean="0">
                <a:latin typeface="+mj-lt"/>
              </a:rPr>
              <a:t>  In addition, we cannot estimate average partial effects, as doing so would require finding E[</a:t>
            </a:r>
            <a:r>
              <a:rPr lang="el-GR" sz="2400" dirty="0" smtClean="0">
                <a:latin typeface="+mj-lt"/>
              </a:rPr>
              <a:t>Λ</a:t>
            </a:r>
            <a:r>
              <a:rPr lang="en-US" sz="2400" dirty="0" smtClean="0">
                <a:latin typeface="+mj-lt"/>
              </a:rPr>
              <a:t>(</a:t>
            </a:r>
            <a:r>
              <a:rPr lang="en-US" sz="2400" b="1" dirty="0" err="1" smtClean="0">
                <a:latin typeface="+mj-lt"/>
              </a:rPr>
              <a:t>x</a:t>
            </a:r>
            <a:r>
              <a:rPr lang="en-US" sz="2400" baseline="-25000" dirty="0" err="1" smtClean="0">
                <a:latin typeface="+mj-lt"/>
              </a:rPr>
              <a:t>it</a:t>
            </a:r>
            <a:r>
              <a:rPr lang="en-US" sz="2400" baseline="-25000" dirty="0" smtClean="0">
                <a:latin typeface="+mj-lt"/>
              </a:rPr>
              <a:t> </a:t>
            </a:r>
            <a:r>
              <a:rPr lang="en-US" sz="2400" b="1" dirty="0" smtClean="0">
                <a:latin typeface="+mj-lt"/>
                <a:sym typeface="Symbol" pitchFamily="18" charset="2"/>
              </a:rPr>
              <a:t>+ </a:t>
            </a:r>
            <a:r>
              <a:rPr lang="el-GR" sz="2400" dirty="0" smtClean="0">
                <a:latin typeface="+mj-lt"/>
              </a:rPr>
              <a:t>α</a:t>
            </a:r>
            <a:r>
              <a:rPr lang="en-US" sz="2400" baseline="-25000" dirty="0" err="1" smtClean="0">
                <a:latin typeface="+mj-lt"/>
              </a:rPr>
              <a:t>i</a:t>
            </a:r>
            <a:r>
              <a:rPr lang="en-US" sz="2400" dirty="0" smtClean="0">
                <a:latin typeface="+mj-lt"/>
              </a:rPr>
              <a:t>)], a task that apparently requires specifying a distribution for </a:t>
            </a:r>
            <a:r>
              <a:rPr lang="el-GR" sz="2400" dirty="0" smtClean="0">
                <a:latin typeface="+mj-lt"/>
              </a:rPr>
              <a:t>α</a:t>
            </a:r>
            <a:r>
              <a:rPr lang="en-US" sz="2400" baseline="-25000" dirty="0" err="1" smtClean="0">
                <a:latin typeface="+mj-lt"/>
              </a:rPr>
              <a:t>i</a:t>
            </a:r>
            <a:r>
              <a:rPr lang="en-US" sz="2400" dirty="0" smtClean="0">
                <a:latin typeface="+mj-lt"/>
              </a:rPr>
              <a:t>.”</a:t>
            </a:r>
          </a:p>
          <a:p>
            <a:pPr eaLnBrk="1" hangingPunct="1">
              <a:buFont typeface="Wingdings" pitchFamily="2" charset="2"/>
              <a:buNone/>
            </a:pPr>
            <a:r>
              <a:rPr lang="en-US" sz="2400" dirty="0" smtClean="0">
                <a:latin typeface="+mj-lt"/>
              </a:rPr>
              <a:t>   (Wooldridge, 2010)</a:t>
            </a:r>
          </a:p>
        </p:txBody>
      </p:sp>
    </p:spTree>
    <p:extLst>
      <p:ext uri="{BB962C8B-B14F-4D97-AF65-F5344CB8AC3E}">
        <p14:creationId xmlns:p14="http://schemas.microsoft.com/office/powerpoint/2010/main" val="418335342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idx="4294967295"/>
          </p:nvPr>
        </p:nvSpPr>
        <p:spPr>
          <a:xfrm>
            <a:off x="457200" y="1222375"/>
            <a:ext cx="8229600" cy="530225"/>
          </a:xfrm>
        </p:spPr>
        <p:txBody>
          <a:bodyPr/>
          <a:lstStyle/>
          <a:p>
            <a:pPr algn="ctr" eaLnBrk="1" hangingPunct="1"/>
            <a:r>
              <a:rPr lang="en-US" b="1" smtClean="0"/>
              <a:t>MLE for Logit </a:t>
            </a:r>
            <a:r>
              <a:rPr lang="en-US" b="1" dirty="0" smtClean="0"/>
              <a:t>Constant Terms</a:t>
            </a:r>
          </a:p>
        </p:txBody>
      </p:sp>
      <p:graphicFrame>
        <p:nvGraphicFramePr>
          <p:cNvPr id="47107" name="Object 3"/>
          <p:cNvGraphicFramePr>
            <a:graphicFrameLocks noChangeAspect="1"/>
          </p:cNvGraphicFramePr>
          <p:nvPr>
            <p:extLst>
              <p:ext uri="{D42A27DB-BD31-4B8C-83A1-F6EECF244321}">
                <p14:modId xmlns:p14="http://schemas.microsoft.com/office/powerpoint/2010/main" val="481333329"/>
              </p:ext>
            </p:extLst>
          </p:nvPr>
        </p:nvGraphicFramePr>
        <p:xfrm>
          <a:off x="1524000" y="1981200"/>
          <a:ext cx="6835775" cy="4140200"/>
        </p:xfrm>
        <a:graphic>
          <a:graphicData uri="http://schemas.openxmlformats.org/presentationml/2006/ole">
            <mc:AlternateContent xmlns:mc="http://schemas.openxmlformats.org/markup-compatibility/2006">
              <mc:Choice xmlns:v="urn:schemas-microsoft-com:vml" Requires="v">
                <p:oleObj spid="_x0000_s15380" name="Equation" r:id="rId4" imgW="4089400" imgH="2476500" progId="Equation.DSMT4">
                  <p:embed/>
                </p:oleObj>
              </mc:Choice>
              <mc:Fallback>
                <p:oleObj name="Equation" r:id="rId4" imgW="4089400" imgH="2476500" progId="Equation.DSMT4">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4000" y="1981200"/>
                        <a:ext cx="6835775" cy="4140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3842708504"/>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533400"/>
            <a:ext cx="8229600" cy="1139825"/>
          </a:xfrm>
        </p:spPr>
        <p:txBody>
          <a:bodyPr/>
          <a:lstStyle/>
          <a:p>
            <a:r>
              <a:rPr lang="en-US" smtClean="0"/>
              <a:t>An Approximate Solution for E[</a:t>
            </a:r>
            <a:r>
              <a:rPr lang="en-US" smtClean="0">
                <a:sym typeface="Symbol"/>
              </a:rPr>
              <a:t></a:t>
            </a:r>
            <a:r>
              <a:rPr lang="en-US" baseline="-25000" smtClean="0">
                <a:sym typeface="Symbol"/>
              </a:rPr>
              <a:t>i</a:t>
            </a:r>
            <a:r>
              <a:rPr lang="en-US" smtClean="0"/>
              <a:t>]</a:t>
            </a:r>
            <a:endParaRPr lang="en-US"/>
          </a:p>
        </p:txBody>
      </p:sp>
      <p:graphicFrame>
        <p:nvGraphicFramePr>
          <p:cNvPr id="3" name="Object 2"/>
          <p:cNvGraphicFramePr>
            <a:graphicFrameLocks noChangeAspect="1"/>
          </p:cNvGraphicFramePr>
          <p:nvPr>
            <p:extLst>
              <p:ext uri="{D42A27DB-BD31-4B8C-83A1-F6EECF244321}">
                <p14:modId xmlns:p14="http://schemas.microsoft.com/office/powerpoint/2010/main" val="2275056795"/>
              </p:ext>
            </p:extLst>
          </p:nvPr>
        </p:nvGraphicFramePr>
        <p:xfrm>
          <a:off x="903288" y="2089150"/>
          <a:ext cx="7337425" cy="3367088"/>
        </p:xfrm>
        <a:graphic>
          <a:graphicData uri="http://schemas.openxmlformats.org/presentationml/2006/ole">
            <mc:AlternateContent xmlns:mc="http://schemas.openxmlformats.org/markup-compatibility/2006">
              <mc:Choice xmlns:v="urn:schemas-microsoft-com:vml" Requires="v">
                <p:oleObj spid="_x0000_s16404" name="Equation" r:id="rId3" imgW="4317840" imgH="1981080" progId="Equation.DSMT4">
                  <p:embed/>
                </p:oleObj>
              </mc:Choice>
              <mc:Fallback>
                <p:oleObj name="Equation" r:id="rId3" imgW="4317840" imgH="1981080" progId="Equation.DSMT4">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3288" y="2089150"/>
                        <a:ext cx="7337425" cy="33670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159778111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1139825"/>
          </a:xfrm>
        </p:spPr>
        <p:txBody>
          <a:bodyPr/>
          <a:lstStyle/>
          <a:p>
            <a:r>
              <a:rPr lang="en-US" smtClean="0"/>
              <a:t>An Approximate Solution for </a:t>
            </a:r>
            <a:r>
              <a:rPr lang="en-US" smtClean="0">
                <a:sym typeface="Symbol"/>
              </a:rPr>
              <a:t></a:t>
            </a:r>
            <a:r>
              <a:rPr lang="en-US" baseline="-25000" smtClean="0">
                <a:sym typeface="Symbol"/>
              </a:rPr>
              <a:t>i</a:t>
            </a:r>
            <a:endParaRPr lang="en-US"/>
          </a:p>
        </p:txBody>
      </p:sp>
      <p:graphicFrame>
        <p:nvGraphicFramePr>
          <p:cNvPr id="3" name="Object 2"/>
          <p:cNvGraphicFramePr>
            <a:graphicFrameLocks noChangeAspect="1"/>
          </p:cNvGraphicFramePr>
          <p:nvPr>
            <p:extLst>
              <p:ext uri="{D42A27DB-BD31-4B8C-83A1-F6EECF244321}">
                <p14:modId xmlns:p14="http://schemas.microsoft.com/office/powerpoint/2010/main" val="3247297546"/>
              </p:ext>
            </p:extLst>
          </p:nvPr>
        </p:nvGraphicFramePr>
        <p:xfrm>
          <a:off x="762000" y="2057400"/>
          <a:ext cx="7908925" cy="3566196"/>
        </p:xfrm>
        <a:graphic>
          <a:graphicData uri="http://schemas.openxmlformats.org/presentationml/2006/ole">
            <mc:AlternateContent xmlns:mc="http://schemas.openxmlformats.org/markup-compatibility/2006">
              <mc:Choice xmlns:v="urn:schemas-microsoft-com:vml" Requires="v">
                <p:oleObj spid="_x0000_s17428" name="Equation" r:id="rId3" imgW="4533840" imgH="2044440" progId="Equation.DSMT4">
                  <p:embed/>
                </p:oleObj>
              </mc:Choice>
              <mc:Fallback>
                <p:oleObj name="Equation" r:id="rId3" imgW="4533840" imgH="2044440" progId="Equation.DSMT4">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0" y="2057400"/>
                        <a:ext cx="7908925" cy="356619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232792890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0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462" y="49764"/>
            <a:ext cx="7190667" cy="67600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841994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9167" y="685800"/>
            <a:ext cx="8533780" cy="5791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7358389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1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7400" y="914400"/>
            <a:ext cx="5486400" cy="57035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0624604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326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2062" y="3962400"/>
            <a:ext cx="8010938" cy="2438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2326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4164" y="685800"/>
            <a:ext cx="7988152" cy="2352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375116" y="3429000"/>
            <a:ext cx="8540284" cy="369332"/>
          </a:xfrm>
          <a:prstGeom prst="rect">
            <a:avLst/>
          </a:prstGeom>
          <a:noFill/>
        </p:spPr>
        <p:txBody>
          <a:bodyPr wrap="square" rtlCol="0">
            <a:spAutoFit/>
          </a:bodyPr>
          <a:lstStyle/>
          <a:p>
            <a:r>
              <a:rPr lang="en-US" dirty="0" smtClean="0"/>
              <a:t>Systematic overestimation by </a:t>
            </a:r>
            <a:r>
              <a:rPr lang="en-US" dirty="0" err="1" smtClean="0"/>
              <a:t>alphai</a:t>
            </a:r>
            <a:r>
              <a:rPr lang="en-US" dirty="0" smtClean="0"/>
              <a:t>, or random noise?  A second run of the experiment:</a:t>
            </a:r>
            <a:endParaRPr lang="en-US" dirty="0"/>
          </a:p>
        </p:txBody>
      </p:sp>
    </p:spTree>
    <p:extLst>
      <p:ext uri="{BB962C8B-B14F-4D97-AF65-F5344CB8AC3E}">
        <p14:creationId xmlns:p14="http://schemas.microsoft.com/office/powerpoint/2010/main" val="308230129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4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1762" y="1646853"/>
            <a:ext cx="7521677" cy="3886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0715598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5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4850" y="1219200"/>
            <a:ext cx="7734300" cy="5419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1693387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p:cNvSpPr>
            <a:spLocks noGrp="1"/>
          </p:cNvSpPr>
          <p:nvPr>
            <p:ph type="title" idx="4294967295"/>
          </p:nvPr>
        </p:nvSpPr>
        <p:spPr>
          <a:xfrm>
            <a:off x="914400" y="1527175"/>
            <a:ext cx="8229600" cy="530225"/>
          </a:xfrm>
        </p:spPr>
        <p:txBody>
          <a:bodyPr/>
          <a:lstStyle/>
          <a:p>
            <a:pPr algn="ctr" eaLnBrk="1" hangingPunct="1"/>
            <a:r>
              <a:rPr lang="en-US" b="1" dirty="0" smtClean="0"/>
              <a:t>Fixed Effects </a:t>
            </a:r>
            <a:r>
              <a:rPr lang="en-US" b="1" dirty="0" err="1" smtClean="0"/>
              <a:t>Logit</a:t>
            </a:r>
            <a:r>
              <a:rPr lang="en-US" b="1" dirty="0" smtClean="0"/>
              <a:t> Health Model: Conditional vs. Unconditional</a:t>
            </a:r>
          </a:p>
        </p:txBody>
      </p:sp>
      <p:pic>
        <p:nvPicPr>
          <p:cNvPr id="4813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4013" y="1987550"/>
            <a:ext cx="8534400" cy="434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pic>
      <p:sp>
        <p:nvSpPr>
          <p:cNvPr id="48132" name="Rectangle 5"/>
          <p:cNvSpPr>
            <a:spLocks noChangeArrowheads="1"/>
          </p:cNvSpPr>
          <p:nvPr/>
        </p:nvSpPr>
        <p:spPr bwMode="auto">
          <a:xfrm>
            <a:off x="1905000" y="2438400"/>
            <a:ext cx="2438400" cy="228600"/>
          </a:xfrm>
          <a:prstGeom prst="rect">
            <a:avLst/>
          </a:prstGeom>
          <a:solidFill>
            <a:srgbClr val="FF3300">
              <a:alpha val="14902"/>
            </a:srgbClr>
          </a:solidFill>
          <a:ln w="19050">
            <a:solidFill>
              <a:schemeClr val="tx1"/>
            </a:solidFill>
            <a:miter lim="800000"/>
            <a:headEnd/>
            <a:tailEnd/>
          </a:ln>
        </p:spPr>
        <p:txBody>
          <a:bodyPr wrap="none" anchor="ctr"/>
          <a:lstStyle/>
          <a:p>
            <a:endParaRPr lang="en-US"/>
          </a:p>
        </p:txBody>
      </p:sp>
      <p:sp>
        <p:nvSpPr>
          <p:cNvPr id="48133" name="Rectangle 6"/>
          <p:cNvSpPr>
            <a:spLocks noChangeArrowheads="1"/>
          </p:cNvSpPr>
          <p:nvPr/>
        </p:nvSpPr>
        <p:spPr bwMode="auto">
          <a:xfrm>
            <a:off x="5105400" y="2438400"/>
            <a:ext cx="2438400" cy="228600"/>
          </a:xfrm>
          <a:prstGeom prst="rect">
            <a:avLst/>
          </a:prstGeom>
          <a:solidFill>
            <a:srgbClr val="FF3300">
              <a:alpha val="14902"/>
            </a:srgbClr>
          </a:solidFill>
          <a:ln w="19050">
            <a:solidFill>
              <a:schemeClr val="tx1"/>
            </a:solidFill>
            <a:miter lim="800000"/>
            <a:headEnd/>
            <a:tailEnd/>
          </a:ln>
        </p:spPr>
        <p:txBody>
          <a:bodyPr wrap="none" anchor="ctr"/>
          <a:lstStyle/>
          <a:p>
            <a:endParaRPr lang="en-US"/>
          </a:p>
        </p:txBody>
      </p:sp>
      <p:sp>
        <p:nvSpPr>
          <p:cNvPr id="48134" name="Rectangle 7"/>
          <p:cNvSpPr>
            <a:spLocks noChangeArrowheads="1"/>
          </p:cNvSpPr>
          <p:nvPr/>
        </p:nvSpPr>
        <p:spPr bwMode="auto">
          <a:xfrm>
            <a:off x="1447800" y="5181600"/>
            <a:ext cx="838200" cy="9906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
        <p:nvSpPr>
          <p:cNvPr id="48135" name="Rectangle 8"/>
          <p:cNvSpPr>
            <a:spLocks noChangeArrowheads="1"/>
          </p:cNvSpPr>
          <p:nvPr/>
        </p:nvSpPr>
        <p:spPr bwMode="auto">
          <a:xfrm>
            <a:off x="4724400" y="5181600"/>
            <a:ext cx="838200" cy="9906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Tree>
    <p:extLst>
      <p:ext uri="{BB962C8B-B14F-4D97-AF65-F5344CB8AC3E}">
        <p14:creationId xmlns:p14="http://schemas.microsoft.com/office/powerpoint/2010/main" val="883416775"/>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idx="4294967295"/>
          </p:nvPr>
        </p:nvSpPr>
        <p:spPr>
          <a:xfrm>
            <a:off x="838200" y="1679575"/>
            <a:ext cx="8229600" cy="530225"/>
          </a:xfrm>
        </p:spPr>
        <p:txBody>
          <a:bodyPr/>
          <a:lstStyle/>
          <a:p>
            <a:pPr algn="ctr" eaLnBrk="1" hangingPunct="1"/>
            <a:r>
              <a:rPr lang="en-US" b="1" dirty="0" smtClean="0"/>
              <a:t>Incidental Parameters Problems: Conventional Wisdom</a:t>
            </a:r>
          </a:p>
        </p:txBody>
      </p:sp>
      <p:sp>
        <p:nvSpPr>
          <p:cNvPr id="50179" name="Rectangle 3"/>
          <p:cNvSpPr>
            <a:spLocks noGrp="1" noChangeArrowheads="1"/>
          </p:cNvSpPr>
          <p:nvPr>
            <p:ph type="body" idx="4294967295"/>
          </p:nvPr>
        </p:nvSpPr>
        <p:spPr>
          <a:xfrm>
            <a:off x="685800" y="2362200"/>
            <a:ext cx="8229600" cy="4191000"/>
          </a:xfrm>
        </p:spPr>
        <p:txBody>
          <a:bodyPr/>
          <a:lstStyle/>
          <a:p>
            <a:pPr eaLnBrk="1" hangingPunct="1"/>
            <a:r>
              <a:rPr lang="en-US" u="sng" dirty="0" smtClean="0">
                <a:latin typeface="Arial" charset="0"/>
              </a:rPr>
              <a:t>General</a:t>
            </a:r>
            <a:r>
              <a:rPr lang="en-US" dirty="0" smtClean="0">
                <a:latin typeface="Arial" charset="0"/>
              </a:rPr>
              <a:t>:  The unconditional MLE is biased in samples with fixed </a:t>
            </a:r>
            <a:r>
              <a:rPr lang="en-US" i="1" dirty="0" smtClean="0">
                <a:latin typeface="Arial" charset="0"/>
              </a:rPr>
              <a:t>T</a:t>
            </a:r>
            <a:r>
              <a:rPr lang="en-US" dirty="0" smtClean="0">
                <a:latin typeface="Arial" charset="0"/>
              </a:rPr>
              <a:t> except in special cases such as linear or Poisson regression (even when the FEM is the right model).</a:t>
            </a:r>
          </a:p>
          <a:p>
            <a:pPr lvl="1" eaLnBrk="1" hangingPunct="1">
              <a:buFont typeface="Wingdings" pitchFamily="2" charset="2"/>
              <a:buNone/>
            </a:pPr>
            <a:r>
              <a:rPr lang="en-US" dirty="0" smtClean="0">
                <a:latin typeface="Arial" charset="0"/>
              </a:rPr>
              <a:t>   The conditional estimator (that bypasses </a:t>
            </a:r>
            <a:br>
              <a:rPr lang="en-US" dirty="0" smtClean="0">
                <a:latin typeface="Arial" charset="0"/>
              </a:rPr>
            </a:br>
            <a:r>
              <a:rPr lang="en-US" dirty="0" smtClean="0">
                <a:latin typeface="Arial" charset="0"/>
              </a:rPr>
              <a:t>estimation of </a:t>
            </a:r>
            <a:r>
              <a:rPr lang="el-GR" dirty="0" smtClean="0">
                <a:latin typeface="Arial" charset="0"/>
              </a:rPr>
              <a:t>α</a:t>
            </a:r>
            <a:r>
              <a:rPr lang="en-US" baseline="-25000" dirty="0" err="1" smtClean="0">
                <a:latin typeface="Arial" charset="0"/>
              </a:rPr>
              <a:t>i</a:t>
            </a:r>
            <a:r>
              <a:rPr lang="en-US" dirty="0" smtClean="0">
                <a:latin typeface="Arial" charset="0"/>
              </a:rPr>
              <a:t>) is consistent.</a:t>
            </a:r>
          </a:p>
          <a:p>
            <a:pPr eaLnBrk="1" hangingPunct="1"/>
            <a:r>
              <a:rPr lang="en-US" u="sng" dirty="0" smtClean="0">
                <a:latin typeface="Arial" charset="0"/>
              </a:rPr>
              <a:t>Specific</a:t>
            </a:r>
            <a:r>
              <a:rPr lang="en-US" dirty="0" smtClean="0">
                <a:latin typeface="Arial" charset="0"/>
              </a:rPr>
              <a:t>:  Upward bias (experience with </a:t>
            </a:r>
            <a:r>
              <a:rPr lang="en-US" dirty="0" err="1" smtClean="0">
                <a:latin typeface="Arial" charset="0"/>
              </a:rPr>
              <a:t>probit</a:t>
            </a:r>
            <a:r>
              <a:rPr lang="en-US" dirty="0" smtClean="0">
                <a:latin typeface="Arial" charset="0"/>
              </a:rPr>
              <a:t> and </a:t>
            </a:r>
            <a:r>
              <a:rPr lang="en-US" dirty="0" err="1" smtClean="0">
                <a:latin typeface="Arial" charset="0"/>
              </a:rPr>
              <a:t>logit</a:t>
            </a:r>
            <a:r>
              <a:rPr lang="en-US" dirty="0" smtClean="0">
                <a:latin typeface="Arial" charset="0"/>
              </a:rPr>
              <a:t>) in estimators of </a:t>
            </a:r>
            <a:r>
              <a:rPr lang="en-US" b="1" dirty="0" smtClean="0">
                <a:latin typeface="Arial" charset="0"/>
                <a:sym typeface="Symbol" pitchFamily="18" charset="2"/>
              </a:rPr>
              <a:t></a:t>
            </a:r>
            <a:endParaRPr lang="en-US" b="1" dirty="0" smtClean="0">
              <a:latin typeface="Arial" charset="0"/>
            </a:endParaRPr>
          </a:p>
        </p:txBody>
      </p:sp>
    </p:spTree>
    <p:extLst>
      <p:ext uri="{BB962C8B-B14F-4D97-AF65-F5344CB8AC3E}">
        <p14:creationId xmlns:p14="http://schemas.microsoft.com/office/powerpoint/2010/main" val="1743138312"/>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286000" y="426976"/>
            <a:ext cx="5348287" cy="6354823"/>
          </a:xfrm>
          <a:prstGeom prst="rect">
            <a:avLst/>
          </a:prstGeom>
        </p:spPr>
      </p:pic>
    </p:spTree>
    <p:extLst>
      <p:ext uri="{BB962C8B-B14F-4D97-AF65-F5344CB8AC3E}">
        <p14:creationId xmlns:p14="http://schemas.microsoft.com/office/powerpoint/2010/main" val="28714350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idx="4294967295"/>
          </p:nvPr>
        </p:nvSpPr>
        <p:spPr>
          <a:xfrm>
            <a:off x="609600" y="1066800"/>
            <a:ext cx="8229600" cy="530225"/>
          </a:xfrm>
        </p:spPr>
        <p:txBody>
          <a:bodyPr/>
          <a:lstStyle/>
          <a:p>
            <a:pPr eaLnBrk="1" hangingPunct="1"/>
            <a:r>
              <a:rPr lang="en-US" sz="3200" b="1" dirty="0" smtClean="0"/>
              <a:t>A Monte Carlo Study of the </a:t>
            </a:r>
            <a:br>
              <a:rPr lang="en-US" sz="3200" b="1" dirty="0" smtClean="0"/>
            </a:br>
            <a:r>
              <a:rPr lang="en-US" sz="3200" b="1" dirty="0" smtClean="0"/>
              <a:t>FE Estimator: </a:t>
            </a:r>
            <a:r>
              <a:rPr lang="en-US" sz="3200" b="1" dirty="0" err="1" smtClean="0"/>
              <a:t>Probit</a:t>
            </a:r>
            <a:r>
              <a:rPr lang="en-US" sz="3200" b="1" dirty="0" smtClean="0"/>
              <a:t> vs. </a:t>
            </a:r>
            <a:r>
              <a:rPr lang="en-US" sz="3200" b="1" dirty="0" err="1" smtClean="0"/>
              <a:t>Logit</a:t>
            </a:r>
            <a:endParaRPr lang="en-US" sz="3200" b="1" dirty="0" smtClean="0"/>
          </a:p>
        </p:txBody>
      </p:sp>
      <p:sp>
        <p:nvSpPr>
          <p:cNvPr id="52227" name="Rectangle 3"/>
          <p:cNvSpPr>
            <a:spLocks noGrp="1" noChangeArrowheads="1"/>
          </p:cNvSpPr>
          <p:nvPr>
            <p:ph type="body" idx="4294967295"/>
          </p:nvPr>
        </p:nvSpPr>
        <p:spPr>
          <a:xfrm>
            <a:off x="914400" y="1600200"/>
            <a:ext cx="8229600" cy="4530725"/>
          </a:xfrm>
        </p:spPr>
        <p:txBody>
          <a:bodyPr/>
          <a:lstStyle/>
          <a:p>
            <a:pPr eaLnBrk="1" hangingPunct="1"/>
            <a:endParaRPr lang="en-US" dirty="0" smtClean="0"/>
          </a:p>
          <a:p>
            <a:pPr eaLnBrk="1" hangingPunct="1"/>
            <a:endParaRPr lang="en-US" dirty="0" smtClean="0"/>
          </a:p>
        </p:txBody>
      </p:sp>
      <p:graphicFrame>
        <p:nvGraphicFramePr>
          <p:cNvPr id="52228" name="Object 4"/>
          <p:cNvGraphicFramePr>
            <a:graphicFrameLocks noChangeAspect="1"/>
          </p:cNvGraphicFramePr>
          <p:nvPr>
            <p:extLst>
              <p:ext uri="{D42A27DB-BD31-4B8C-83A1-F6EECF244321}">
                <p14:modId xmlns:p14="http://schemas.microsoft.com/office/powerpoint/2010/main" val="1546258111"/>
              </p:ext>
            </p:extLst>
          </p:nvPr>
        </p:nvGraphicFramePr>
        <p:xfrm>
          <a:off x="265113" y="3038475"/>
          <a:ext cx="8802687" cy="2828925"/>
        </p:xfrm>
        <a:graphic>
          <a:graphicData uri="http://schemas.openxmlformats.org/presentationml/2006/ole">
            <mc:AlternateContent xmlns:mc="http://schemas.openxmlformats.org/markup-compatibility/2006">
              <mc:Choice xmlns:v="urn:schemas-microsoft-com:vml" Requires="v">
                <p:oleObj spid="_x0000_s18452" name="Bitmap Image" r:id="rId4" imgW="8802329" imgH="2448267" progId="PBrush">
                  <p:embed/>
                </p:oleObj>
              </mc:Choice>
              <mc:Fallback>
                <p:oleObj name="Bitmap Image" r:id="rId4" imgW="8802329" imgH="2448267" progId="PBrush">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5113" y="3038475"/>
                        <a:ext cx="8802687" cy="2828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52229" name="Text Box 5"/>
          <p:cNvSpPr txBox="1">
            <a:spLocks noChangeArrowheads="1"/>
          </p:cNvSpPr>
          <p:nvPr/>
        </p:nvSpPr>
        <p:spPr bwMode="auto">
          <a:xfrm>
            <a:off x="2095500" y="1843087"/>
            <a:ext cx="525780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pPr eaLnBrk="1" hangingPunct="1">
              <a:spcBef>
                <a:spcPct val="50000"/>
              </a:spcBef>
            </a:pPr>
            <a:r>
              <a:rPr lang="en-US" sz="2000" b="1" dirty="0">
                <a:latin typeface="Arial" charset="0"/>
              </a:rPr>
              <a:t>Estimates of Coefficients and Marginal Effects at the Implied Data Means</a:t>
            </a:r>
          </a:p>
        </p:txBody>
      </p:sp>
      <p:sp>
        <p:nvSpPr>
          <p:cNvPr id="52230" name="Text Box 6"/>
          <p:cNvSpPr txBox="1">
            <a:spLocks noChangeArrowheads="1"/>
          </p:cNvSpPr>
          <p:nvPr/>
        </p:nvSpPr>
        <p:spPr bwMode="auto">
          <a:xfrm>
            <a:off x="1066800" y="5892800"/>
            <a:ext cx="7315200" cy="660400"/>
          </a:xfrm>
          <a:prstGeom prst="rect">
            <a:avLst/>
          </a:prstGeom>
          <a:noFill/>
          <a:ln w="1905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pPr>
              <a:spcBef>
                <a:spcPct val="50000"/>
              </a:spcBef>
            </a:pPr>
            <a:r>
              <a:rPr lang="en-US" b="1">
                <a:latin typeface="Arial" charset="0"/>
              </a:rPr>
              <a:t>Results are scaled so the desired quantity being estimated </a:t>
            </a:r>
            <a:br>
              <a:rPr lang="en-US" b="1">
                <a:latin typeface="Arial" charset="0"/>
              </a:rPr>
            </a:br>
            <a:r>
              <a:rPr lang="en-US" b="1">
                <a:latin typeface="Arial" charset="0"/>
              </a:rPr>
              <a:t>(</a:t>
            </a:r>
            <a:r>
              <a:rPr lang="en-US" b="1">
                <a:latin typeface="Arial" charset="0"/>
                <a:sym typeface="Symbol" pitchFamily="18" charset="2"/>
              </a:rPr>
              <a:t>, , marginal effects) all equal 1.0 in the population.</a:t>
            </a:r>
          </a:p>
        </p:txBody>
      </p:sp>
    </p:spTree>
    <p:extLst>
      <p:ext uri="{BB962C8B-B14F-4D97-AF65-F5344CB8AC3E}">
        <p14:creationId xmlns:p14="http://schemas.microsoft.com/office/powerpoint/2010/main" val="762714113"/>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a:xfrm>
            <a:off x="609600" y="1143000"/>
            <a:ext cx="8229600" cy="530225"/>
          </a:xfrm>
        </p:spPr>
        <p:txBody>
          <a:bodyPr/>
          <a:lstStyle/>
          <a:p>
            <a:pPr algn="ctr" eaLnBrk="1" hangingPunct="1"/>
            <a:r>
              <a:rPr lang="en-US" smtClean="0"/>
              <a:t>Bias Correction Estimators</a:t>
            </a:r>
          </a:p>
        </p:txBody>
      </p:sp>
      <p:sp>
        <p:nvSpPr>
          <p:cNvPr id="54275" name="Rectangle 3"/>
          <p:cNvSpPr>
            <a:spLocks noGrp="1" noChangeArrowheads="1"/>
          </p:cNvSpPr>
          <p:nvPr>
            <p:ph idx="1"/>
          </p:nvPr>
        </p:nvSpPr>
        <p:spPr/>
        <p:txBody>
          <a:bodyPr/>
          <a:lstStyle/>
          <a:p>
            <a:pPr eaLnBrk="1" hangingPunct="1">
              <a:lnSpc>
                <a:spcPct val="90000"/>
              </a:lnSpc>
            </a:pPr>
            <a:r>
              <a:rPr lang="en-US" sz="2400" dirty="0" smtClean="0">
                <a:latin typeface="Arial" charset="0"/>
              </a:rPr>
              <a:t>Motivation: Undo the incidental parameters bias in the fixed effects </a:t>
            </a:r>
            <a:r>
              <a:rPr lang="en-US" sz="2400" dirty="0" err="1" smtClean="0">
                <a:latin typeface="Arial" charset="0"/>
              </a:rPr>
              <a:t>probit</a:t>
            </a:r>
            <a:r>
              <a:rPr lang="en-US" sz="2400" dirty="0" smtClean="0">
                <a:latin typeface="Arial" charset="0"/>
              </a:rPr>
              <a:t> model:</a:t>
            </a:r>
          </a:p>
          <a:p>
            <a:pPr lvl="1" eaLnBrk="1" hangingPunct="1">
              <a:lnSpc>
                <a:spcPct val="90000"/>
              </a:lnSpc>
            </a:pPr>
            <a:r>
              <a:rPr lang="en-US" sz="2000" dirty="0" smtClean="0">
                <a:latin typeface="Arial" charset="0"/>
              </a:rPr>
              <a:t>(1) Maximize a penalized log likelihood function, or</a:t>
            </a:r>
          </a:p>
          <a:p>
            <a:pPr lvl="1" eaLnBrk="1" hangingPunct="1">
              <a:lnSpc>
                <a:spcPct val="90000"/>
              </a:lnSpc>
            </a:pPr>
            <a:r>
              <a:rPr lang="en-US" sz="2000" dirty="0" smtClean="0">
                <a:latin typeface="Arial" charset="0"/>
              </a:rPr>
              <a:t>(2) Directly correct the estimator of </a:t>
            </a:r>
            <a:r>
              <a:rPr lang="el-GR" sz="2000" dirty="0" smtClean="0">
                <a:latin typeface="Arial" charset="0"/>
              </a:rPr>
              <a:t>β</a:t>
            </a:r>
            <a:endParaRPr lang="en-US" sz="2000" dirty="0" smtClean="0">
              <a:latin typeface="Arial" charset="0"/>
            </a:endParaRPr>
          </a:p>
          <a:p>
            <a:pPr eaLnBrk="1" hangingPunct="1">
              <a:lnSpc>
                <a:spcPct val="90000"/>
              </a:lnSpc>
            </a:pPr>
            <a:r>
              <a:rPr lang="en-US" sz="2400" dirty="0" smtClean="0">
                <a:latin typeface="Arial" charset="0"/>
              </a:rPr>
              <a:t>Advantages</a:t>
            </a:r>
          </a:p>
          <a:p>
            <a:pPr lvl="1" eaLnBrk="1" hangingPunct="1">
              <a:lnSpc>
                <a:spcPct val="90000"/>
              </a:lnSpc>
            </a:pPr>
            <a:r>
              <a:rPr lang="en-US" sz="2000" dirty="0" smtClean="0">
                <a:latin typeface="Arial" charset="0"/>
              </a:rPr>
              <a:t>For (1) estimates </a:t>
            </a:r>
            <a:r>
              <a:rPr lang="el-GR" sz="2000" dirty="0" smtClean="0">
                <a:latin typeface="Arial" charset="0"/>
              </a:rPr>
              <a:t>α</a:t>
            </a:r>
            <a:r>
              <a:rPr lang="en-US" sz="2000" baseline="-25000" dirty="0" err="1" smtClean="0">
                <a:latin typeface="Arial" charset="0"/>
              </a:rPr>
              <a:t>i</a:t>
            </a:r>
            <a:r>
              <a:rPr lang="en-US" sz="2000" dirty="0" smtClean="0">
                <a:latin typeface="Arial" charset="0"/>
              </a:rPr>
              <a:t> so enables partial effects</a:t>
            </a:r>
          </a:p>
          <a:p>
            <a:pPr lvl="1" eaLnBrk="1" hangingPunct="1">
              <a:lnSpc>
                <a:spcPct val="90000"/>
              </a:lnSpc>
            </a:pPr>
            <a:r>
              <a:rPr lang="en-US" sz="2000" dirty="0" smtClean="0">
                <a:latin typeface="Arial" charset="0"/>
              </a:rPr>
              <a:t>Estimator is consistent under some circumstances</a:t>
            </a:r>
          </a:p>
          <a:p>
            <a:pPr lvl="1" eaLnBrk="1" hangingPunct="1">
              <a:lnSpc>
                <a:spcPct val="90000"/>
              </a:lnSpc>
            </a:pPr>
            <a:r>
              <a:rPr lang="en-US" sz="2000" dirty="0" smtClean="0">
                <a:latin typeface="Arial" charset="0"/>
              </a:rPr>
              <a:t>(Possibly) corrects in dynamic models</a:t>
            </a:r>
          </a:p>
          <a:p>
            <a:pPr eaLnBrk="1" hangingPunct="1">
              <a:lnSpc>
                <a:spcPct val="90000"/>
              </a:lnSpc>
            </a:pPr>
            <a:r>
              <a:rPr lang="en-US" sz="2400" dirty="0" smtClean="0">
                <a:latin typeface="Arial" charset="0"/>
              </a:rPr>
              <a:t>Disadvantage</a:t>
            </a:r>
          </a:p>
          <a:p>
            <a:pPr lvl="1" eaLnBrk="1" hangingPunct="1">
              <a:lnSpc>
                <a:spcPct val="90000"/>
              </a:lnSpc>
            </a:pPr>
            <a:r>
              <a:rPr lang="en-US" sz="2000" dirty="0" smtClean="0">
                <a:latin typeface="Arial" charset="0"/>
              </a:rPr>
              <a:t>No time invariant variables in the model</a:t>
            </a:r>
          </a:p>
          <a:p>
            <a:pPr lvl="1" eaLnBrk="1" hangingPunct="1">
              <a:lnSpc>
                <a:spcPct val="90000"/>
              </a:lnSpc>
            </a:pPr>
            <a:r>
              <a:rPr lang="en-US" sz="2000" dirty="0" smtClean="0">
                <a:latin typeface="Arial" charset="0"/>
              </a:rPr>
              <a:t>Practical implementation</a:t>
            </a:r>
          </a:p>
          <a:p>
            <a:pPr lvl="1" eaLnBrk="1" hangingPunct="1">
              <a:lnSpc>
                <a:spcPct val="90000"/>
              </a:lnSpc>
            </a:pPr>
            <a:r>
              <a:rPr lang="en-US" sz="2000" dirty="0" smtClean="0">
                <a:latin typeface="Arial" charset="0"/>
              </a:rPr>
              <a:t>Extension to other models? (Ordered </a:t>
            </a:r>
            <a:r>
              <a:rPr lang="en-US" sz="2000" dirty="0" err="1" smtClean="0">
                <a:latin typeface="Arial" charset="0"/>
              </a:rPr>
              <a:t>probit</a:t>
            </a:r>
            <a:r>
              <a:rPr lang="en-US" sz="2000" dirty="0" smtClean="0">
                <a:latin typeface="Arial" charset="0"/>
              </a:rPr>
              <a:t> model (maybe) – see JBES 2009)</a:t>
            </a:r>
            <a:endParaRPr lang="el-GR" sz="2000" dirty="0" smtClean="0">
              <a:latin typeface="Arial" charset="0"/>
            </a:endParaRPr>
          </a:p>
        </p:txBody>
      </p:sp>
    </p:spTree>
    <p:extLst>
      <p:ext uri="{BB962C8B-B14F-4D97-AF65-F5344CB8AC3E}">
        <p14:creationId xmlns:p14="http://schemas.microsoft.com/office/powerpoint/2010/main" val="2530314449"/>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itle 1"/>
          <p:cNvSpPr>
            <a:spLocks noGrp="1"/>
          </p:cNvSpPr>
          <p:nvPr>
            <p:ph type="title" idx="4294967295"/>
          </p:nvPr>
        </p:nvSpPr>
        <p:spPr>
          <a:xfrm>
            <a:off x="685800" y="1222375"/>
            <a:ext cx="8229600" cy="530225"/>
          </a:xfrm>
        </p:spPr>
        <p:txBody>
          <a:bodyPr/>
          <a:lstStyle/>
          <a:p>
            <a:pPr eaLnBrk="1" hangingPunct="1"/>
            <a:r>
              <a:rPr lang="en-US" sz="3600" dirty="0" smtClean="0"/>
              <a:t>A </a:t>
            </a:r>
            <a:r>
              <a:rPr lang="en-US" sz="3600" dirty="0" err="1" smtClean="0"/>
              <a:t>Mundlak</a:t>
            </a:r>
            <a:r>
              <a:rPr lang="en-US" sz="3600" dirty="0" smtClean="0"/>
              <a:t> Correction for </a:t>
            </a:r>
            <a:br>
              <a:rPr lang="en-US" sz="3600" dirty="0" smtClean="0"/>
            </a:br>
            <a:r>
              <a:rPr lang="en-US" sz="3600" dirty="0" smtClean="0"/>
              <a:t>the FE Model</a:t>
            </a:r>
          </a:p>
        </p:txBody>
      </p:sp>
      <p:graphicFrame>
        <p:nvGraphicFramePr>
          <p:cNvPr id="55299" name="Object 5"/>
          <p:cNvGraphicFramePr>
            <a:graphicFrameLocks noChangeAspect="1"/>
          </p:cNvGraphicFramePr>
          <p:nvPr/>
        </p:nvGraphicFramePr>
        <p:xfrm>
          <a:off x="1295400" y="2011363"/>
          <a:ext cx="7086600" cy="4241800"/>
        </p:xfrm>
        <a:graphic>
          <a:graphicData uri="http://schemas.openxmlformats.org/presentationml/2006/ole">
            <mc:AlternateContent xmlns:mc="http://schemas.openxmlformats.org/markup-compatibility/2006">
              <mc:Choice xmlns:v="urn:schemas-microsoft-com:vml" Requires="v">
                <p:oleObj spid="_x0000_s19476" name="Equation" r:id="rId4" imgW="3606800" imgH="2159000" progId="Equation.DSMT4">
                  <p:embed/>
                </p:oleObj>
              </mc:Choice>
              <mc:Fallback>
                <p:oleObj name="Equation" r:id="rId4" imgW="3606800" imgH="2159000" progId="Equation.DSMT4">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95400" y="2011363"/>
                        <a:ext cx="7086600" cy="42418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5300" name="Rectangle 6"/>
          <p:cNvSpPr>
            <a:spLocks noChangeArrowheads="1"/>
          </p:cNvSpPr>
          <p:nvPr/>
        </p:nvSpPr>
        <p:spPr bwMode="auto">
          <a:xfrm>
            <a:off x="1219200" y="3657600"/>
            <a:ext cx="1981200" cy="457200"/>
          </a:xfrm>
          <a:prstGeom prst="rect">
            <a:avLst/>
          </a:prstGeom>
          <a:solidFill>
            <a:srgbClr val="FF0000">
              <a:alpha val="16078"/>
            </a:srgbClr>
          </a:solidFill>
          <a:ln w="19050">
            <a:solidFill>
              <a:schemeClr val="tx1"/>
            </a:solidFill>
            <a:miter lim="800000"/>
            <a:headEnd/>
            <a:tailEnd/>
          </a:ln>
        </p:spPr>
        <p:txBody>
          <a:bodyPr wrap="none" anchor="ctr"/>
          <a:lstStyle/>
          <a:p>
            <a:endParaRPr lang="en-US"/>
          </a:p>
        </p:txBody>
      </p:sp>
      <p:sp>
        <p:nvSpPr>
          <p:cNvPr id="55301" name="Rectangle 7"/>
          <p:cNvSpPr>
            <a:spLocks noChangeArrowheads="1"/>
          </p:cNvSpPr>
          <p:nvPr/>
        </p:nvSpPr>
        <p:spPr bwMode="auto">
          <a:xfrm>
            <a:off x="1219200" y="2438400"/>
            <a:ext cx="2209800" cy="4572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
        <p:nvSpPr>
          <p:cNvPr id="55302" name="Rectangle 8"/>
          <p:cNvSpPr>
            <a:spLocks noChangeArrowheads="1"/>
          </p:cNvSpPr>
          <p:nvPr/>
        </p:nvSpPr>
        <p:spPr bwMode="auto">
          <a:xfrm>
            <a:off x="1219200" y="5410200"/>
            <a:ext cx="3276600" cy="4572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Tree>
    <p:extLst>
      <p:ext uri="{BB962C8B-B14F-4D97-AF65-F5344CB8AC3E}">
        <p14:creationId xmlns:p14="http://schemas.microsoft.com/office/powerpoint/2010/main" val="2577813402"/>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itle 1"/>
          <p:cNvSpPr>
            <a:spLocks noGrp="1"/>
          </p:cNvSpPr>
          <p:nvPr>
            <p:ph type="title" idx="4294967295"/>
          </p:nvPr>
        </p:nvSpPr>
        <p:spPr>
          <a:xfrm>
            <a:off x="914400" y="1222375"/>
            <a:ext cx="8229600" cy="530225"/>
          </a:xfrm>
        </p:spPr>
        <p:txBody>
          <a:bodyPr/>
          <a:lstStyle/>
          <a:p>
            <a:pPr algn="ctr" eaLnBrk="1" hangingPunct="1"/>
            <a:r>
              <a:rPr lang="en-US" smtClean="0"/>
              <a:t>Mundlak Correction</a:t>
            </a:r>
          </a:p>
        </p:txBody>
      </p:sp>
      <p:pic>
        <p:nvPicPr>
          <p:cNvPr id="5632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1981200"/>
            <a:ext cx="8434388" cy="426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pic>
      <p:sp>
        <p:nvSpPr>
          <p:cNvPr id="56324" name="Rectangle 5"/>
          <p:cNvSpPr>
            <a:spLocks noChangeArrowheads="1"/>
          </p:cNvSpPr>
          <p:nvPr/>
        </p:nvSpPr>
        <p:spPr bwMode="auto">
          <a:xfrm>
            <a:off x="4800600" y="4876800"/>
            <a:ext cx="2362200" cy="9906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
        <p:nvSpPr>
          <p:cNvPr id="56325" name="Line 6"/>
          <p:cNvSpPr>
            <a:spLocks noChangeShapeType="1"/>
          </p:cNvSpPr>
          <p:nvPr/>
        </p:nvSpPr>
        <p:spPr bwMode="auto">
          <a:xfrm>
            <a:off x="3846513" y="2690813"/>
            <a:ext cx="1295400" cy="0"/>
          </a:xfrm>
          <a:prstGeom prst="line">
            <a:avLst/>
          </a:prstGeom>
          <a:noFill/>
          <a:ln w="57150">
            <a:solidFill>
              <a:srgbClr val="FF3300"/>
            </a:solidFill>
            <a:round/>
            <a:headEnd type="triangle" w="med" len="med"/>
            <a:tailEnd type="triangle" w="med" len="med"/>
          </a:ln>
          <a:extLst>
            <a:ext uri="{909E8E84-426E-40DD-AFC4-6F175D3DCCD1}">
              <a14:hiddenFill xmlns:a14="http://schemas.microsoft.com/office/drawing/2010/main">
                <a:noFill/>
              </a14:hiddenFill>
            </a:ext>
          </a:extLst>
        </p:spPr>
        <p:txBody>
          <a:bodyPr wrap="none"/>
          <a:lstStyle/>
          <a:p>
            <a:endParaRPr lang="en-US"/>
          </a:p>
        </p:txBody>
      </p:sp>
    </p:spTree>
    <p:extLst>
      <p:ext uri="{BB962C8B-B14F-4D97-AF65-F5344CB8AC3E}">
        <p14:creationId xmlns:p14="http://schemas.microsoft.com/office/powerpoint/2010/main" val="2874628052"/>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itle 1"/>
          <p:cNvSpPr>
            <a:spLocks noGrp="1"/>
          </p:cNvSpPr>
          <p:nvPr>
            <p:ph type="title" idx="4294967295"/>
          </p:nvPr>
        </p:nvSpPr>
        <p:spPr>
          <a:xfrm>
            <a:off x="762000" y="1524000"/>
            <a:ext cx="8229600" cy="530225"/>
          </a:xfrm>
        </p:spPr>
        <p:txBody>
          <a:bodyPr/>
          <a:lstStyle/>
          <a:p>
            <a:pPr eaLnBrk="1" hangingPunct="1"/>
            <a:r>
              <a:rPr lang="en-US" sz="3600" dirty="0" smtClean="0"/>
              <a:t>A Variable Addition Test for FE vs. RE</a:t>
            </a:r>
          </a:p>
        </p:txBody>
      </p:sp>
      <p:sp>
        <p:nvSpPr>
          <p:cNvPr id="57347" name="TextBox 2"/>
          <p:cNvSpPr txBox="1">
            <a:spLocks noChangeArrowheads="1"/>
          </p:cNvSpPr>
          <p:nvPr/>
        </p:nvSpPr>
        <p:spPr bwMode="auto">
          <a:xfrm>
            <a:off x="1676400" y="2286000"/>
            <a:ext cx="5715000" cy="3783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r>
              <a:rPr lang="en-US" sz="2800" dirty="0">
                <a:latin typeface="Arial" charset="0"/>
              </a:rPr>
              <a:t>The Wald statistic of 45.27922 and the likelihood ratio statistic of 40.280 are both far larger than the critical chi squared with 5 degrees of freedom, 11.07.  This suggests that for these data, the fixed effects model is the preferred framework.</a:t>
            </a:r>
          </a:p>
          <a:p>
            <a:endParaRPr lang="en-US" dirty="0"/>
          </a:p>
        </p:txBody>
      </p:sp>
    </p:spTree>
    <p:extLst>
      <p:ext uri="{BB962C8B-B14F-4D97-AF65-F5344CB8AC3E}">
        <p14:creationId xmlns:p14="http://schemas.microsoft.com/office/powerpoint/2010/main" val="1352609241"/>
      </p:ext>
    </p:extLst>
  </p:cSld>
  <p:clrMapOvr>
    <a:masterClrMapping/>
  </p:clrMapOvr>
  <p:timing>
    <p:tnLst>
      <p:par>
        <p:cTn id="1" dur="indefinite" restart="never" nodeType="tmRoot"/>
      </p:par>
    </p:tnLst>
  </p:timing>
</p:sld>
</file>

<file path=ppt/theme/theme1.xml><?xml version="1.0" encoding="utf-8"?>
<a:theme xmlns:a="http://schemas.openxmlformats.org/drawingml/2006/main" name="1_Level">
  <a:themeElements>
    <a:clrScheme name="Level 8">
      <a:dk1>
        <a:srgbClr val="000000"/>
      </a:dk1>
      <a:lt1>
        <a:srgbClr val="FFFFFF"/>
      </a:lt1>
      <a:dk2>
        <a:srgbClr val="999900"/>
      </a:dk2>
      <a:lt2>
        <a:srgbClr val="666600"/>
      </a:lt2>
      <a:accent1>
        <a:srgbClr val="99CC00"/>
      </a:accent1>
      <a:accent2>
        <a:srgbClr val="CCCC66"/>
      </a:accent2>
      <a:accent3>
        <a:srgbClr val="FFFFFF"/>
      </a:accent3>
      <a:accent4>
        <a:srgbClr val="000000"/>
      </a:accent4>
      <a:accent5>
        <a:srgbClr val="CAE2AA"/>
      </a:accent5>
      <a:accent6>
        <a:srgbClr val="B9B95C"/>
      </a:accent6>
      <a:hlink>
        <a:srgbClr val="FFCC00"/>
      </a:hlink>
      <a:folHlink>
        <a:srgbClr val="CC9900"/>
      </a:folHlink>
    </a:clrScheme>
    <a:fontScheme name="Level">
      <a:majorFont>
        <a:latin typeface="Arial"/>
        <a:ea typeface=""/>
        <a:cs typeface="Arial"/>
      </a:majorFont>
      <a:minorFont>
        <a:latin typeface="Verdana"/>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9050"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19050"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Level 1">
        <a:dk1>
          <a:srgbClr val="006699"/>
        </a:dk1>
        <a:lt1>
          <a:srgbClr val="FFFFFF"/>
        </a:lt1>
        <a:dk2>
          <a:srgbClr val="000000"/>
        </a:dk2>
        <a:lt2>
          <a:srgbClr val="99FF99"/>
        </a:lt2>
        <a:accent1>
          <a:srgbClr val="00CC99"/>
        </a:accent1>
        <a:accent2>
          <a:srgbClr val="009999"/>
        </a:accent2>
        <a:accent3>
          <a:srgbClr val="AAAAAA"/>
        </a:accent3>
        <a:accent4>
          <a:srgbClr val="DADADA"/>
        </a:accent4>
        <a:accent5>
          <a:srgbClr val="AAE2CA"/>
        </a:accent5>
        <a:accent6>
          <a:srgbClr val="008A8A"/>
        </a:accent6>
        <a:hlink>
          <a:srgbClr val="0066FF"/>
        </a:hlink>
        <a:folHlink>
          <a:srgbClr val="989CBA"/>
        </a:folHlink>
      </a:clrScheme>
      <a:clrMap bg1="dk2" tx1="lt1" bg2="dk1" tx2="lt2" accent1="accent1" accent2="accent2" accent3="accent3" accent4="accent4" accent5="accent5" accent6="accent6" hlink="hlink" folHlink="folHlink"/>
    </a:extraClrScheme>
    <a:extraClrScheme>
      <a:clrScheme name="Level 2">
        <a:dk1>
          <a:srgbClr val="808000"/>
        </a:dk1>
        <a:lt1>
          <a:srgbClr val="FFFFFF"/>
        </a:lt1>
        <a:dk2>
          <a:srgbClr val="5C271E"/>
        </a:dk2>
        <a:lt2>
          <a:srgbClr val="FFDD89"/>
        </a:lt2>
        <a:accent1>
          <a:srgbClr val="CC6600"/>
        </a:accent1>
        <a:accent2>
          <a:srgbClr val="CC9900"/>
        </a:accent2>
        <a:accent3>
          <a:srgbClr val="B5ACAB"/>
        </a:accent3>
        <a:accent4>
          <a:srgbClr val="DADADA"/>
        </a:accent4>
        <a:accent5>
          <a:srgbClr val="E2B8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Level 3">
        <a:dk1>
          <a:srgbClr val="763B00"/>
        </a:dk1>
        <a:lt1>
          <a:srgbClr val="FFFFFF"/>
        </a:lt1>
        <a:dk2>
          <a:srgbClr val="330000"/>
        </a:dk2>
        <a:lt2>
          <a:srgbClr val="CC9900"/>
        </a:lt2>
        <a:accent1>
          <a:srgbClr val="FFCC00"/>
        </a:accent1>
        <a:accent2>
          <a:srgbClr val="CC3300"/>
        </a:accent2>
        <a:accent3>
          <a:srgbClr val="ADAAAA"/>
        </a:accent3>
        <a:accent4>
          <a:srgbClr val="DADADA"/>
        </a:accent4>
        <a:accent5>
          <a:srgbClr val="FFE2AA"/>
        </a:accent5>
        <a:accent6>
          <a:srgbClr val="B92D00"/>
        </a:accent6>
        <a:hlink>
          <a:srgbClr val="666699"/>
        </a:hlink>
        <a:folHlink>
          <a:srgbClr val="999966"/>
        </a:folHlink>
      </a:clrScheme>
      <a:clrMap bg1="dk2" tx1="lt1" bg2="dk1" tx2="lt2" accent1="accent1" accent2="accent2" accent3="accent3" accent4="accent4" accent5="accent5" accent6="accent6" hlink="hlink" folHlink="folHlink"/>
    </a:extraClrScheme>
    <a:extraClrScheme>
      <a:clrScheme name="Level 4">
        <a:dk1>
          <a:srgbClr val="6D3696"/>
        </a:dk1>
        <a:lt1>
          <a:srgbClr val="FFFFFF"/>
        </a:lt1>
        <a:dk2>
          <a:srgbClr val="51255D"/>
        </a:dk2>
        <a:lt2>
          <a:srgbClr val="FFFFCC"/>
        </a:lt2>
        <a:accent1>
          <a:srgbClr val="666699"/>
        </a:accent1>
        <a:accent2>
          <a:srgbClr val="800080"/>
        </a:accent2>
        <a:accent3>
          <a:srgbClr val="B3ACB6"/>
        </a:accent3>
        <a:accent4>
          <a:srgbClr val="DADADA"/>
        </a:accent4>
        <a:accent5>
          <a:srgbClr val="B8B8CA"/>
        </a:accent5>
        <a:accent6>
          <a:srgbClr val="730073"/>
        </a:accent6>
        <a:hlink>
          <a:srgbClr val="CCCC00"/>
        </a:hlink>
        <a:folHlink>
          <a:srgbClr val="A3A274"/>
        </a:folHlink>
      </a:clrScheme>
      <a:clrMap bg1="dk2" tx1="lt1" bg2="dk1" tx2="lt2" accent1="accent1" accent2="accent2" accent3="accent3" accent4="accent4" accent5="accent5" accent6="accent6" hlink="hlink" folHlink="folHlink"/>
    </a:extraClrScheme>
    <a:extraClrScheme>
      <a:clrScheme name="Level 5">
        <a:dk1>
          <a:srgbClr val="CC6600"/>
        </a:dk1>
        <a:lt1>
          <a:srgbClr val="FFFFFF"/>
        </a:lt1>
        <a:dk2>
          <a:srgbClr val="4A553B"/>
        </a:dk2>
        <a:lt2>
          <a:srgbClr val="FFBF1F"/>
        </a:lt2>
        <a:accent1>
          <a:srgbClr val="FFCC00"/>
        </a:accent1>
        <a:accent2>
          <a:srgbClr val="CC9900"/>
        </a:accent2>
        <a:accent3>
          <a:srgbClr val="B1B4AF"/>
        </a:accent3>
        <a:accent4>
          <a:srgbClr val="DADADA"/>
        </a:accent4>
        <a:accent5>
          <a:srgbClr val="FFE2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Level 6">
        <a:dk1>
          <a:srgbClr val="000000"/>
        </a:dk1>
        <a:lt1>
          <a:srgbClr val="FFFFFF"/>
        </a:lt1>
        <a:dk2>
          <a:srgbClr val="666699"/>
        </a:dk2>
        <a:lt2>
          <a:srgbClr val="FFCC00"/>
        </a:lt2>
        <a:accent1>
          <a:srgbClr val="FF9900"/>
        </a:accent1>
        <a:accent2>
          <a:srgbClr val="FF0000"/>
        </a:accent2>
        <a:accent3>
          <a:srgbClr val="FFFFFF"/>
        </a:accent3>
        <a:accent4>
          <a:srgbClr val="000000"/>
        </a:accent4>
        <a:accent5>
          <a:srgbClr val="FFCAAA"/>
        </a:accent5>
        <a:accent6>
          <a:srgbClr val="E70000"/>
        </a:accent6>
        <a:hlink>
          <a:srgbClr val="666699"/>
        </a:hlink>
        <a:folHlink>
          <a:srgbClr val="999966"/>
        </a:folHlink>
      </a:clrScheme>
      <a:clrMap bg1="lt1" tx1="dk1" bg2="lt2" tx2="dk2" accent1="accent1" accent2="accent2" accent3="accent3" accent4="accent4" accent5="accent5" accent6="accent6" hlink="hlink" folHlink="folHlink"/>
    </a:extraClrScheme>
    <a:extraClrScheme>
      <a:clrScheme name="Level 7">
        <a:dk1>
          <a:srgbClr val="000000"/>
        </a:dk1>
        <a:lt1>
          <a:srgbClr val="FFFFFF"/>
        </a:lt1>
        <a:dk2>
          <a:srgbClr val="CC3300"/>
        </a:dk2>
        <a:lt2>
          <a:srgbClr val="663300"/>
        </a:lt2>
        <a:accent1>
          <a:srgbClr val="FFCC00"/>
        </a:accent1>
        <a:accent2>
          <a:srgbClr val="CC6600"/>
        </a:accent2>
        <a:accent3>
          <a:srgbClr val="FFFFFF"/>
        </a:accent3>
        <a:accent4>
          <a:srgbClr val="000000"/>
        </a:accent4>
        <a:accent5>
          <a:srgbClr val="FFE2AA"/>
        </a:accent5>
        <a:accent6>
          <a:srgbClr val="B95C00"/>
        </a:accent6>
        <a:hlink>
          <a:srgbClr val="CC9900"/>
        </a:hlink>
        <a:folHlink>
          <a:srgbClr val="996633"/>
        </a:folHlink>
      </a:clrScheme>
      <a:clrMap bg1="lt1" tx1="dk1" bg2="lt2" tx2="dk2" accent1="accent1" accent2="accent2" accent3="accent3" accent4="accent4" accent5="accent5" accent6="accent6" hlink="hlink" folHlink="folHlink"/>
    </a:extraClrScheme>
    <a:extraClrScheme>
      <a:clrScheme name="Level 8">
        <a:dk1>
          <a:srgbClr val="000000"/>
        </a:dk1>
        <a:lt1>
          <a:srgbClr val="FFFFFF"/>
        </a:lt1>
        <a:dk2>
          <a:srgbClr val="999900"/>
        </a:dk2>
        <a:lt2>
          <a:srgbClr val="666600"/>
        </a:lt2>
        <a:accent1>
          <a:srgbClr val="99CC00"/>
        </a:accent1>
        <a:accent2>
          <a:srgbClr val="CCCC66"/>
        </a:accent2>
        <a:accent3>
          <a:srgbClr val="FFFFFF"/>
        </a:accent3>
        <a:accent4>
          <a:srgbClr val="000000"/>
        </a:accent4>
        <a:accent5>
          <a:srgbClr val="CAE2AA"/>
        </a:accent5>
        <a:accent6>
          <a:srgbClr val="B9B95C"/>
        </a:accent6>
        <a:hlink>
          <a:srgbClr val="FFCC00"/>
        </a:hlink>
        <a:folHlink>
          <a:srgbClr val="CC99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13512</TotalTime>
  <Words>1636</Words>
  <Application>Microsoft Office PowerPoint</Application>
  <PresentationFormat>On-screen Show (4:3)</PresentationFormat>
  <Paragraphs>255</Paragraphs>
  <Slides>56</Slides>
  <Notes>34</Notes>
  <HiddenSlides>0</HiddenSlides>
  <MMClips>0</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2</vt:i4>
      </vt:variant>
      <vt:variant>
        <vt:lpstr>Slide Titles</vt:lpstr>
      </vt:variant>
      <vt:variant>
        <vt:i4>56</vt:i4>
      </vt:variant>
    </vt:vector>
  </HeadingPairs>
  <TitlesOfParts>
    <vt:vector size="67" baseType="lpstr">
      <vt:lpstr>Arial</vt:lpstr>
      <vt:lpstr>Arial Black</vt:lpstr>
      <vt:lpstr>Courier New</vt:lpstr>
      <vt:lpstr>Symbol</vt:lpstr>
      <vt:lpstr>Tahoma</vt:lpstr>
      <vt:lpstr>Times New Roman</vt:lpstr>
      <vt:lpstr>Verdana</vt:lpstr>
      <vt:lpstr>Wingdings</vt:lpstr>
      <vt:lpstr>1_Level</vt:lpstr>
      <vt:lpstr>Equation</vt:lpstr>
      <vt:lpstr>Bitmap Image</vt:lpstr>
      <vt:lpstr>PowerPoint Presentation</vt:lpstr>
      <vt:lpstr>PowerPoint Presentation</vt:lpstr>
      <vt:lpstr>PowerPoint Presentation</vt:lpstr>
      <vt:lpstr>Application: Health Care Panel Data</vt:lpstr>
      <vt:lpstr>Unbalanced Panels and Attrition ‘Bias’</vt:lpstr>
      <vt:lpstr>PowerPoint Presentation</vt:lpstr>
      <vt:lpstr>Inverse Probability Weighting</vt:lpstr>
      <vt:lpstr>PowerPoint Presentation</vt:lpstr>
      <vt:lpstr>Panel Data Binary Choice Models</vt:lpstr>
      <vt:lpstr>Ignoring Unobserved Heterogeneity</vt:lpstr>
      <vt:lpstr>PowerPoint Presentation</vt:lpstr>
      <vt:lpstr>Ignoring Heterogeneity (Broadly)</vt:lpstr>
      <vt:lpstr>The Effect of Clustering</vt:lpstr>
      <vt:lpstr>‘Cluster’ Corrected Covariance Matrix</vt:lpstr>
      <vt:lpstr>Cluster Correction: Doctor</vt:lpstr>
      <vt:lpstr>Random Effects</vt:lpstr>
      <vt:lpstr>Quadrature – Butler and Moffitt (1982)</vt:lpstr>
      <vt:lpstr>Quadrature Log Likelihood</vt:lpstr>
      <vt:lpstr>Simulation Based Estimator</vt:lpstr>
      <vt:lpstr>Random Effects Model: Quadrature</vt:lpstr>
      <vt:lpstr>Random Parameter Model</vt:lpstr>
      <vt:lpstr>A Dynamic Model</vt:lpstr>
      <vt:lpstr>Dynamic Probit Model: A Standard Approach</vt:lpstr>
      <vt:lpstr>Simplified Dynamic Model</vt:lpstr>
      <vt:lpstr>A Dynamic Model for Public Insurance</vt:lpstr>
      <vt:lpstr>Dynamic Common Effects Model</vt:lpstr>
      <vt:lpstr>Fixed Effects Modeling</vt:lpstr>
      <vt:lpstr>Fixed Effects Models</vt:lpstr>
      <vt:lpstr>Unconditional Estimation</vt:lpstr>
      <vt:lpstr>Fixed Effects Health Model</vt:lpstr>
      <vt:lpstr>Conditional Estimation</vt:lpstr>
      <vt:lpstr>Binary Logit Conditional Probabilities</vt:lpstr>
      <vt:lpstr>Example: Two Period Binary Logit</vt:lpstr>
      <vt:lpstr>PowerPoint Presentation</vt:lpstr>
      <vt:lpstr>PowerPoint Presentation</vt:lpstr>
      <vt:lpstr>PowerPoint Presentation</vt:lpstr>
      <vt:lpstr>PowerPoint Presentation</vt:lpstr>
      <vt:lpstr>PowerPoint Presentation</vt:lpstr>
      <vt:lpstr>Estimating Partial Effects</vt:lpstr>
      <vt:lpstr>MLE for Logit Constant Terms</vt:lpstr>
      <vt:lpstr>An Approximate Solution for E[i]</vt:lpstr>
      <vt:lpstr>An Approximate Solution for i</vt:lpstr>
      <vt:lpstr>PowerPoint Presentation</vt:lpstr>
      <vt:lpstr>PowerPoint Presentation</vt:lpstr>
      <vt:lpstr>PowerPoint Presentation</vt:lpstr>
      <vt:lpstr>PowerPoint Presentation</vt:lpstr>
      <vt:lpstr>PowerPoint Presentation</vt:lpstr>
      <vt:lpstr>PowerPoint Presentation</vt:lpstr>
      <vt:lpstr>Fixed Effects Logit Health Model: Conditional vs. Unconditional</vt:lpstr>
      <vt:lpstr>Incidental Parameters Problems: Conventional Wisdom</vt:lpstr>
      <vt:lpstr>PowerPoint Presentation</vt:lpstr>
      <vt:lpstr>A Monte Carlo Study of the  FE Estimator: Probit vs. Logit</vt:lpstr>
      <vt:lpstr>Bias Correction Estimators</vt:lpstr>
      <vt:lpstr>A Mundlak Correction for  the FE Model</vt:lpstr>
      <vt:lpstr>Mundlak Correction</vt:lpstr>
      <vt:lpstr>A Variable Addition Test for FE vs. RE</vt:lpstr>
    </vt:vector>
  </TitlesOfParts>
  <Company>Stern School of Business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Modeling Consumer Decision Making and Discrete Choice Behavior</dc:title>
  <dc:creator>Valued Sony Customer</dc:creator>
  <cp:lastModifiedBy>williamgreene</cp:lastModifiedBy>
  <cp:revision>184</cp:revision>
  <dcterms:created xsi:type="dcterms:W3CDTF">2001-06-17T19:05:03Z</dcterms:created>
  <dcterms:modified xsi:type="dcterms:W3CDTF">2015-04-13T15:24:43Z</dcterms:modified>
</cp:coreProperties>
</file>