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8"/>
  </p:notesMasterIdLst>
  <p:handoutMasterIdLst>
    <p:handoutMasterId r:id="rId29"/>
  </p:handoutMasterIdLst>
  <p:sldIdLst>
    <p:sldId id="536" r:id="rId2"/>
    <p:sldId id="537" r:id="rId3"/>
    <p:sldId id="483" r:id="rId4"/>
    <p:sldId id="535" r:id="rId5"/>
    <p:sldId id="485" r:id="rId6"/>
    <p:sldId id="486" r:id="rId7"/>
    <p:sldId id="487" r:id="rId8"/>
    <p:sldId id="488" r:id="rId9"/>
    <p:sldId id="489" r:id="rId10"/>
    <p:sldId id="490" r:id="rId11"/>
    <p:sldId id="491" r:id="rId12"/>
    <p:sldId id="492" r:id="rId13"/>
    <p:sldId id="493" r:id="rId14"/>
    <p:sldId id="497" r:id="rId15"/>
    <p:sldId id="516" r:id="rId16"/>
    <p:sldId id="517" r:id="rId17"/>
    <p:sldId id="518" r:id="rId18"/>
    <p:sldId id="519" r:id="rId19"/>
    <p:sldId id="520" r:id="rId20"/>
    <p:sldId id="521" r:id="rId21"/>
    <p:sldId id="522" r:id="rId22"/>
    <p:sldId id="523" r:id="rId23"/>
    <p:sldId id="524" r:id="rId24"/>
    <p:sldId id="527" r:id="rId25"/>
    <p:sldId id="528" r:id="rId26"/>
    <p:sldId id="530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BA457EA-E4E7-44F8-A671-E9E92BE2C65E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65982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0EDA54F-A935-49E5-A607-D0AC6F5D7EB9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54611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7A76325-56D8-49DC-AD51-CD159F179825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19520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0EBC3D2-718B-4137-9E1E-E8C5712B45B4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39300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6E37E5-5C21-4DD1-ADA5-5A4C78C797FF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922478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805DA07-AFEF-4330-A7E3-06D25BF02E1B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45499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F29BB01-DD71-4487-85E4-5D77D837C578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00509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4D8F12D-8379-48F8-942C-FCA423AA1005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84771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3A87D31-3A08-4CB2-B9E7-2A93B3CBCC64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24949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94E21BB-0502-42F5-9246-87CDB988C2BF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66405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0CD209C-5BDA-497B-93C5-7B259D6E0974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3416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3A361D5-31A5-4ADF-B4D6-B2694562E259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5599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60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/53: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3.1 – Models for Ordered Choices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Models for Ordered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Choices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457700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Ordered Choice</a:t>
            </a:r>
          </a:p>
          <a:p>
            <a:r>
              <a:rPr lang="en-US" sz="1400" smtClean="0"/>
              <a:t>Subjective Well Being</a:t>
            </a:r>
          </a:p>
          <a:p>
            <a:r>
              <a:rPr lang="en-US" sz="1400" smtClean="0"/>
              <a:t>Health Satisfaction</a:t>
            </a:r>
          </a:p>
          <a:p>
            <a:r>
              <a:rPr lang="en-US" sz="1400" smtClean="0"/>
              <a:t>Random Utility</a:t>
            </a:r>
          </a:p>
          <a:p>
            <a:r>
              <a:rPr lang="en-US" sz="1400" smtClean="0"/>
              <a:t>Fit Measures</a:t>
            </a:r>
          </a:p>
          <a:p>
            <a:r>
              <a:rPr lang="en-US" sz="1400" smtClean="0"/>
              <a:t>Normalization</a:t>
            </a:r>
          </a:p>
          <a:p>
            <a:r>
              <a:rPr lang="en-US" sz="1400" smtClean="0"/>
              <a:t>Threshold Values (Cutpoints0</a:t>
            </a:r>
          </a:p>
          <a:p>
            <a:r>
              <a:rPr lang="en-US" sz="1400" smtClean="0"/>
              <a:t>Differential Item Functioning</a:t>
            </a:r>
          </a:p>
          <a:p>
            <a:r>
              <a:rPr lang="en-US" sz="1400" smtClean="0"/>
              <a:t>Anchoring Vignette</a:t>
            </a:r>
          </a:p>
          <a:p>
            <a:r>
              <a:rPr lang="en-US" sz="1400" smtClean="0"/>
              <a:t>Panel Data</a:t>
            </a:r>
          </a:p>
          <a:p>
            <a:r>
              <a:rPr lang="en-US" sz="1400" smtClean="0"/>
              <a:t>Incidental Parameters Problem</a:t>
            </a:r>
          </a:p>
          <a:p>
            <a:r>
              <a:rPr lang="en-US" sz="1400" smtClean="0"/>
              <a:t>Attrition Bias</a:t>
            </a:r>
          </a:p>
          <a:p>
            <a:r>
              <a:rPr lang="en-US" sz="1400" smtClean="0"/>
              <a:t>Inverse Probability Weighting</a:t>
            </a:r>
          </a:p>
          <a:p>
            <a:r>
              <a:rPr lang="en-US" sz="1400" smtClean="0"/>
              <a:t>Transition Matrix</a:t>
            </a:r>
            <a:endParaRPr lang="en-US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456114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Ordered Probit and Logit</a:t>
            </a:r>
          </a:p>
          <a:p>
            <a:r>
              <a:rPr lang="en-US" sz="1400" smtClean="0"/>
              <a:t>Generalized Ordered Probit</a:t>
            </a:r>
          </a:p>
          <a:p>
            <a:r>
              <a:rPr lang="en-US" sz="1400" smtClean="0"/>
              <a:t>Hierarchical Ordered Probit</a:t>
            </a:r>
          </a:p>
          <a:p>
            <a:r>
              <a:rPr lang="en-US" sz="1400" smtClean="0"/>
              <a:t>Vignettes</a:t>
            </a:r>
          </a:p>
          <a:p>
            <a:r>
              <a:rPr lang="en-US" sz="1400" smtClean="0"/>
              <a:t>Fixed and Random Effects OPM</a:t>
            </a:r>
          </a:p>
          <a:p>
            <a:r>
              <a:rPr lang="en-US" sz="1400" smtClean="0"/>
              <a:t>Dynamic Ordered Probit</a:t>
            </a:r>
          </a:p>
          <a:p>
            <a:r>
              <a:rPr lang="en-US" sz="1400" smtClean="0"/>
              <a:t>Sample Selection OPM</a:t>
            </a:r>
            <a:endParaRPr lang="en-US" sz="1400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60049"/>
            <a:ext cx="1447800" cy="205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7870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Ordered Discrete Outcomes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2209800"/>
            <a:ext cx="8001000" cy="2590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E.g.: Taste test, credit rating, course grade, preference scale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Underlying random preferences: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Existence of an underlying continuous preference scale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Mapping to observed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Strength of preferences is reflected in the discrete outcome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Censoring and discrete measurement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The nature of ordered data</a:t>
            </a:r>
          </a:p>
        </p:txBody>
      </p:sp>
    </p:spTree>
    <p:extLst>
      <p:ext uri="{BB962C8B-B14F-4D97-AF65-F5344CB8AC3E}">
        <p14:creationId xmlns:p14="http://schemas.microsoft.com/office/powerpoint/2010/main" xmlns="" val="3712511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32664"/>
            <a:ext cx="5695950" cy="53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62137"/>
            <a:ext cx="26670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83583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6575"/>
            <a:ext cx="8229600" cy="606425"/>
          </a:xfrm>
        </p:spPr>
        <p:txBody>
          <a:bodyPr/>
          <a:lstStyle/>
          <a:p>
            <a:pPr eaLnBrk="1" hangingPunct="1"/>
            <a:r>
              <a:rPr lang="en-US" dirty="0" smtClean="0"/>
              <a:t>Health Satisfaction (HSAT)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1219200" y="1371600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latin typeface="Arial" charset="0"/>
              </a:rPr>
              <a:t>Self administered survey: Health Care </a:t>
            </a:r>
            <a:r>
              <a:rPr lang="en-US" b="1" dirty="0" smtClean="0">
                <a:latin typeface="Arial" charset="0"/>
              </a:rPr>
              <a:t>Satisfaction  </a:t>
            </a:r>
            <a:r>
              <a:rPr lang="en-US" b="1" dirty="0">
                <a:latin typeface="Arial" charset="0"/>
              </a:rPr>
              <a:t>(0 – 10)</a:t>
            </a:r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>
            <a:off x="1676400" y="6019800"/>
            <a:ext cx="6096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5" name="Text Box 19"/>
          <p:cNvSpPr txBox="1">
            <a:spLocks noChangeArrowheads="1"/>
          </p:cNvSpPr>
          <p:nvPr/>
        </p:nvSpPr>
        <p:spPr bwMode="auto">
          <a:xfrm>
            <a:off x="1905000" y="6096000"/>
            <a:ext cx="609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latin typeface="Arial" charset="0"/>
              </a:rPr>
              <a:t>Continuous Preference Scale</a:t>
            </a:r>
          </a:p>
        </p:txBody>
      </p:sp>
      <p:pic>
        <p:nvPicPr>
          <p:cNvPr id="1024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6388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20290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Modeling Ordered Choices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057400"/>
            <a:ext cx="7315200" cy="3352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Random Utility (allowing a panel data setting)</a:t>
            </a:r>
          </a:p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		   </a:t>
            </a:r>
            <a:r>
              <a:rPr lang="en-US" dirty="0" err="1" smtClean="0">
                <a:latin typeface="+mj-lt"/>
              </a:rPr>
              <a:t>U</a:t>
            </a:r>
            <a:r>
              <a:rPr lang="en-US" sz="1800" dirty="0" err="1" smtClean="0">
                <a:latin typeface="+mj-lt"/>
              </a:rPr>
              <a:t>it</a:t>
            </a:r>
            <a:r>
              <a:rPr lang="en-US" sz="2400" dirty="0" smtClean="0">
                <a:latin typeface="+mj-lt"/>
              </a:rPr>
              <a:t>    =  </a:t>
            </a:r>
            <a:r>
              <a:rPr lang="en-US" dirty="0" smtClean="0">
                <a:latin typeface="+mj-lt"/>
                <a:sym typeface="Symbol" pitchFamily="18" charset="2"/>
              </a:rPr>
              <a:t></a:t>
            </a:r>
            <a:r>
              <a:rPr lang="en-US" sz="2400" dirty="0" smtClean="0">
                <a:latin typeface="+mj-lt"/>
                <a:sym typeface="Symbol" pitchFamily="18" charset="2"/>
              </a:rPr>
              <a:t>  </a:t>
            </a:r>
            <a:r>
              <a:rPr lang="en-US" dirty="0" smtClean="0">
                <a:latin typeface="+mj-lt"/>
                <a:sym typeface="Symbol" pitchFamily="18" charset="2"/>
              </a:rPr>
              <a:t>+</a:t>
            </a:r>
            <a:r>
              <a:rPr lang="en-US" sz="2400" dirty="0" smtClean="0">
                <a:latin typeface="+mj-lt"/>
                <a:sym typeface="Symbol" pitchFamily="18" charset="2"/>
              </a:rPr>
              <a:t> 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err="1" smtClean="0">
                <a:latin typeface="+mj-lt"/>
                <a:sym typeface="Symbol" pitchFamily="18" charset="2"/>
              </a:rPr>
              <a:t>x</a:t>
            </a:r>
            <a:r>
              <a:rPr lang="en-US" sz="1800" dirty="0" err="1" smtClean="0">
                <a:latin typeface="+mj-lt"/>
                <a:sym typeface="Symbol" pitchFamily="18" charset="2"/>
              </a:rPr>
              <a:t>it</a:t>
            </a:r>
            <a:r>
              <a:rPr lang="en-US" sz="2400" dirty="0" smtClean="0">
                <a:latin typeface="+mj-lt"/>
                <a:sym typeface="Symbol" pitchFamily="18" charset="2"/>
              </a:rPr>
              <a:t>   </a:t>
            </a:r>
            <a:r>
              <a:rPr lang="en-US" dirty="0" smtClean="0">
                <a:latin typeface="+mj-lt"/>
                <a:sym typeface="Symbol" pitchFamily="18" charset="2"/>
              </a:rPr>
              <a:t>+  </a:t>
            </a:r>
            <a:r>
              <a:rPr lang="en-US" sz="1800" baseline="-25000" dirty="0" smtClean="0">
                <a:latin typeface="+mj-lt"/>
                <a:sym typeface="Symbol" pitchFamily="18" charset="2"/>
              </a:rPr>
              <a:t>it</a:t>
            </a:r>
            <a:r>
              <a:rPr lang="en-US" sz="1800" dirty="0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dirty="0" smtClean="0">
                <a:latin typeface="+mj-lt"/>
                <a:sym typeface="Symbol" pitchFamily="18" charset="2"/>
              </a:rPr>
              <a:t>              		 </a:t>
            </a:r>
            <a:r>
              <a:rPr lang="en-US" sz="2000" dirty="0" smtClean="0">
                <a:latin typeface="+mj-lt"/>
                <a:sym typeface="Symbol" pitchFamily="18" charset="2"/>
              </a:rPr>
              <a:t>=</a:t>
            </a:r>
            <a:r>
              <a:rPr lang="en-US" sz="1800" dirty="0" smtClean="0">
                <a:latin typeface="+mj-lt"/>
                <a:sym typeface="Symbol" pitchFamily="18" charset="2"/>
              </a:rPr>
              <a:t>  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a</a:t>
            </a:r>
            <a:r>
              <a:rPr lang="en-US" sz="1800" baseline="-25000" dirty="0" err="1" smtClean="0">
                <a:latin typeface="+mj-lt"/>
                <a:sym typeface="Symbol" pitchFamily="18" charset="2"/>
              </a:rPr>
              <a:t>it</a:t>
            </a:r>
            <a:r>
              <a:rPr lang="en-US" sz="1800" dirty="0" smtClean="0">
                <a:latin typeface="+mj-lt"/>
                <a:sym typeface="Symbol" pitchFamily="18" charset="2"/>
              </a:rPr>
              <a:t> </a:t>
            </a:r>
            <a:r>
              <a:rPr lang="en-US" dirty="0" smtClean="0">
                <a:latin typeface="+mj-lt"/>
                <a:sym typeface="Symbol" pitchFamily="18" charset="2"/>
              </a:rPr>
              <a:t>+  </a:t>
            </a:r>
            <a:r>
              <a:rPr lang="en-US" sz="1800" baseline="-25000" dirty="0" smtClean="0">
                <a:latin typeface="+mj-lt"/>
                <a:sym typeface="Symbol" pitchFamily="18" charset="2"/>
              </a:rPr>
              <a:t>it</a:t>
            </a:r>
            <a:r>
              <a:rPr lang="en-US" sz="1800" dirty="0" smtClean="0">
                <a:latin typeface="+mj-lt"/>
                <a:sym typeface="Symbol" pitchFamily="18" charset="2"/>
              </a:rPr>
              <a:t> </a:t>
            </a:r>
            <a:endParaRPr lang="en-US" sz="2000" b="1" dirty="0" smtClean="0">
              <a:latin typeface="+mj-lt"/>
            </a:endParaRPr>
          </a:p>
          <a:p>
            <a:pPr eaLnBrk="1" hangingPunct="1"/>
            <a:r>
              <a:rPr lang="en-US" sz="2400" dirty="0" smtClean="0">
                <a:latin typeface="+mj-lt"/>
              </a:rPr>
              <a:t>Observe outcome j if utility is in region j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Probability of outcome = probability of cell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</a:t>
            </a:r>
            <a:r>
              <a:rPr lang="en-US" sz="2400" dirty="0" err="1" smtClean="0">
                <a:latin typeface="+mj-lt"/>
              </a:rPr>
              <a:t>Pr</a:t>
            </a:r>
            <a:r>
              <a:rPr lang="en-US" sz="2400" dirty="0" smtClean="0">
                <a:latin typeface="+mj-lt"/>
              </a:rPr>
              <a:t>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1800" dirty="0" err="1" smtClean="0">
                <a:latin typeface="+mj-lt"/>
              </a:rPr>
              <a:t>it</a:t>
            </a:r>
            <a:r>
              <a:rPr lang="en-US" sz="2400" dirty="0" smtClean="0">
                <a:latin typeface="+mj-lt"/>
              </a:rPr>
              <a:t>=j] = F(</a:t>
            </a:r>
            <a:r>
              <a:rPr lang="en-US" dirty="0" smtClean="0">
                <a:latin typeface="+mj-lt"/>
                <a:sym typeface="Symbol" pitchFamily="18" charset="2"/>
              </a:rPr>
              <a:t></a:t>
            </a:r>
            <a:r>
              <a:rPr lang="en-US" sz="1800" baseline="-25000" dirty="0" smtClean="0">
                <a:latin typeface="+mj-lt"/>
                <a:sym typeface="Symbol" pitchFamily="18" charset="2"/>
              </a:rPr>
              <a:t>j</a:t>
            </a:r>
            <a:r>
              <a:rPr lang="en-US" sz="2400" dirty="0" smtClean="0">
                <a:latin typeface="+mj-lt"/>
                <a:sym typeface="Symbol" pitchFamily="18" charset="2"/>
              </a:rPr>
              <a:t> –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a</a:t>
            </a:r>
            <a:r>
              <a:rPr lang="en-US" sz="1800" baseline="-25000" dirty="0" err="1" smtClean="0">
                <a:latin typeface="+mj-lt"/>
                <a:sym typeface="Symbol" pitchFamily="18" charset="2"/>
              </a:rPr>
              <a:t>it</a:t>
            </a:r>
            <a:r>
              <a:rPr lang="en-US" sz="2400" dirty="0" smtClean="0">
                <a:latin typeface="+mj-lt"/>
                <a:sym typeface="Symbol" pitchFamily="18" charset="2"/>
              </a:rPr>
              <a:t>)   - </a:t>
            </a:r>
            <a:r>
              <a:rPr lang="en-US" sz="2400" dirty="0" smtClean="0">
                <a:latin typeface="+mj-lt"/>
              </a:rPr>
              <a:t>F(</a:t>
            </a:r>
            <a:r>
              <a:rPr lang="en-US" dirty="0" smtClean="0">
                <a:latin typeface="+mj-lt"/>
                <a:sym typeface="Symbol" pitchFamily="18" charset="2"/>
              </a:rPr>
              <a:t></a:t>
            </a:r>
            <a:r>
              <a:rPr lang="en-US" sz="1800" baseline="-25000" dirty="0" smtClean="0">
                <a:latin typeface="+mj-lt"/>
                <a:sym typeface="Symbol" pitchFamily="18" charset="2"/>
              </a:rPr>
              <a:t>j-1</a:t>
            </a:r>
            <a:r>
              <a:rPr lang="en-US" sz="2400" dirty="0" smtClean="0">
                <a:latin typeface="+mj-lt"/>
                <a:sym typeface="Symbol" pitchFamily="18" charset="2"/>
              </a:rPr>
              <a:t> –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a</a:t>
            </a:r>
            <a:r>
              <a:rPr lang="en-US" sz="1800" baseline="-25000" dirty="0" err="1" smtClean="0">
                <a:latin typeface="+mj-lt"/>
                <a:sym typeface="Symbol" pitchFamily="18" charset="2"/>
              </a:rPr>
              <a:t>it</a:t>
            </a:r>
            <a:r>
              <a:rPr lang="en-US" sz="2400" dirty="0" smtClean="0">
                <a:latin typeface="+mj-lt"/>
                <a:sym typeface="Symbol" pitchFamily="18" charset="2"/>
              </a:rPr>
              <a:t>) </a:t>
            </a:r>
            <a:endParaRPr lang="en-US" sz="2400" dirty="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2415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Ordered Probability Model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1414463" y="2070100"/>
          <a:ext cx="6392862" cy="3808413"/>
        </p:xfrm>
        <a:graphic>
          <a:graphicData uri="http://schemas.openxmlformats.org/presentationml/2006/ole">
            <p:oleObj spid="_x0000_s2057" name="Equation" r:id="rId4" imgW="3581400" imgH="2133600" progId="Equation.DSMT4">
              <p:embed/>
            </p:oleObj>
          </a:graphicData>
        </a:graphic>
      </p:graphicFrame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371600" y="5410200"/>
            <a:ext cx="5638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1643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914400"/>
            <a:ext cx="8534400" cy="8382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Combined Outcomes for Health Satisfaction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55320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60168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Ordered Probabilities</a:t>
            </a:r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1524000" y="2286000"/>
          <a:ext cx="6477000" cy="2851150"/>
        </p:xfrm>
        <a:graphic>
          <a:graphicData uri="http://schemas.openxmlformats.org/presentationml/2006/ole">
            <p:oleObj spid="_x0000_s3081" name="Equation" r:id="rId4" imgW="3403600" imgH="1498600" progId="Equation.DSMT4">
              <p:embed/>
            </p:oleObj>
          </a:graphicData>
        </a:graphic>
      </p:graphicFrame>
      <p:sp>
        <p:nvSpPr>
          <p:cNvPr id="14340" name="Line 5"/>
          <p:cNvSpPr>
            <a:spLocks noChangeShapeType="1"/>
          </p:cNvSpPr>
          <p:nvPr/>
        </p:nvSpPr>
        <p:spPr bwMode="auto">
          <a:xfrm flipH="1">
            <a:off x="3810000" y="1905000"/>
            <a:ext cx="304800" cy="457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 flipH="1">
            <a:off x="5181600" y="1905000"/>
            <a:ext cx="304800" cy="457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672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63914"/>
            <a:ext cx="8524504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44259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Coefficients</a:t>
            </a:r>
          </a:p>
        </p:txBody>
      </p:sp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585788" y="2209800"/>
          <a:ext cx="8196262" cy="3108325"/>
        </p:xfrm>
        <a:graphic>
          <a:graphicData uri="http://schemas.openxmlformats.org/presentationml/2006/ole">
            <p:oleObj spid="_x0000_s4105" name="Equation" r:id="rId4" imgW="4152900" imgH="15748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26375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Partial Effects </a:t>
            </a:r>
            <a:r>
              <a:rPr lang="en-US" smtClean="0"/>
              <a:t>in the Ordered </a:t>
            </a:r>
            <a:r>
              <a:rPr lang="en-US" dirty="0" smtClean="0"/>
              <a:t>Choice Model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5943600" y="1981200"/>
            <a:ext cx="2971800" cy="435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>
                <a:latin typeface="Tahoma" pitchFamily="34" charset="0"/>
              </a:rPr>
              <a:t>Assume the </a:t>
            </a:r>
            <a:r>
              <a:rPr lang="el-GR" dirty="0">
                <a:latin typeface="Tahoma" pitchFamily="34" charset="0"/>
                <a:cs typeface="Tahoma" pitchFamily="34" charset="0"/>
              </a:rPr>
              <a:t>β</a:t>
            </a:r>
            <a:r>
              <a:rPr lang="en-US" baseline="-25000" dirty="0">
                <a:latin typeface="Tahoma" pitchFamily="34" charset="0"/>
                <a:cs typeface="Tahoma" pitchFamily="34" charset="0"/>
              </a:rPr>
              <a:t>k</a:t>
            </a:r>
            <a:r>
              <a:rPr lang="en-US" dirty="0">
                <a:latin typeface="Tahoma" pitchFamily="34" charset="0"/>
                <a:cs typeface="Tahoma" pitchFamily="34" charset="0"/>
              </a:rPr>
              <a:t> is positive.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ahoma" pitchFamily="34" charset="0"/>
                <a:cs typeface="Tahoma" pitchFamily="34" charset="0"/>
              </a:rPr>
              <a:t>Assume that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x</a:t>
            </a:r>
            <a:r>
              <a:rPr lang="en-US" baseline="-25000" dirty="0" err="1">
                <a:latin typeface="Tahoma" pitchFamily="34" charset="0"/>
                <a:cs typeface="Tahoma" pitchFamily="34" charset="0"/>
              </a:rPr>
              <a:t>k</a:t>
            </a:r>
            <a:r>
              <a:rPr lang="en-US" dirty="0">
                <a:latin typeface="Tahoma" pitchFamily="34" charset="0"/>
                <a:cs typeface="Tahoma" pitchFamily="34" charset="0"/>
              </a:rPr>
              <a:t> increases.</a:t>
            </a:r>
          </a:p>
          <a:p>
            <a:pPr>
              <a:spcBef>
                <a:spcPct val="50000"/>
              </a:spcBef>
            </a:pPr>
            <a:r>
              <a:rPr lang="el-GR" b="1" dirty="0">
                <a:latin typeface="Tahoma" pitchFamily="34" charset="0"/>
              </a:rPr>
              <a:t>β</a:t>
            </a:r>
            <a:r>
              <a:rPr lang="en-US" b="1" dirty="0">
                <a:latin typeface="Tahoma" pitchFamily="34" charset="0"/>
              </a:rPr>
              <a:t>’x </a:t>
            </a:r>
            <a:r>
              <a:rPr lang="en-US" dirty="0">
                <a:latin typeface="Tahoma" pitchFamily="34" charset="0"/>
              </a:rPr>
              <a:t>increases. </a:t>
            </a:r>
            <a:r>
              <a:rPr lang="el-GR" dirty="0">
                <a:latin typeface="Tahoma" pitchFamily="34" charset="0"/>
                <a:cs typeface="Tahoma" pitchFamily="34" charset="0"/>
              </a:rPr>
              <a:t>μ</a:t>
            </a:r>
            <a:r>
              <a:rPr lang="en-US" baseline="-25000" dirty="0">
                <a:latin typeface="Tahoma" pitchFamily="34" charset="0"/>
                <a:cs typeface="Tahoma" pitchFamily="34" charset="0"/>
              </a:rPr>
              <a:t>j</a:t>
            </a:r>
            <a:r>
              <a:rPr lang="en-US" dirty="0">
                <a:latin typeface="Tahoma" pitchFamily="34" charset="0"/>
                <a:cs typeface="Tahoma" pitchFamily="34" charset="0"/>
              </a:rPr>
              <a:t>- </a:t>
            </a:r>
            <a:r>
              <a:rPr lang="el-GR" b="1" dirty="0">
                <a:latin typeface="Tahoma" pitchFamily="34" charset="0"/>
              </a:rPr>
              <a:t>β</a:t>
            </a:r>
            <a:r>
              <a:rPr lang="en-US" b="1" dirty="0">
                <a:latin typeface="Tahoma" pitchFamily="34" charset="0"/>
              </a:rPr>
              <a:t>’x</a:t>
            </a:r>
            <a:r>
              <a:rPr lang="en-US" dirty="0">
                <a:latin typeface="Tahoma" pitchFamily="34" charset="0"/>
                <a:cs typeface="Tahoma" pitchFamily="34" charset="0"/>
              </a:rPr>
              <a:t> shifts to the left for all 5 cells.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pitchFamily="34" charset="0"/>
                <a:cs typeface="Tahoma" pitchFamily="34" charset="0"/>
              </a:rPr>
              <a:t>Prob</a:t>
            </a:r>
            <a:r>
              <a:rPr lang="en-US" dirty="0">
                <a:latin typeface="Tahoma" pitchFamily="34" charset="0"/>
                <a:cs typeface="Tahoma" pitchFamily="34" charset="0"/>
              </a:rPr>
              <a:t>[y=0] decreases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pitchFamily="34" charset="0"/>
                <a:cs typeface="Tahoma" pitchFamily="34" charset="0"/>
              </a:rPr>
              <a:t>Prob</a:t>
            </a:r>
            <a:r>
              <a:rPr lang="en-US" dirty="0">
                <a:latin typeface="Tahoma" pitchFamily="34" charset="0"/>
                <a:cs typeface="Tahoma" pitchFamily="34" charset="0"/>
              </a:rPr>
              <a:t>[y=1] decreases – the mass shifted out is larger than the mass shifted in.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pitchFamily="34" charset="0"/>
                <a:cs typeface="Tahoma" pitchFamily="34" charset="0"/>
              </a:rPr>
              <a:t>Prob</a:t>
            </a:r>
            <a:r>
              <a:rPr lang="en-US" dirty="0">
                <a:latin typeface="Tahoma" pitchFamily="34" charset="0"/>
                <a:cs typeface="Tahoma" pitchFamily="34" charset="0"/>
              </a:rPr>
              <a:t>[y=3] increases – same reason in reverse.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pitchFamily="34" charset="0"/>
                <a:cs typeface="Tahoma" pitchFamily="34" charset="0"/>
              </a:rPr>
              <a:t>Prob</a:t>
            </a:r>
            <a:r>
              <a:rPr lang="en-US" dirty="0">
                <a:latin typeface="Tahoma" pitchFamily="34" charset="0"/>
                <a:cs typeface="Tahoma" pitchFamily="34" charset="0"/>
              </a:rPr>
              <a:t>[y=4] must increase.</a:t>
            </a:r>
          </a:p>
          <a:p>
            <a:pPr>
              <a:spcBef>
                <a:spcPct val="50000"/>
              </a:spcBef>
            </a:pPr>
            <a:endParaRPr lang="el-GR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533400" y="5486400"/>
            <a:ext cx="5334000" cy="1082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When </a:t>
            </a:r>
            <a:r>
              <a:rPr lang="el-GR" sz="1600" b="1">
                <a:latin typeface="Tahoma" pitchFamily="34" charset="0"/>
                <a:cs typeface="Tahoma" pitchFamily="34" charset="0"/>
              </a:rPr>
              <a:t>β</a:t>
            </a:r>
            <a:r>
              <a:rPr lang="en-US" sz="1600" b="1" baseline="-25000">
                <a:latin typeface="Tahoma" pitchFamily="34" charset="0"/>
                <a:cs typeface="Tahoma" pitchFamily="34" charset="0"/>
              </a:rPr>
              <a:t>k</a:t>
            </a:r>
            <a:r>
              <a:rPr lang="en-US" sz="1600" b="1">
                <a:latin typeface="Tahoma" pitchFamily="34" charset="0"/>
                <a:cs typeface="Tahoma" pitchFamily="34" charset="0"/>
              </a:rPr>
              <a:t> &gt; 0, increase in x</a:t>
            </a:r>
            <a:r>
              <a:rPr lang="en-US" sz="1600" b="1" baseline="-25000">
                <a:latin typeface="Tahoma" pitchFamily="34" charset="0"/>
                <a:cs typeface="Tahoma" pitchFamily="34" charset="0"/>
              </a:rPr>
              <a:t>k</a:t>
            </a:r>
            <a:r>
              <a:rPr lang="en-US" sz="1600" b="1">
                <a:latin typeface="Tahoma" pitchFamily="34" charset="0"/>
                <a:cs typeface="Tahoma" pitchFamily="34" charset="0"/>
              </a:rPr>
              <a:t> decreases Prob[y=0] and increases Prob[y=J]. Intermediate cells are ambiguous, but there is only one sign change in the marginal effects from 0 to 1 to … to J</a:t>
            </a:r>
            <a:endParaRPr lang="el-GR" sz="1600" b="1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5334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Line 12"/>
          <p:cNvSpPr>
            <a:spLocks noChangeShapeType="1"/>
          </p:cNvSpPr>
          <p:nvPr/>
        </p:nvSpPr>
        <p:spPr bwMode="auto">
          <a:xfrm flipV="1">
            <a:off x="1816100" y="4508500"/>
            <a:ext cx="0" cy="1524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5" name="Line 13"/>
          <p:cNvSpPr>
            <a:spLocks noChangeShapeType="1"/>
          </p:cNvSpPr>
          <p:nvPr/>
        </p:nvSpPr>
        <p:spPr bwMode="auto">
          <a:xfrm flipV="1">
            <a:off x="2590800" y="3657600"/>
            <a:ext cx="0" cy="9906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6" name="Line 14"/>
          <p:cNvSpPr>
            <a:spLocks noChangeShapeType="1"/>
          </p:cNvSpPr>
          <p:nvPr/>
        </p:nvSpPr>
        <p:spPr bwMode="auto">
          <a:xfrm flipV="1">
            <a:off x="3581400" y="2743200"/>
            <a:ext cx="0" cy="19050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7" name="Line 15"/>
          <p:cNvSpPr>
            <a:spLocks noChangeShapeType="1"/>
          </p:cNvSpPr>
          <p:nvPr/>
        </p:nvSpPr>
        <p:spPr bwMode="auto">
          <a:xfrm flipV="1">
            <a:off x="4038600" y="3352800"/>
            <a:ext cx="0" cy="12954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5911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Partial Effects of 8 Years of Education</a:t>
            </a:r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70087"/>
            <a:ext cx="7924800" cy="443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62585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Analysis of Model Implications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362200"/>
            <a:ext cx="6858000" cy="3505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Partial Effects</a:t>
            </a:r>
          </a:p>
          <a:p>
            <a:pPr eaLnBrk="1" hangingPunct="1"/>
            <a:r>
              <a:rPr lang="en-US" dirty="0" smtClean="0">
                <a:latin typeface="+mj-lt"/>
              </a:rPr>
              <a:t>Fit Measures</a:t>
            </a:r>
          </a:p>
          <a:p>
            <a:pPr eaLnBrk="1" hangingPunct="1"/>
            <a:r>
              <a:rPr lang="en-US" dirty="0" smtClean="0">
                <a:latin typeface="+mj-lt"/>
              </a:rPr>
              <a:t>Predicted Probabilities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Averaged: They match sample proportions.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By observation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Segments of the sample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Related to particular variables</a:t>
            </a:r>
          </a:p>
        </p:txBody>
      </p:sp>
    </p:spTree>
    <p:extLst>
      <p:ext uri="{BB962C8B-B14F-4D97-AF65-F5344CB8AC3E}">
        <p14:creationId xmlns:p14="http://schemas.microsoft.com/office/powerpoint/2010/main" xmlns="" val="248532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Panel Data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00200"/>
            <a:ext cx="76962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Fixed Effects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The usual incidental parameters problem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Practically feasible but methodologically ambiguous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Partitioning </a:t>
            </a:r>
            <a:r>
              <a:rPr lang="en-US" dirty="0" err="1" smtClean="0">
                <a:latin typeface="+mj-lt"/>
              </a:rPr>
              <a:t>Prob</a:t>
            </a:r>
            <a:r>
              <a:rPr lang="en-US" dirty="0" smtClean="0">
                <a:latin typeface="+mj-lt"/>
              </a:rPr>
              <a:t>(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it</a:t>
            </a:r>
            <a:r>
              <a:rPr lang="en-US" dirty="0" smtClean="0">
                <a:latin typeface="+mj-lt"/>
              </a:rPr>
              <a:t> &gt; </a:t>
            </a:r>
            <a:r>
              <a:rPr lang="en-US" dirty="0" err="1" smtClean="0">
                <a:latin typeface="+mj-lt"/>
              </a:rPr>
              <a:t>j|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it</a:t>
            </a:r>
            <a:r>
              <a:rPr lang="en-US" dirty="0" smtClean="0">
                <a:latin typeface="+mj-lt"/>
              </a:rPr>
              <a:t>) produces estimable binomial </a:t>
            </a:r>
            <a:r>
              <a:rPr lang="en-US" dirty="0" err="1" smtClean="0">
                <a:latin typeface="+mj-lt"/>
              </a:rPr>
              <a:t>logit</a:t>
            </a:r>
            <a:r>
              <a:rPr lang="en-US" dirty="0" smtClean="0">
                <a:latin typeface="+mj-lt"/>
              </a:rPr>
              <a:t> models. (Find a way to combine multiple estimates of the same </a:t>
            </a:r>
            <a:r>
              <a:rPr lang="el-GR" b="1" dirty="0" smtClean="0">
                <a:latin typeface="+mj-lt"/>
              </a:rPr>
              <a:t>β</a:t>
            </a:r>
            <a:r>
              <a:rPr lang="en-US" dirty="0" smtClean="0">
                <a:latin typeface="+mj-lt"/>
              </a:rPr>
              <a:t>.</a:t>
            </a:r>
            <a:endParaRPr lang="el-GR" dirty="0" smtClean="0">
              <a:latin typeface="+mj-lt"/>
            </a:endParaRPr>
          </a:p>
          <a:p>
            <a:pPr eaLnBrk="1" hangingPunct="1"/>
            <a:r>
              <a:rPr lang="en-US" dirty="0" smtClean="0">
                <a:latin typeface="+mj-lt"/>
              </a:rPr>
              <a:t>Random Effects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Standard application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Extension to random parameters – see above</a:t>
            </a:r>
          </a:p>
        </p:txBody>
      </p:sp>
    </p:spTree>
    <p:extLst>
      <p:ext uri="{BB962C8B-B14F-4D97-AF65-F5344CB8AC3E}">
        <p14:creationId xmlns:p14="http://schemas.microsoft.com/office/powerpoint/2010/main" xmlns="" val="3916829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229600" cy="606425"/>
          </a:xfrm>
        </p:spPr>
        <p:txBody>
          <a:bodyPr/>
          <a:lstStyle/>
          <a:p>
            <a:pPr eaLnBrk="1" hangingPunct="1"/>
            <a:r>
              <a:rPr lang="en-US" smtClean="0"/>
              <a:t>Incidental Parameters Problem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1676400" y="1631950"/>
            <a:ext cx="57150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Arial" charset="0"/>
              </a:rPr>
              <a:t>Table 9.1  Monte Carlo Analysis of the Bias of the MLE in Fixed Effects Discrete Choice Models (Means of empirical sampling distributions, </a:t>
            </a:r>
            <a:r>
              <a:rPr lang="en-US" sz="1400" b="1" i="1">
                <a:latin typeface="Arial" charset="0"/>
              </a:rPr>
              <a:t>N</a:t>
            </a:r>
            <a:r>
              <a:rPr lang="en-US" sz="1400" b="1">
                <a:latin typeface="Arial" charset="0"/>
              </a:rPr>
              <a:t> = 1,000 individuals, </a:t>
            </a:r>
            <a:r>
              <a:rPr lang="en-US" sz="1400" b="1" i="1">
                <a:latin typeface="Arial" charset="0"/>
              </a:rPr>
              <a:t>R</a:t>
            </a:r>
            <a:r>
              <a:rPr lang="en-US" sz="1400" b="1">
                <a:latin typeface="Arial" charset="0"/>
              </a:rPr>
              <a:t> = 200 replications)</a:t>
            </a:r>
            <a:endParaRPr lang="en-US" sz="1400" b="1" i="1">
              <a:latin typeface="Arial" charset="0"/>
            </a:endParaRPr>
          </a:p>
        </p:txBody>
      </p:sp>
      <p:pic>
        <p:nvPicPr>
          <p:cNvPr id="5530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4393" y="2696901"/>
            <a:ext cx="6179014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00814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A Study of Health Status in the Presence of Attrition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133600"/>
            <a:ext cx="733486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9496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Model for Self Assessed Health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048000"/>
          </a:xfrm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British Household Panel Survey (BHPS) 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Waves 1-8, 1991-1998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Self assessed health on 0,1,2,3,4 scale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Sociological and demographic covariates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Dynamics – inertia in reporting of top scale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Dynamic ordered probit model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Balanced panel – analyze dynamics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Unbalanced panel – examine attrition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57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>
                <a:solidFill>
                  <a:srgbClr val="FF0000"/>
                </a:solidFill>
              </a:rPr>
              <a:t>Dynamic</a:t>
            </a:r>
            <a:r>
              <a:rPr lang="en-US" b="1" smtClean="0"/>
              <a:t> Ordered Probit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066800" y="1905000"/>
          <a:ext cx="7709188" cy="4419600"/>
        </p:xfrm>
        <a:graphic>
          <a:graphicData uri="http://schemas.openxmlformats.org/presentationml/2006/ole">
            <p:oleObj spid="_x0000_s10249" name="Equation" r:id="rId3" imgW="3898900" imgH="22352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2514600" y="2362200"/>
            <a:ext cx="914400" cy="381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990600" y="3200400"/>
            <a:ext cx="78486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462864" y="5410200"/>
            <a:ext cx="4842935" cy="381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243665" y="5892801"/>
            <a:ext cx="1566335" cy="381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1828800"/>
            <a:ext cx="2209800" cy="116955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It would not be appropriate to include h</a:t>
            </a:r>
            <a:r>
              <a:rPr lang="en-US" sz="1400" b="1" baseline="-25000" smtClean="0">
                <a:latin typeface="+mj-lt"/>
              </a:rPr>
              <a:t>i,t-1</a:t>
            </a:r>
            <a:r>
              <a:rPr lang="en-US" sz="1400" b="1" smtClean="0">
                <a:latin typeface="+mj-lt"/>
              </a:rPr>
              <a:t> itself in the model as this is a label, not a measure</a:t>
            </a:r>
            <a:endParaRPr lang="en-US" sz="14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898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Random Effects Dynamic Ordered Probit Model</a:t>
            </a: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905000" y="1905000"/>
          <a:ext cx="5638800" cy="4521242"/>
        </p:xfrm>
        <a:graphic>
          <a:graphicData uri="http://schemas.openxmlformats.org/presentationml/2006/ole">
            <p:oleObj spid="_x0000_s11273" name="Equation" r:id="rId3" imgW="3009900" imgH="2413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2798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Data</a:t>
            </a:r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81200"/>
            <a:ext cx="8610600" cy="373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1294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758825"/>
          </a:xfrm>
        </p:spPr>
        <p:txBody>
          <a:bodyPr/>
          <a:lstStyle/>
          <a:p>
            <a:pPr eaLnBrk="1" hangingPunct="1"/>
            <a:r>
              <a:rPr lang="en-US" dirty="0" smtClean="0"/>
              <a:t>Variable of Interest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447800"/>
            <a:ext cx="62484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41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835025"/>
          </a:xfrm>
        </p:spPr>
        <p:txBody>
          <a:bodyPr/>
          <a:lstStyle/>
          <a:p>
            <a:pPr eaLnBrk="1" hangingPunct="1"/>
            <a:r>
              <a:rPr lang="en-US" dirty="0" smtClean="0"/>
              <a:t>Dynamics</a:t>
            </a:r>
          </a:p>
        </p:txBody>
      </p:sp>
      <p:pic>
        <p:nvPicPr>
          <p:cNvPr id="5529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7696200" cy="473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9288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Probability Weighting Estimators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362200"/>
            <a:ext cx="8229600" cy="3276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A Patch for Attrition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(1) Fit a participation probit equation for each wave.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(2) Compute p(i,t) = predictions of participation for each individual in each period.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Special assumptions needed to make this work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Ignore common effects and fit a weighted pooled log likelihood: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[d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/p(i,t)]logLP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</a:t>
            </a:r>
            <a:endParaRPr lang="el-GR" sz="240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19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mtClean="0"/>
              <a:t>Attrition Model with IP Weights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76400"/>
            <a:ext cx="4800600" cy="300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38200" y="5029200"/>
            <a:ext cx="8001000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  <a:t>Assumes (1) Prob(attrition|all data) = Prob(attrition|selected variables) (ignorability)</a:t>
            </a:r>
          </a:p>
          <a:p>
            <a: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  <a:t>                (2) Attrition is an ‘absorbing state.’  No reentry.  </a:t>
            </a:r>
            <a:b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</a:br>
            <a: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  <a:t>                     Obviously not true for the GSOEP data above.</a:t>
            </a:r>
          </a:p>
          <a:p>
            <a: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  <a:t>Can deal with point (2) by isolating a subsample of those present at wave 1 and the monotonically shrinking subsample as the waves progress.</a:t>
            </a:r>
            <a:endParaRPr lang="en-US" sz="1600">
              <a:ln w="12700">
                <a:noFill/>
              </a:ln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91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r>
              <a:rPr lang="en-US" b="1" smtClean="0"/>
              <a:t>Estimated Partial Effects by Model</a:t>
            </a:r>
            <a:endParaRPr lang="en-US" b="1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133600"/>
            <a:ext cx="78581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4693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12958</TotalTime>
  <Words>606</Words>
  <Application>Microsoft Office PowerPoint</Application>
  <PresentationFormat>On-screen Show (4:3)</PresentationFormat>
  <Paragraphs>122</Paragraphs>
  <Slides>26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1_Level</vt:lpstr>
      <vt:lpstr>Equation</vt:lpstr>
      <vt:lpstr>Slide 1</vt:lpstr>
      <vt:lpstr>Slide 2</vt:lpstr>
      <vt:lpstr>Ordered Discrete Outcomes</vt:lpstr>
      <vt:lpstr>Slide 4</vt:lpstr>
      <vt:lpstr>Health Satisfaction (HSAT)</vt:lpstr>
      <vt:lpstr>Modeling Ordered Choices</vt:lpstr>
      <vt:lpstr>Ordered Probability Model</vt:lpstr>
      <vt:lpstr>Combined Outcomes for Health Satisfaction</vt:lpstr>
      <vt:lpstr>Ordered Probabilities</vt:lpstr>
      <vt:lpstr>Slide 10</vt:lpstr>
      <vt:lpstr>Coefficients</vt:lpstr>
      <vt:lpstr>Partial Effects in the Ordered Choice Model</vt:lpstr>
      <vt:lpstr>Partial Effects of 8 Years of Education</vt:lpstr>
      <vt:lpstr>Analysis of Model Implications</vt:lpstr>
      <vt:lpstr>Panel Data</vt:lpstr>
      <vt:lpstr>Incidental Parameters Problem</vt:lpstr>
      <vt:lpstr>A Study of Health Status in the Presence of Attrition</vt:lpstr>
      <vt:lpstr>Model for Self Assessed Health</vt:lpstr>
      <vt:lpstr>Dynamic Ordered Probit Model</vt:lpstr>
      <vt:lpstr>Random Effects Dynamic Ordered Probit Model</vt:lpstr>
      <vt:lpstr>Data</vt:lpstr>
      <vt:lpstr>Variable of Interest</vt:lpstr>
      <vt:lpstr>Dynamics</vt:lpstr>
      <vt:lpstr>Probability Weighting Estimators</vt:lpstr>
      <vt:lpstr>Attrition Model with IP Weights</vt:lpstr>
      <vt:lpstr>Estimated Partial Effects by Model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165</cp:revision>
  <dcterms:created xsi:type="dcterms:W3CDTF">2001-06-17T19:05:03Z</dcterms:created>
  <dcterms:modified xsi:type="dcterms:W3CDTF">2015-04-15T11:35:13Z</dcterms:modified>
</cp:coreProperties>
</file>