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4"/>
  </p:notesMasterIdLst>
  <p:handoutMasterIdLst>
    <p:handoutMasterId r:id="rId35"/>
  </p:handoutMasterIdLst>
  <p:sldIdLst>
    <p:sldId id="537" r:id="rId2"/>
    <p:sldId id="538" r:id="rId3"/>
    <p:sldId id="485" r:id="rId4"/>
    <p:sldId id="486" r:id="rId5"/>
    <p:sldId id="487" r:id="rId6"/>
    <p:sldId id="488" r:id="rId7"/>
    <p:sldId id="489" r:id="rId8"/>
    <p:sldId id="490" r:id="rId9"/>
    <p:sldId id="492" r:id="rId10"/>
    <p:sldId id="494" r:id="rId11"/>
    <p:sldId id="495" r:id="rId12"/>
    <p:sldId id="496" r:id="rId13"/>
    <p:sldId id="502" r:id="rId14"/>
    <p:sldId id="503" r:id="rId15"/>
    <p:sldId id="504" r:id="rId16"/>
    <p:sldId id="505" r:id="rId17"/>
    <p:sldId id="512" r:id="rId18"/>
    <p:sldId id="514" r:id="rId19"/>
    <p:sldId id="515" r:id="rId20"/>
    <p:sldId id="516" r:id="rId21"/>
    <p:sldId id="517" r:id="rId22"/>
    <p:sldId id="518" r:id="rId23"/>
    <p:sldId id="519" r:id="rId24"/>
    <p:sldId id="497" r:id="rId25"/>
    <p:sldId id="520" r:id="rId26"/>
    <p:sldId id="521" r:id="rId27"/>
    <p:sldId id="524" r:id="rId28"/>
    <p:sldId id="525" r:id="rId29"/>
    <p:sldId id="526" r:id="rId30"/>
    <p:sldId id="527" r:id="rId31"/>
    <p:sldId id="535" r:id="rId32"/>
    <p:sldId id="536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ECFF"/>
    <a:srgbClr val="8B00EA"/>
    <a:srgbClr val="FF3300"/>
    <a:srgbClr val="FF0000"/>
    <a:srgbClr val="CCCC00"/>
    <a:srgbClr val="0066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9632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-1998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174CC5-E926-47D8-A3F2-81470E845EB0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661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23041FCB-91F8-419F-B1E2-55E0FD2E3195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32335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5D18CFB1-71D7-446C-B680-BEFF23BC08A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80176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3D34DF0D-8C0F-42A5-9078-5C57BBEEF9E1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83259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CB6F812-8832-4468-9013-F1BABCCCEE92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98506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B07E4DC-00DD-4516-9E4A-D8CD6DDA1E4E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13156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EA736E6-3931-4CED-A5F5-6F7BBFE09B10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70809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4E969729-4DD6-4A0D-A40E-C6539A7526B5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39029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7BC48D-7431-4CBD-8DE2-3DB16643A20D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84241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43E7801-AFE3-410D-8D50-4F80BB728556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737468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A993FC-EDB9-4329-97CF-E160CE7B6B4D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54048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671D0F-C708-4142-AC4C-A98468B38BFE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43286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837CF73-A78B-4676-955A-04DA7A92D30D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89420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8B65DB-0FB4-4A09-9130-A7A29342FDFD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0961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0660" indent="-281024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24093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73732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23370" indent="-224819" defTabSz="914888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473006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22645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372281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21919" indent="-224819" defTabSz="9148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6AF969D2-3C9F-4C1C-98A3-0FC22D6E253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58389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2D8BD3D-94DF-43B6-832E-55D9F8AAFF1F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1757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B9DD19F-EF3F-424E-A14F-FC29135482BC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76438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7AF5F-2A4D-4329-BD82-114263C30B4F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910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6BE3A-18C5-4828-9C7B-69F5B66EAE83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63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171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20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61257" y="22859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algn="l"/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/55: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3.2 – Models for Count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Models for Count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30530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 Data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Loglinear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Overdispersion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Frailty/Heterogeneity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Least Squares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Maximum Likelihood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Vuong Statistic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Zero Inflation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Part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Adverse Selection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Moral Hazard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Participation Equation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30371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Poisson Regression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 Binomial Regression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Normal-Poisson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NegBin2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NegBinP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and ZINB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Fixed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Effects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Bivariate Random Effects Model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6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799" y="1828800"/>
            <a:ext cx="813083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3614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606425"/>
          </a:xfrm>
        </p:spPr>
        <p:txBody>
          <a:bodyPr/>
          <a:lstStyle/>
          <a:p>
            <a:pPr eaLnBrk="1" hangingPunct="1"/>
            <a:r>
              <a:rPr lang="en-US" b="1" dirty="0" smtClean="0"/>
              <a:t>Doctor Visits</a:t>
            </a: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7724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025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533400"/>
            <a:ext cx="8229600" cy="758825"/>
          </a:xfrm>
        </p:spPr>
        <p:txBody>
          <a:bodyPr/>
          <a:lstStyle/>
          <a:p>
            <a:pPr eaLnBrk="1" hangingPunct="1"/>
            <a:r>
              <a:rPr lang="en-US" b="1" dirty="0" smtClean="0"/>
              <a:t>Basic Modeling for Counts of Events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0104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E.g., Visits to site, number of purchases, number of doctor visits</a:t>
            </a:r>
          </a:p>
          <a:p>
            <a:pPr eaLnBrk="1" hangingPunct="1"/>
            <a:r>
              <a:rPr lang="en-US" dirty="0" smtClean="0">
                <a:latin typeface="+mj-lt"/>
              </a:rPr>
              <a:t>Regression approach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Quantitative outcome measured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Discrete variable, model probabilities</a:t>
            </a:r>
          </a:p>
          <a:p>
            <a:pPr eaLnBrk="1" hangingPunct="1"/>
            <a:r>
              <a:rPr lang="en-US" dirty="0" smtClean="0">
                <a:latin typeface="+mj-lt"/>
              </a:rPr>
              <a:t>Poisson probabilities – “</a:t>
            </a:r>
            <a:r>
              <a:rPr lang="en-US" dirty="0" err="1" smtClean="0">
                <a:latin typeface="+mj-lt"/>
              </a:rPr>
              <a:t>loglinear</a:t>
            </a:r>
            <a:r>
              <a:rPr lang="en-US" dirty="0" smtClean="0">
                <a:latin typeface="+mj-lt"/>
              </a:rPr>
              <a:t> model”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9912827"/>
              </p:ext>
            </p:extLst>
          </p:nvPr>
        </p:nvGraphicFramePr>
        <p:xfrm>
          <a:off x="2362200" y="4659312"/>
          <a:ext cx="3919538" cy="1512888"/>
        </p:xfrm>
        <a:graphic>
          <a:graphicData uri="http://schemas.openxmlformats.org/presentationml/2006/ole">
            <p:oleObj spid="_x0000_s1034" name="Equation" r:id="rId4" imgW="1778000" imgH="6858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4755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for Doctor Visits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371600" y="4191000"/>
            <a:ext cx="37338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45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57200" y="1744663"/>
            <a:ext cx="8382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Effects are averaged over individuals.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Conditional Mean at Sample Point   3.1835</a:t>
            </a:r>
          </a:p>
          <a:p>
            <a:r>
              <a:rPr lang="en-US" sz="1400" b="1">
                <a:latin typeface="Courier New" pitchFamily="49" charset="0"/>
              </a:rPr>
              <a:t>Scale Factor for Marginal Effects  3.1835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400" b="1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400" b="1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400" b="1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400" b="1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5486400" y="2133600"/>
          <a:ext cx="2133600" cy="935038"/>
        </p:xfrm>
        <a:graphic>
          <a:graphicData uri="http://schemas.openxmlformats.org/presentationml/2006/ole">
            <p:oleObj spid="_x0000_s2058" name="Equation" r:id="rId4" imgW="926698" imgH="406224" progId="Equation.DSMT4">
              <p:embed/>
            </p:oleObj>
          </a:graphicData>
        </a:graphic>
      </p:graphicFrame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410200" y="2057400"/>
            <a:ext cx="23622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457200" y="2838450"/>
            <a:ext cx="45720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05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Poisson Model Specification Issues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828800"/>
            <a:ext cx="7848600" cy="4191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+mj-lt"/>
              </a:rPr>
              <a:t>Equi</a:t>
            </a:r>
            <a:r>
              <a:rPr lang="en-US" dirty="0" smtClean="0">
                <a:latin typeface="+mj-lt"/>
              </a:rPr>
              <a:t>-Dispersion: </a:t>
            </a:r>
            <a:r>
              <a:rPr lang="en-US" dirty="0" err="1" smtClean="0">
                <a:latin typeface="+mj-lt"/>
              </a:rPr>
              <a:t>Var</a:t>
            </a:r>
            <a:r>
              <a:rPr lang="en-US" dirty="0" smtClean="0">
                <a:latin typeface="+mj-lt"/>
              </a:rPr>
              <a:t>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 = E[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err="1" smtClean="0">
                <a:latin typeface="+mj-lt"/>
              </a:rPr>
              <a:t>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</a:t>
            </a:r>
            <a:r>
              <a:rPr lang="en-US" dirty="0" smtClean="0">
                <a:latin typeface="+mj-lt"/>
              </a:rPr>
              <a:t>].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Overdispersion</a:t>
            </a:r>
            <a:r>
              <a:rPr lang="en-US" dirty="0" smtClean="0">
                <a:latin typeface="+mj-lt"/>
              </a:rPr>
              <a:t>: If </a:t>
            </a:r>
            <a:r>
              <a:rPr lang="en-US" dirty="0" smtClean="0">
                <a:latin typeface="+mj-lt"/>
                <a:sym typeface="Symbol" pitchFamily="18" charset="2"/>
              </a:rPr>
              <a:t>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= </a:t>
            </a:r>
            <a:r>
              <a:rPr lang="en-US" dirty="0" err="1" smtClean="0">
                <a:latin typeface="+mj-lt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 +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],</a:t>
            </a:r>
          </a:p>
          <a:p>
            <a:pPr lvl="1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|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err="1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sym typeface="Symbol" pitchFamily="18" charset="2"/>
              </a:rPr>
              <a:t>]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= </a:t>
            </a:r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γ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exp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smtClean="0">
                <a:latin typeface="+mj-lt"/>
                <a:sym typeface="Symbol" pitchFamily="18" charset="2"/>
              </a:rPr>
              <a:t>x</a:t>
            </a:r>
            <a:r>
              <a:rPr lang="en-US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</a:t>
            </a:r>
          </a:p>
          <a:p>
            <a:pPr lvl="1" eaLnBrk="1" hangingPunct="1"/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Var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&gt; E[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y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(</a:t>
            </a:r>
            <a:r>
              <a:rPr lang="en-US" dirty="0" err="1" smtClean="0">
                <a:latin typeface="+mj-lt"/>
                <a:cs typeface="Times New Roman" pitchFamily="18" charset="0"/>
                <a:sym typeface="Symbol" pitchFamily="18" charset="2"/>
              </a:rPr>
              <a:t>overdispersed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)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~ log-Gamma 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Negative binomial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 ~ Normal[0,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</a:t>
            </a:r>
            <a:r>
              <a:rPr lang="en-US" baseline="30000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] </a:t>
            </a:r>
            <a:r>
              <a:rPr lang="en-US" dirty="0" smtClean="0">
                <a:latin typeface="+mj-lt"/>
                <a:cs typeface="Times New Roman" pitchFamily="18" charset="0"/>
                <a:sym typeface="Wingdings" pitchFamily="2" charset="2"/>
              </a:rPr>
              <a:t> Normal-mixture model</a:t>
            </a:r>
          </a:p>
          <a:p>
            <a:pPr lvl="1" eaLnBrk="1" hangingPunct="1"/>
            <a:r>
              <a:rPr lang="el-GR" dirty="0" smtClean="0">
                <a:latin typeface="+mj-lt"/>
                <a:cs typeface="Times New Roman" pitchFamily="18" charset="0"/>
                <a:sym typeface="Symbol" pitchFamily="18" charset="2"/>
              </a:rPr>
              <a:t>ε</a:t>
            </a:r>
            <a:r>
              <a:rPr lang="en-US" baseline="-25000" dirty="0" err="1" smtClean="0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 is viewed as unobserved heterogeneity (“frailty”).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Normal model may be more natural.  </a:t>
            </a:r>
          </a:p>
          <a:p>
            <a:pPr lvl="2" eaLnBrk="1" hangingPunct="1"/>
            <a:r>
              <a:rPr lang="en-US" dirty="0" smtClean="0">
                <a:latin typeface="+mj-lt"/>
                <a:cs typeface="Times New Roman" pitchFamily="18" charset="0"/>
                <a:sym typeface="Symbol" pitchFamily="18" charset="2"/>
              </a:rPr>
              <a:t>Estimation is a bit more complicated.</a:t>
            </a:r>
          </a:p>
        </p:txBody>
      </p:sp>
    </p:spTree>
    <p:extLst>
      <p:ext uri="{BB962C8B-B14F-4D97-AF65-F5344CB8AC3E}">
        <p14:creationId xmlns:p14="http://schemas.microsoft.com/office/powerpoint/2010/main" xmlns="" val="262047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3551"/>
            <a:ext cx="8229600" cy="918049"/>
          </a:xfrm>
        </p:spPr>
        <p:txBody>
          <a:bodyPr/>
          <a:lstStyle/>
          <a:p>
            <a:pPr eaLnBrk="1" hangingPunct="1"/>
            <a:r>
              <a:rPr lang="en-US" dirty="0" smtClean="0"/>
              <a:t>Poisson Model for Doctor Visits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95400" y="1600200"/>
            <a:ext cx="723900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Poisson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-103727.29625</a:t>
            </a:r>
          </a:p>
          <a:p>
            <a:r>
              <a:rPr lang="en-US" sz="1200" b="1" dirty="0">
                <a:latin typeface="Courier New" pitchFamily="49" charset="0"/>
              </a:rPr>
              <a:t>Restricted log likelihood -108662.13583</a:t>
            </a:r>
          </a:p>
          <a:p>
            <a:r>
              <a:rPr lang="en-US" sz="1200" b="1" dirty="0">
                <a:latin typeface="Courier New" pitchFamily="49" charset="0"/>
              </a:rPr>
              <a:t>Chi squared [   6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 9869.67916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.0454145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7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7.59235   207468.59251</a:t>
            </a:r>
          </a:p>
          <a:p>
            <a:r>
              <a:rPr lang="en-US" sz="1200" b="1" dirty="0">
                <a:latin typeface="Courier New" pitchFamily="49" charset="0"/>
              </a:rPr>
              <a:t>Chi- squared =255127.59573  </a:t>
            </a:r>
            <a:r>
              <a:rPr lang="en-US" sz="1200" b="1" dirty="0" err="1">
                <a:latin typeface="Courier New" pitchFamily="49" charset="0"/>
              </a:rPr>
              <a:t>RsqP</a:t>
            </a:r>
            <a:r>
              <a:rPr lang="en-US" sz="1200" b="1" dirty="0">
                <a:latin typeface="Courier New" pitchFamily="49" charset="0"/>
              </a:rPr>
              <a:t>= .0818</a:t>
            </a:r>
          </a:p>
          <a:p>
            <a:r>
              <a:rPr lang="en-US" sz="1200" b="1" dirty="0">
                <a:latin typeface="Courier New" pitchFamily="49" charset="0"/>
              </a:rPr>
              <a:t>G  - squared =154416.01169  </a:t>
            </a:r>
            <a:r>
              <a:rPr lang="en-US" sz="1200" b="1" dirty="0" err="1">
                <a:latin typeface="Courier New" pitchFamily="49" charset="0"/>
              </a:rPr>
              <a:t>RsqD</a:t>
            </a:r>
            <a:r>
              <a:rPr lang="en-US" sz="1200" b="1" dirty="0">
                <a:latin typeface="Courier New" pitchFamily="49" charset="0"/>
              </a:rPr>
              <a:t>= .0601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: 20.974</a:t>
            </a:r>
          </a:p>
          <a:p>
            <a:r>
              <a:rPr lang="en-US" sz="1200" b="1" dirty="0" err="1">
                <a:latin typeface="Courier New" pitchFamily="49" charset="0"/>
              </a:rPr>
              <a:t>Overdispersion</a:t>
            </a:r>
            <a:r>
              <a:rPr lang="en-US" sz="1200" b="1" dirty="0">
                <a:latin typeface="Courier New" pitchFamily="49" charset="0"/>
              </a:rPr>
              <a:t> tests: g=mu(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)^2: 20.943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.77267***       .02814       27.463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.01763***       .00035       50.894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-.02981***       .00175      -17.075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.29287***       .00702       41.731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.00964          .00874        1.103   .2702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-.52229***       .02259      -23.121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-.16032***       .00840      -19.081   .0000       .40273</a:t>
            </a:r>
          </a:p>
          <a:p>
            <a:r>
              <a:rPr lang="en-US" sz="1200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xmlns="" val="14047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62000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smtClean="0"/>
              <a:t>Negative Binomial Specification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793875"/>
            <a:ext cx="7391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+mj-lt"/>
              </a:rPr>
              <a:t>Prob</a:t>
            </a:r>
            <a:r>
              <a:rPr lang="en-US" sz="2400" dirty="0" smtClean="0">
                <a:latin typeface="+mj-lt"/>
              </a:rPr>
              <a:t>(Y</a:t>
            </a:r>
            <a:r>
              <a:rPr lang="en-US" sz="2400" baseline="-250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dirty="0" err="1" smtClean="0">
                <a:latin typeface="+mj-lt"/>
              </a:rPr>
              <a:t>j|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) has greater mass to the right and left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of the mean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Conditional mean function is the same as the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     Poisson: E[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=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Exp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  <a:sym typeface="Symbol" pitchFamily="18" charset="2"/>
              </a:rPr>
              <a:t>’</a:t>
            </a:r>
            <a:r>
              <a:rPr lang="en-US" sz="2400" b="1" dirty="0" smtClean="0">
                <a:latin typeface="+mj-lt"/>
                <a:sym typeface="Symbol" pitchFamily="18" charset="2"/>
              </a:rPr>
              <a:t>x</a:t>
            </a:r>
            <a:r>
              <a:rPr lang="en-US" sz="24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so marginal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effects have the same form.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Variance is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Var</a:t>
            </a:r>
            <a:r>
              <a:rPr lang="en-US" sz="2400" dirty="0" smtClean="0">
                <a:latin typeface="+mj-lt"/>
                <a:cs typeface="Times New Roman" pitchFamily="18" charset="0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err="1" smtClean="0">
                <a:latin typeface="+mj-lt"/>
              </a:rPr>
              <a:t>|</a:t>
            </a:r>
            <a:r>
              <a:rPr lang="en-US" sz="2400" b="1" dirty="0" err="1" smtClean="0">
                <a:latin typeface="+mj-lt"/>
              </a:rPr>
              <a:t>x</a:t>
            </a:r>
            <a:r>
              <a:rPr lang="en-US" sz="2400" baseline="-250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] =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(1 +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 λ</a:t>
            </a:r>
            <a:r>
              <a:rPr lang="en-US" sz="2400" baseline="-25000" dirty="0" err="1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),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the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overdispersion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parameter; </a:t>
            </a:r>
            <a:r>
              <a:rPr lang="el-GR" sz="2400" dirty="0" smtClean="0">
                <a:latin typeface="+mj-lt"/>
                <a:cs typeface="Times New Roman" pitchFamily="18" charset="0"/>
              </a:rPr>
              <a:t>α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= 0 reverts 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 to the Poisson.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  <a:cs typeface="Times New Roman" pitchFamily="18" charset="0"/>
              </a:rPr>
              <a:t>Poisson is consistent when </a:t>
            </a:r>
            <a:r>
              <a:rPr lang="en-US" sz="2400" dirty="0" err="1" smtClean="0">
                <a:latin typeface="+mj-lt"/>
                <a:cs typeface="Times New Roman" pitchFamily="18" charset="0"/>
              </a:rPr>
              <a:t>NegBin</a:t>
            </a:r>
            <a:r>
              <a:rPr lang="en-US" sz="2400" dirty="0" smtClean="0">
                <a:latin typeface="+mj-lt"/>
                <a:cs typeface="Times New Roman" pitchFamily="18" charset="0"/>
              </a:rPr>
              <a:t> is appropriate.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Therefore, this is a case for the ROBUST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covariance matrix estimator.  (Neglected</a:t>
            </a:r>
            <a:br>
              <a:rPr lang="en-US" sz="2400" dirty="0" smtClean="0">
                <a:latin typeface="+mj-lt"/>
                <a:cs typeface="Times New Roman" pitchFamily="18" charset="0"/>
              </a:rPr>
            </a:br>
            <a:r>
              <a:rPr lang="en-US" sz="2400" dirty="0" smtClean="0">
                <a:latin typeface="+mj-lt"/>
                <a:cs typeface="Times New Roman" pitchFamily="18" charset="0"/>
              </a:rPr>
              <a:t>    heterogeneity that is uncorrelated with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x</a:t>
            </a:r>
            <a:r>
              <a:rPr lang="en-US" sz="2400" baseline="-25000" dirty="0" smtClean="0">
                <a:latin typeface="+mj-lt"/>
                <a:cs typeface="Times New Roman" pitchFamily="18" charset="0"/>
              </a:rPr>
              <a:t>i</a:t>
            </a:r>
            <a:r>
              <a:rPr lang="en-US" sz="2400" dirty="0" smtClean="0">
                <a:latin typeface="+mj-lt"/>
                <a:cs typeface="Times New Roman" pitchFamily="18" charset="0"/>
              </a:rPr>
              <a:t>.)</a:t>
            </a:r>
            <a:endParaRPr lang="el-GR" sz="2400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43000" y="4648200"/>
            <a:ext cx="74676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89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60375"/>
            <a:ext cx="8229600" cy="682625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NegBin</a:t>
            </a:r>
            <a:r>
              <a:rPr lang="en-US" b="1" dirty="0" smtClean="0"/>
              <a:t> Model for Doctor Visits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524000" y="1600200"/>
            <a:ext cx="70104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Negative Binomial Regression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 DOCVIS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-60134.50735  </a:t>
            </a:r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Restricted log likelihood -103727.29625  Poisson </a:t>
            </a:r>
            <a:r>
              <a:rPr lang="en-US" sz="1200" b="1" dirty="0" err="1">
                <a:latin typeface="Courier New" pitchFamily="49" charset="0"/>
              </a:rPr>
              <a:t>LogL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Chi squared [   1 </a:t>
            </a:r>
            <a:r>
              <a:rPr lang="en-US" sz="1200" b="1" dirty="0" err="1">
                <a:latin typeface="Courier New" pitchFamily="49" charset="0"/>
              </a:rPr>
              <a:t>d.f.</a:t>
            </a:r>
            <a:r>
              <a:rPr lang="en-US" sz="1200" b="1" dirty="0">
                <a:latin typeface="Courier New" pitchFamily="49" charset="0"/>
              </a:rPr>
              <a:t>]     87185.57782  Reject Poisson model</a:t>
            </a:r>
          </a:p>
          <a:p>
            <a:r>
              <a:rPr lang="en-US" sz="1200" b="1" dirty="0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 dirty="0">
                <a:latin typeface="Courier New" pitchFamily="49" charset="0"/>
              </a:rPr>
              <a:t>McFadden Pseudo R-squared      .4202634</a:t>
            </a:r>
          </a:p>
          <a:p>
            <a:r>
              <a:rPr lang="en-US" sz="1200" b="1" dirty="0">
                <a:latin typeface="Courier New" pitchFamily="49" charset="0"/>
              </a:rPr>
              <a:t>Estimation based on N =  27326, K =   8</a:t>
            </a:r>
          </a:p>
          <a:p>
            <a:r>
              <a:rPr lang="en-US" sz="1200" b="1" dirty="0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 dirty="0">
                <a:latin typeface="Courier New" pitchFamily="49" charset="0"/>
              </a:rPr>
              <a:t>              Normalized   </a:t>
            </a:r>
            <a:r>
              <a:rPr lang="en-US" sz="1200" b="1" dirty="0" err="1">
                <a:latin typeface="Courier New" pitchFamily="49" charset="0"/>
              </a:rPr>
              <a:t>Unnormalized</a:t>
            </a:r>
            <a:endParaRPr lang="en-US" sz="1200" b="1" dirty="0">
              <a:latin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</a:rPr>
              <a:t>AIC              4.40185   120285.01469</a:t>
            </a:r>
          </a:p>
          <a:p>
            <a:r>
              <a:rPr lang="en-US" sz="1200" b="1" dirty="0" err="1">
                <a:latin typeface="Courier New" pitchFamily="49" charset="0"/>
              </a:rPr>
              <a:t>NegBin</a:t>
            </a:r>
            <a:r>
              <a:rPr lang="en-US" sz="1200" b="1" dirty="0">
                <a:latin typeface="Courier New" pitchFamily="49" charset="0"/>
              </a:rPr>
              <a:t> form 2; Psi(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= theta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Constant|     .80825***       .05955       13.572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.01806***       .00079       22.780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-.03717***       .00386       -9.622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.32596***       .01586       20.556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-.00605          .01880        -.322   .7477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-.46768***       .04663      -10.029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-.15274***       .01729       -8.832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|Dispersion parameter for count data model</a:t>
            </a:r>
          </a:p>
          <a:p>
            <a:r>
              <a:rPr lang="en-US" sz="1200" b="1" dirty="0">
                <a:latin typeface="Courier New" pitchFamily="49" charset="0"/>
              </a:rPr>
              <a:t>   Alpha|    1.89679***       .01981       95.747   .0000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752600" y="5867400"/>
            <a:ext cx="5181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236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2138" y="673598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219200" y="1905000"/>
            <a:ext cx="6858000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+---------------------------------------------------------------------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3.1835   POISSON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.05613***       .00131       42.991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-.09490***       .00596      -15.923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.93237***       .02555       36.491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 .03069          .02945        1.042   .2973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-1.66271***       .07803      -21.308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-.51037***       .02879      -17.730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Scale Factor for Marginal Effects  3.1924  NEGATIVE BINOMIAL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AGE|     .05767***       .00317       18.202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-.11867***       .01348       -8.804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1.04058***       .06212       16.751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-.01931          .06382        -.302   .7623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-1.49301***       .16272       -9.176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-.48759***       .06022       -8.097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xmlns="" val="241116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09600"/>
            <a:ext cx="8229600" cy="304800"/>
          </a:xfrm>
        </p:spPr>
        <p:txBody>
          <a:bodyPr/>
          <a:lstStyle/>
          <a:p>
            <a:pPr eaLnBrk="1" hangingPunct="1"/>
            <a:r>
              <a:rPr lang="en-US" dirty="0" smtClean="0"/>
              <a:t>Zero Inflation – ZIP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066800"/>
            <a:ext cx="4876800" cy="3733800"/>
          </a:xfrm>
        </p:spPr>
        <p:txBody>
          <a:bodyPr/>
          <a:lstStyle/>
          <a:p>
            <a:pPr eaLnBrk="1" hangingPunct="1"/>
            <a:r>
              <a:rPr lang="en-US" sz="1600" dirty="0" smtClean="0">
                <a:latin typeface="+mj-lt"/>
              </a:rPr>
              <a:t>Two regimes: (Recreation site visits)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Zero (with probability 1). (Never visit site)</a:t>
            </a:r>
          </a:p>
          <a:p>
            <a:pPr lvl="1" eaLnBrk="1" hangingPunct="1"/>
            <a:r>
              <a:rPr lang="en-US" sz="1600" dirty="0" smtClean="0">
                <a:latin typeface="+mj-lt"/>
              </a:rPr>
              <a:t>Poisson with </a:t>
            </a:r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(0) = </a:t>
            </a:r>
            <a:r>
              <a:rPr lang="en-US" sz="1600" dirty="0" err="1" smtClean="0">
                <a:latin typeface="+mj-lt"/>
              </a:rPr>
              <a:t>exp</a:t>
            </a:r>
            <a:r>
              <a:rPr lang="en-US" sz="1600" dirty="0" smtClean="0">
                <a:latin typeface="+mj-lt"/>
              </a:rPr>
              <a:t>[- </a:t>
            </a:r>
            <a:r>
              <a:rPr lang="en-US" sz="1600" dirty="0" smtClean="0">
                <a:latin typeface="+mj-lt"/>
                <a:sym typeface="Symbol" pitchFamily="18" charset="2"/>
              </a:rPr>
              <a:t>’x</a:t>
            </a:r>
            <a:r>
              <a:rPr lang="en-US" sz="1600" baseline="-25000" dirty="0" smtClean="0">
                <a:latin typeface="+mj-lt"/>
                <a:sym typeface="Symbol" pitchFamily="18" charset="2"/>
              </a:rPr>
              <a:t>i</a:t>
            </a:r>
            <a:r>
              <a:rPr lang="en-US" sz="1600" dirty="0" smtClean="0">
                <a:latin typeface="+mj-lt"/>
              </a:rPr>
              <a:t>]. (Number of visits, including zero visits this season.)</a:t>
            </a:r>
          </a:p>
          <a:p>
            <a:pPr eaLnBrk="1" hangingPunct="1"/>
            <a:r>
              <a:rPr lang="en-US" sz="1600" dirty="0" smtClean="0">
                <a:latin typeface="+mj-lt"/>
              </a:rPr>
              <a:t>Unconditional:</a:t>
            </a:r>
          </a:p>
          <a:p>
            <a:pPr lvl="1" eaLnBrk="1" hangingPunct="1"/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[0] = P(regime 0) + P(regime 1)*</a:t>
            </a:r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[0|regime 1]</a:t>
            </a:r>
          </a:p>
          <a:p>
            <a:pPr lvl="1" eaLnBrk="1" hangingPunct="1"/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[j | j &gt;0] = P(regime 1)*</a:t>
            </a:r>
            <a:r>
              <a:rPr lang="en-US" sz="1600" dirty="0" err="1" smtClean="0">
                <a:latin typeface="+mj-lt"/>
              </a:rPr>
              <a:t>Pr</a:t>
            </a:r>
            <a:r>
              <a:rPr lang="en-US" sz="1600" dirty="0" smtClean="0">
                <a:latin typeface="+mj-lt"/>
              </a:rPr>
              <a:t>[</a:t>
            </a:r>
            <a:r>
              <a:rPr lang="en-US" sz="1600" dirty="0" err="1" smtClean="0">
                <a:latin typeface="+mj-lt"/>
              </a:rPr>
              <a:t>j|regime</a:t>
            </a:r>
            <a:r>
              <a:rPr lang="en-US" sz="1600" dirty="0" smtClean="0">
                <a:latin typeface="+mj-lt"/>
              </a:rPr>
              <a:t> 1]</a:t>
            </a:r>
          </a:p>
          <a:p>
            <a:pPr eaLnBrk="1" hangingPunct="1"/>
            <a:r>
              <a:rPr lang="en-US" sz="1600" dirty="0" smtClean="0">
                <a:latin typeface="+mj-lt"/>
              </a:rPr>
              <a:t>“Two inflation” – Number of children</a:t>
            </a:r>
          </a:p>
          <a:p>
            <a:pPr eaLnBrk="1" hangingPunct="1"/>
            <a:r>
              <a:rPr lang="en-US" sz="1600" dirty="0" smtClean="0">
                <a:latin typeface="+mj-lt"/>
              </a:rPr>
              <a:t>These are “latent class models”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33800"/>
            <a:ext cx="448059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035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Models</a:t>
            </a:r>
          </a:p>
        </p:txBody>
      </p:sp>
      <p:graphicFrame>
        <p:nvGraphicFramePr>
          <p:cNvPr id="225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0168304"/>
              </p:ext>
            </p:extLst>
          </p:nvPr>
        </p:nvGraphicFramePr>
        <p:xfrm>
          <a:off x="1676400" y="2790825"/>
          <a:ext cx="5029200" cy="2130425"/>
        </p:xfrm>
        <a:graphic>
          <a:graphicData uri="http://schemas.openxmlformats.org/presentationml/2006/ole">
            <p:oleObj spid="_x0000_s5130" name="Equation" r:id="rId4" imgW="2489040" imgH="1054080" progId="Equation.DSMT4">
              <p:embed/>
            </p:oleObj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2630714"/>
            <a:ext cx="5486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3886200" y="4495800"/>
            <a:ext cx="990600" cy="381000"/>
          </a:xfrm>
          <a:prstGeom prst="rect">
            <a:avLst/>
          </a:prstGeom>
          <a:solidFill>
            <a:srgbClr val="00CC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024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Notes on Zero Inflation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Poisson is not nested </a:t>
            </a:r>
            <a:r>
              <a:rPr lang="en-US" smtClean="0">
                <a:latin typeface="+mj-lt"/>
              </a:rPr>
              <a:t>in ZIP. </a:t>
            </a:r>
            <a:r>
              <a:rPr lang="el-GR" smtClean="0">
                <a:latin typeface="+mj-lt"/>
              </a:rPr>
              <a:t>γ</a:t>
            </a:r>
            <a:r>
              <a:rPr lang="en-US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= 0 in ZIP does not produce Poisson; it produces ZIP with P(regime 0) = ½.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Standard tests are not appropriate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</a:t>
            </a:r>
            <a:r>
              <a:rPr lang="en-US" dirty="0" err="1" smtClean="0">
                <a:latin typeface="+mj-lt"/>
              </a:rPr>
              <a:t>Vuong</a:t>
            </a:r>
            <a:r>
              <a:rPr lang="en-US" dirty="0" smtClean="0">
                <a:latin typeface="+mj-lt"/>
              </a:rPr>
              <a:t> statistic.  ZIP model almost always wins.</a:t>
            </a:r>
          </a:p>
          <a:p>
            <a:pPr eaLnBrk="1" hangingPunct="1"/>
            <a:r>
              <a:rPr lang="en-US" dirty="0" smtClean="0">
                <a:latin typeface="+mj-lt"/>
              </a:rPr>
              <a:t>Zero Inflation models extend to NB </a:t>
            </a:r>
            <a:r>
              <a:rPr lang="en-US" smtClean="0">
                <a:latin typeface="+mj-lt"/>
              </a:rPr>
              <a:t>models –ZINB is a standard model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Creates two sources of </a:t>
            </a:r>
            <a:r>
              <a:rPr lang="en-US" dirty="0" err="1" smtClean="0">
                <a:latin typeface="+mj-lt"/>
              </a:rPr>
              <a:t>overdispersion</a:t>
            </a:r>
            <a:endParaRPr lang="en-US" dirty="0" smtClean="0">
              <a:latin typeface="+mj-lt"/>
            </a:endParaRPr>
          </a:p>
          <a:p>
            <a:pPr lvl="1" eaLnBrk="1" hangingPunct="1"/>
            <a:r>
              <a:rPr lang="en-US" dirty="0" smtClean="0">
                <a:latin typeface="+mj-lt"/>
              </a:rPr>
              <a:t>Generally difficult to estimate</a:t>
            </a:r>
            <a:endParaRPr lang="el-GR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78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90999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ZIP Model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447800" y="1524000"/>
            <a:ext cx="68580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Zero Altered Poisson      Regression Model</a:t>
            </a:r>
          </a:p>
          <a:p>
            <a:r>
              <a:rPr lang="en-US" sz="1200" b="1" dirty="0">
                <a:latin typeface="Courier New" pitchFamily="49" charset="0"/>
              </a:rPr>
              <a:t>Logistic distribution used for splitting model.</a:t>
            </a:r>
          </a:p>
          <a:p>
            <a:r>
              <a:rPr lang="en-US" sz="1200" b="1" dirty="0">
                <a:latin typeface="Courier New" pitchFamily="49" charset="0"/>
              </a:rPr>
              <a:t>ZAP term in probability is F[tau x Z(</a:t>
            </a:r>
            <a:r>
              <a:rPr lang="en-US" sz="1200" b="1" dirty="0" err="1">
                <a:latin typeface="Courier New" pitchFamily="49" charset="0"/>
              </a:rPr>
              <a:t>i</a:t>
            </a:r>
            <a:r>
              <a:rPr lang="en-US" sz="1200" b="1" dirty="0">
                <a:latin typeface="Courier New" pitchFamily="49" charset="0"/>
              </a:rPr>
              <a:t>)     ]</a:t>
            </a:r>
          </a:p>
          <a:p>
            <a:r>
              <a:rPr lang="en-US" sz="1200" b="1" dirty="0">
                <a:latin typeface="Courier New" pitchFamily="49" charset="0"/>
              </a:rPr>
              <a:t>Comparison of estimated models</a:t>
            </a:r>
          </a:p>
          <a:p>
            <a:r>
              <a:rPr lang="en-US" sz="1200" b="1" dirty="0">
                <a:latin typeface="Courier New" pitchFamily="49" charset="0"/>
              </a:rPr>
              <a:t>            </a:t>
            </a:r>
            <a:r>
              <a:rPr lang="en-US" sz="1200" b="1" dirty="0" err="1">
                <a:latin typeface="Courier New" pitchFamily="49" charset="0"/>
              </a:rPr>
              <a:t>Pr</a:t>
            </a:r>
            <a:r>
              <a:rPr lang="en-US" sz="1200" b="1" dirty="0">
                <a:latin typeface="Courier New" pitchFamily="49" charset="0"/>
              </a:rPr>
              <a:t>[0|means]       Number of zeros        Log-likelihood</a:t>
            </a:r>
          </a:p>
          <a:p>
            <a:r>
              <a:rPr lang="en-US" sz="1200" b="1" dirty="0">
                <a:latin typeface="Courier New" pitchFamily="49" charset="0"/>
              </a:rPr>
              <a:t>Poisson          .04933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1347.9   -103727.29625</a:t>
            </a:r>
          </a:p>
          <a:p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     .36565   Act.= 10135 </a:t>
            </a:r>
            <a:r>
              <a:rPr lang="en-US" sz="1200" b="1" dirty="0" err="1">
                <a:latin typeface="Courier New" pitchFamily="49" charset="0"/>
              </a:rPr>
              <a:t>Prd</a:t>
            </a:r>
            <a:r>
              <a:rPr lang="en-US" sz="1200" b="1" dirty="0">
                <a:latin typeface="Courier New" pitchFamily="49" charset="0"/>
              </a:rPr>
              <a:t>.=  9991.8    -83843.36088</a:t>
            </a:r>
          </a:p>
          <a:p>
            <a:r>
              <a:rPr lang="en-US" sz="1200" b="1" dirty="0" err="1">
                <a:latin typeface="Courier New" pitchFamily="49" charset="0"/>
              </a:rPr>
              <a:t>Vuong</a:t>
            </a:r>
            <a:r>
              <a:rPr lang="en-US" sz="1200" b="1" dirty="0">
                <a:latin typeface="Courier New" pitchFamily="49" charset="0"/>
              </a:rPr>
              <a:t> statistic for testing ZIP vs. unaltered model is     44.6739</a:t>
            </a:r>
          </a:p>
          <a:p>
            <a:r>
              <a:rPr lang="en-US" sz="1200" b="1" dirty="0">
                <a:latin typeface="Courier New" pitchFamily="49" charset="0"/>
              </a:rPr>
              <a:t>Distributed as standard normal. A value greater than</a:t>
            </a:r>
          </a:p>
          <a:p>
            <a:r>
              <a:rPr lang="en-US" sz="1200" b="1" dirty="0">
                <a:latin typeface="Courier New" pitchFamily="49" charset="0"/>
              </a:rPr>
              <a:t>+1.96 favors the zero altered </a:t>
            </a:r>
            <a:r>
              <a:rPr lang="en-US" sz="1200" b="1" dirty="0" err="1">
                <a:latin typeface="Courier New" pitchFamily="49" charset="0"/>
              </a:rPr>
              <a:t>Z.I.Poisson</a:t>
            </a:r>
            <a:r>
              <a:rPr lang="en-US" sz="1200" b="1" dirty="0">
                <a:latin typeface="Courier New" pitchFamily="49" charset="0"/>
              </a:rPr>
              <a:t> model.</a:t>
            </a:r>
          </a:p>
          <a:p>
            <a:r>
              <a:rPr lang="en-US" sz="1200" b="1" dirty="0">
                <a:latin typeface="Courier New" pitchFamily="49" charset="0"/>
              </a:rPr>
              <a:t>A value less than -1.96 rejects the ZIP model.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|Poisson/NB/Gamma regression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1.47301***       .01123      131.119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.01100***       .00013       83.038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 EDUC|    -.02164***       .00075      -28.864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 FEMALE|     .10943***       .00256       42.728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MARRIED|    -.02774***       .00318       -8.723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HHNINC|    -.42240***       .00902      -46.838   .0000       .35208</a:t>
            </a:r>
          </a:p>
          <a:p>
            <a:r>
              <a:rPr lang="en-US" sz="1200" b="1" dirty="0">
                <a:latin typeface="Courier New" pitchFamily="49" charset="0"/>
              </a:rPr>
              <a:t>  HHKIDS|    -.08182***       .00323      -25.370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      |Zero inflation model</a:t>
            </a:r>
          </a:p>
          <a:p>
            <a:r>
              <a:rPr lang="en-US" sz="1200" b="1" dirty="0">
                <a:latin typeface="Courier New" pitchFamily="49" charset="0"/>
              </a:rPr>
              <a:t>Constant|    -.75828***       .06803      -11.146   .0000</a:t>
            </a:r>
          </a:p>
          <a:p>
            <a:r>
              <a:rPr lang="en-US" sz="1200" b="1" dirty="0">
                <a:latin typeface="Courier New" pitchFamily="49" charset="0"/>
              </a:rPr>
              <a:t>  FEMALE|    -.59011***       .02652      -22.250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  EDUC|     .04114***       .00561        7.336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447800" y="2286000"/>
            <a:ext cx="6324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592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685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Vuong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Statistic for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Nonnested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Models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73793546"/>
              </p:ext>
            </p:extLst>
          </p:nvPr>
        </p:nvGraphicFramePr>
        <p:xfrm>
          <a:off x="1828800" y="1752600"/>
          <a:ext cx="6288110" cy="4650582"/>
        </p:xfrm>
        <a:graphic>
          <a:graphicData uri="http://schemas.openxmlformats.org/presentationml/2006/ole">
            <p:oleObj spid="_x0000_s7178" name="Equation" r:id="rId4" imgW="4292600" imgH="3175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742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 Hurdle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Two part model: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1:  Probability model for more than zero occurrences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Model 2:  Model for number of occurrences given that the number is greater than zero.</a:t>
            </a:r>
          </a:p>
          <a:p>
            <a:pPr eaLnBrk="1" hangingPunct="1"/>
            <a:r>
              <a:rPr lang="en-US" dirty="0" smtClean="0">
                <a:latin typeface="+mj-lt"/>
              </a:rPr>
              <a:t>Applications common in health economics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Usage of health care facilities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Use of drugs, alcohol,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35648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7582"/>
            <a:ext cx="8600800" cy="49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1461245" y="4419600"/>
            <a:ext cx="7197304" cy="1312652"/>
          </a:xfrm>
          <a:prstGeom prst="rect">
            <a:avLst/>
          </a:prstGeom>
          <a:solidFill>
            <a:srgbClr val="CCECFF">
              <a:alpha val="69804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1981200"/>
            <a:ext cx="152400" cy="3733800"/>
          </a:xfrm>
          <a:prstGeom prst="rect">
            <a:avLst/>
          </a:prstGeom>
          <a:solidFill>
            <a:srgbClr val="FF0000">
              <a:alpha val="4392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3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838200" y="1752600"/>
          <a:ext cx="7689850" cy="4503738"/>
        </p:xfrm>
        <a:graphic>
          <a:graphicData uri="http://schemas.openxmlformats.org/presentationml/2006/ole">
            <p:oleObj spid="_x0000_s8202" name="Equation" r:id="rId4" imgW="4597400" imgH="26924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34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Hurdle Model for Doctor Visits</a:t>
            </a:r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799" y="1676400"/>
            <a:ext cx="66177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312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84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Partial Effects</a:t>
            </a: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52600"/>
            <a:ext cx="776036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2934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8537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005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077176"/>
            <a:ext cx="5029200" cy="219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76600"/>
            <a:ext cx="875607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85800" y="3962400"/>
            <a:ext cx="6019800" cy="12954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43600" y="5257800"/>
            <a:ext cx="293873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" y="5410200"/>
            <a:ext cx="8305800" cy="228600"/>
          </a:xfrm>
          <a:prstGeom prst="rect">
            <a:avLst/>
          </a:prstGeom>
          <a:solidFill>
            <a:srgbClr val="00B050">
              <a:alpha val="12157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53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0"/>
            <a:ext cx="85371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04800" y="2261556"/>
            <a:ext cx="84582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96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28800"/>
            <a:ext cx="4467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657600"/>
            <a:ext cx="58388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6392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35966"/>
            <a:ext cx="6096000" cy="56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29375" y="2895600"/>
            <a:ext cx="2590800" cy="1600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Winkelmann finds that there is no correlation between the decisions…  A significant correlation is expected … [T]he correlation comes from the way the relation between the decisions is modeled.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81000" y="5410200"/>
            <a:ext cx="2895600" cy="990600"/>
          </a:xfrm>
          <a:prstGeom prst="ellipse">
            <a:avLst/>
          </a:prstGeom>
          <a:solidFill>
            <a:srgbClr val="FF0000">
              <a:alpha val="1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24200" y="4267200"/>
            <a:ext cx="3352800" cy="144780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400800" y="1434405"/>
            <a:ext cx="2667000" cy="13849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See also: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van Ophem H. 2000. Modeling selectivity in count data models. </a:t>
            </a:r>
            <a:r>
              <a:rPr lang="en-US" sz="1400" i="1" smtClean="0">
                <a:latin typeface="Arial" pitchFamily="34" charset="0"/>
                <a:cs typeface="Arial" pitchFamily="34" charset="0"/>
              </a:rPr>
              <a:t>Journal of Business and Economic Statistics</a:t>
            </a:r>
          </a:p>
          <a:p>
            <a:r>
              <a:rPr lang="en-US" sz="1400" smtClean="0">
                <a:latin typeface="Arial" pitchFamily="34" charset="0"/>
                <a:cs typeface="Arial" pitchFamily="34" charset="0"/>
              </a:rPr>
              <a:t>18: 503–511.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3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1571625"/>
            <a:ext cx="61341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5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191000"/>
            <a:ext cx="61341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553200" y="2020669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Probit Participation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4196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Poisson-Normal Intensity Equation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4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5638800" cy="22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657600"/>
            <a:ext cx="616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00800" y="1905000"/>
            <a:ext cx="2362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Bivariate-Normal Heterogeneity in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962400"/>
            <a:ext cx="2362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Gaussian Copula for Participation and Intensity Equations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7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591" y="990600"/>
            <a:ext cx="5908009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6974" y="3962400"/>
            <a:ext cx="65419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4191000" y="2667000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341852" y="5850148"/>
            <a:ext cx="990600" cy="914400"/>
          </a:xfrm>
          <a:prstGeom prst="ellipse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209800"/>
            <a:ext cx="23622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Heterogeneity Terms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1371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Correlation between Counts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5181600" y="2667000"/>
            <a:ext cx="137160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1828800" y="5410200"/>
            <a:ext cx="4495800" cy="838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41044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533400"/>
          </a:xfrm>
        </p:spPr>
        <p:txBody>
          <a:bodyPr/>
          <a:lstStyle/>
          <a:p>
            <a:pPr algn="l"/>
            <a:r>
              <a:rPr lang="en-US" smtClean="0"/>
              <a:t>Bivariate Random Effects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169" y="1059286"/>
            <a:ext cx="2492031" cy="10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1"/>
            <a:ext cx="7124700" cy="158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3348" y="3581400"/>
            <a:ext cx="737381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1447800" y="4343400"/>
            <a:ext cx="6705600" cy="381000"/>
          </a:xfrm>
          <a:prstGeom prst="rect">
            <a:avLst/>
          </a:prstGeom>
          <a:solidFill>
            <a:srgbClr val="CCCC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37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1912" y="1066800"/>
            <a:ext cx="557591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078374"/>
            <a:ext cx="6019800" cy="17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auto">
          <a:xfrm>
            <a:off x="1562100" y="6353175"/>
            <a:ext cx="5863831" cy="228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21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12957</TotalTime>
  <Words>1724</Words>
  <Application>Microsoft Office PowerPoint</Application>
  <PresentationFormat>On-screen Show (4:3)</PresentationFormat>
  <Paragraphs>268</Paragraphs>
  <Slides>32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1_Level</vt:lpstr>
      <vt:lpstr>Equation</vt:lpstr>
      <vt:lpstr>Slide 1</vt:lpstr>
      <vt:lpstr>Slide 2</vt:lpstr>
      <vt:lpstr>Slide 3</vt:lpstr>
      <vt:lpstr>Doctor Visits</vt:lpstr>
      <vt:lpstr>Basic Modeling for Counts of Events</vt:lpstr>
      <vt:lpstr>Poisson Model for Doctor Visits</vt:lpstr>
      <vt:lpstr>Partial Effects</vt:lpstr>
      <vt:lpstr>Poisson Model Specification Issues</vt:lpstr>
      <vt:lpstr>Poisson Model for Doctor Visits</vt:lpstr>
      <vt:lpstr>Negative Binomial Specification</vt:lpstr>
      <vt:lpstr>NegBin Model for Doctor Visits</vt:lpstr>
      <vt:lpstr>Partial Effects</vt:lpstr>
      <vt:lpstr>Zero Inflation – ZIP Models</vt:lpstr>
      <vt:lpstr>Zero Inflation Models</vt:lpstr>
      <vt:lpstr>Notes on Zero Inflation Models</vt:lpstr>
      <vt:lpstr>ZIP Model</vt:lpstr>
      <vt:lpstr>The Vuong Statistic for Nonnested Models</vt:lpstr>
      <vt:lpstr>A Hurdle Model</vt:lpstr>
      <vt:lpstr>Slide 19</vt:lpstr>
      <vt:lpstr>Hurdle Model</vt:lpstr>
      <vt:lpstr>Hurdle Model for Doctor Visits</vt:lpstr>
      <vt:lpstr>Partial Effects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Bivariate Random Effects</vt:lpstr>
      <vt:lpstr>Slide 32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2015-04-15T11:35:37Z</dcterms:modified>
</cp:coreProperties>
</file>