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60"/>
  </p:notesMasterIdLst>
  <p:handoutMasterIdLst>
    <p:handoutMasterId r:id="rId61"/>
  </p:handoutMasterIdLst>
  <p:sldIdLst>
    <p:sldId id="606" r:id="rId2"/>
    <p:sldId id="607" r:id="rId3"/>
    <p:sldId id="483" r:id="rId4"/>
    <p:sldId id="484" r:id="rId5"/>
    <p:sldId id="485" r:id="rId6"/>
    <p:sldId id="486" r:id="rId7"/>
    <p:sldId id="487" r:id="rId8"/>
    <p:sldId id="488" r:id="rId9"/>
    <p:sldId id="489" r:id="rId10"/>
    <p:sldId id="490" r:id="rId11"/>
    <p:sldId id="491" r:id="rId12"/>
    <p:sldId id="492" r:id="rId13"/>
    <p:sldId id="494" r:id="rId14"/>
    <p:sldId id="498" r:id="rId15"/>
    <p:sldId id="501" r:id="rId16"/>
    <p:sldId id="502" r:id="rId17"/>
    <p:sldId id="503" r:id="rId18"/>
    <p:sldId id="504" r:id="rId19"/>
    <p:sldId id="505" r:id="rId20"/>
    <p:sldId id="506" r:id="rId21"/>
    <p:sldId id="507" r:id="rId22"/>
    <p:sldId id="508" r:id="rId23"/>
    <p:sldId id="509" r:id="rId24"/>
    <p:sldId id="510" r:id="rId25"/>
    <p:sldId id="511" r:id="rId26"/>
    <p:sldId id="512" r:id="rId27"/>
    <p:sldId id="513" r:id="rId28"/>
    <p:sldId id="514" r:id="rId29"/>
    <p:sldId id="515" r:id="rId30"/>
    <p:sldId id="516" r:id="rId31"/>
    <p:sldId id="517" r:id="rId32"/>
    <p:sldId id="497" r:id="rId33"/>
    <p:sldId id="518" r:id="rId34"/>
    <p:sldId id="519" r:id="rId35"/>
    <p:sldId id="520" r:id="rId36"/>
    <p:sldId id="521" r:id="rId37"/>
    <p:sldId id="522" r:id="rId38"/>
    <p:sldId id="523" r:id="rId39"/>
    <p:sldId id="524" r:id="rId40"/>
    <p:sldId id="525" r:id="rId41"/>
    <p:sldId id="578" r:id="rId42"/>
    <p:sldId id="579" r:id="rId43"/>
    <p:sldId id="580" r:id="rId44"/>
    <p:sldId id="581" r:id="rId45"/>
    <p:sldId id="582" r:id="rId46"/>
    <p:sldId id="583" r:id="rId47"/>
    <p:sldId id="528" r:id="rId48"/>
    <p:sldId id="529" r:id="rId49"/>
    <p:sldId id="530" r:id="rId50"/>
    <p:sldId id="531" r:id="rId51"/>
    <p:sldId id="532" r:id="rId52"/>
    <p:sldId id="533" r:id="rId53"/>
    <p:sldId id="534" r:id="rId54"/>
    <p:sldId id="535" r:id="rId55"/>
    <p:sldId id="536" r:id="rId56"/>
    <p:sldId id="537" r:id="rId57"/>
    <p:sldId id="538" r:id="rId58"/>
    <p:sldId id="539" r:id="rId5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12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8B00EA"/>
    <a:srgbClr val="FF3300"/>
    <a:srgbClr val="FF0000"/>
    <a:srgbClr val="CCCC00"/>
    <a:srgbClr val="0066FF"/>
    <a:srgbClr val="CCECFF"/>
    <a:srgbClr val="000000"/>
    <a:srgbClr val="FFFFFF"/>
    <a:srgbClr val="0099FF"/>
    <a:srgbClr val="6B00B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9632" autoAdjust="0"/>
    <p:restoredTop sz="94636" autoAdjust="0"/>
  </p:normalViewPr>
  <p:slideViewPr>
    <p:cSldViewPr>
      <p:cViewPr varScale="1">
        <p:scale>
          <a:sx n="156" d="100"/>
          <a:sy n="156" d="100"/>
        </p:scale>
        <p:origin x="2406" y="138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6504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2435243-0FCF-41E5-9E3E-BC03EA3ADD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277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E0040CA-363F-418B-9066-1976557B60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01183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583313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583313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41152162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1620236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4849122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9826911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0646576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310942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5973353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6928442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6658602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4564638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6541872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9698612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149451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9630577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9374111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5081737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4598704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9839456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0277892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70481648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27261436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98729915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79131447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45000008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46984293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2ABBE2-FF18-4CC4-90D8-03DF920B9E54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9622593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7FBF3A2-6772-4489-8E94-A0A3A6C714AC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1248283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66535941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04511411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62043099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95621746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63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883" indent="-285724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2898" indent="-22858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057" indent="-22858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217" indent="-22858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376" indent="-2285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535" indent="-2285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8695" indent="-2285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5854" indent="-2285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F9E6CFB4-E74D-4C76-9EF8-6C3BD975B7BC}" type="slidenum">
              <a:rPr lang="en-US" altLang="en-US"/>
              <a:pPr/>
              <a:t>47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8905238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48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64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883" indent="-285724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2898" indent="-22858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057" indent="-22858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217" indent="-22858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376" indent="-2285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535" indent="-2285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8695" indent="-2285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5854" indent="-2285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EA33DF0A-7889-4A7F-AB00-695CF1050E6B}" type="slidenum">
              <a:rPr lang="en-US" altLang="en-US"/>
              <a:pPr/>
              <a:t>48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4061520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0279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773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300249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4102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13676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39406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525065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555666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216801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78804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752845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66800"/>
            <a:ext cx="4040188" cy="639762"/>
          </a:xfrm>
          <a:ln w="28575">
            <a:solidFill>
              <a:srgbClr val="6B00B4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14500"/>
            <a:ext cx="4040188" cy="3951288"/>
          </a:xfrm>
          <a:ln>
            <a:solidFill>
              <a:srgbClr val="6B00B4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066800"/>
            <a:ext cx="4041775" cy="639762"/>
          </a:xfrm>
          <a:ln w="28575">
            <a:solidFill>
              <a:srgbClr val="7030A0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16087"/>
            <a:ext cx="4041775" cy="3951288"/>
          </a:xfrm>
          <a:ln>
            <a:solidFill>
              <a:srgbClr val="7030A0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25050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228600" y="0"/>
            <a:ext cx="8915400" cy="45719"/>
          </a:xfrm>
          <a:prstGeom prst="rect">
            <a:avLst/>
          </a:prstGeom>
          <a:solidFill>
            <a:srgbClr val="7030A0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278274" y="59164"/>
            <a:ext cx="604632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ED99AAF-CB70-44A8-9A44-756D634A7A9A}" type="slidenum">
              <a:rPr lang="en-US" sz="1200" b="0" smtClean="0">
                <a:solidFill>
                  <a:srgbClr val="7030A0"/>
                </a:solidFill>
                <a:latin typeface="Arial Black" panose="020B0A04020102020204" pitchFamily="34" charset="0"/>
              </a:rPr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1200" b="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/122: </a:t>
            </a:r>
            <a:r>
              <a:rPr lang="en-US" sz="1200" b="0" i="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Topic 3.3 – Discrete Choice;</a:t>
            </a:r>
            <a:r>
              <a:rPr lang="en-US" sz="1200" b="0" i="0" baseline="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The Multinomial Logit Model</a:t>
            </a:r>
            <a:endParaRPr lang="en-US" sz="1200" b="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2987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2" r:id="rId12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200" b="1">
          <a:solidFill>
            <a:srgbClr val="003399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4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5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6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7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8.bin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9.bin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10.bin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11.bin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12.bin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13.bin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3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39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7.v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8.v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9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5" descr="Cameron-Trived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6760" y="45263"/>
            <a:ext cx="636091" cy="88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57783" y="37814"/>
            <a:ext cx="781489" cy="888706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9" name="Content Placeholder 5" descr="EA7cover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6382389" y="45026"/>
            <a:ext cx="714371" cy="891654"/>
          </a:xfrm>
          <a:prstGeom prst="rect">
            <a:avLst/>
          </a:prstGeom>
        </p:spPr>
      </p:pic>
      <p:pic>
        <p:nvPicPr>
          <p:cNvPr id="12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39140" y="45026"/>
            <a:ext cx="617460" cy="89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ounded Rectangle 9"/>
          <p:cNvSpPr/>
          <p:nvPr/>
        </p:nvSpPr>
        <p:spPr bwMode="auto">
          <a:xfrm>
            <a:off x="1089960" y="2209800"/>
            <a:ext cx="7467600" cy="1219200"/>
          </a:xfrm>
          <a:prstGeom prst="roundRect">
            <a:avLst/>
          </a:prstGeom>
          <a:solidFill>
            <a:srgbClr val="7030A0">
              <a:alpha val="47843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7800" y="251460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Microeconometric Modeling</a:t>
            </a:r>
            <a:endParaRPr lang="en-US" sz="3600" b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78229" y="4191000"/>
            <a:ext cx="3278425" cy="1200329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William Greene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Stern School of Business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York University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York  NY  USA</a:t>
            </a:r>
            <a:endParaRPr lang="en-US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 bwMode="auto">
          <a:xfrm>
            <a:off x="6382389" y="24706"/>
            <a:ext cx="0" cy="911974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>
            <a:off x="6382389" y="936680"/>
            <a:ext cx="2756883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/>
          <p:nvPr/>
        </p:nvCxnSpPr>
        <p:spPr bwMode="auto">
          <a:xfrm>
            <a:off x="228600" y="325120"/>
            <a:ext cx="6153789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4661705" y="4191000"/>
            <a:ext cx="3909359" cy="1077218"/>
          </a:xfrm>
          <a:prstGeom prst="rect">
            <a:avLst/>
          </a:prstGeom>
          <a:noFill/>
          <a:ln w="38100">
            <a:solidFill>
              <a:srgbClr val="6B00B4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US" sz="24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.3   </a:t>
            </a:r>
            <a: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Discrete Choice; The</a:t>
            </a:r>
            <a:b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Multinomial Logit</a:t>
            </a:r>
            <a:b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Model</a:t>
            </a:r>
            <a:endParaRPr lang="en-US" sz="2000" b="1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720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33400"/>
            <a:ext cx="4040188" cy="639762"/>
          </a:xfrm>
        </p:spPr>
        <p:txBody>
          <a:bodyPr/>
          <a:lstStyle/>
          <a:p>
            <a:pPr algn="ctr"/>
            <a:r>
              <a:rPr lang="en-US" smtClean="0"/>
              <a:t>Concepts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181100"/>
            <a:ext cx="4040188" cy="4940450"/>
          </a:xfrm>
        </p:spPr>
        <p:txBody>
          <a:bodyPr/>
          <a:lstStyle/>
          <a:p>
            <a:endParaRPr lang="en-US" sz="140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Random Utility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Multinomial Choice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Attributes and Characteristics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Stated and Revealed Preference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Unlabeled Choice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IID and IIA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Consumer Surplus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Choice Based Sampling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Alternative Specific Constants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Partial Effects and Elasticities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Simulation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WTP Space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Hausman – McFadden Test for IIA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Random Regret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Minimum Distance Estimator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Scaled MNL Model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Nonlinear Utility Functions</a:t>
            </a:r>
            <a:endParaRPr lang="en-US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533400"/>
            <a:ext cx="4041775" cy="639762"/>
          </a:xfrm>
        </p:spPr>
        <p:txBody>
          <a:bodyPr/>
          <a:lstStyle/>
          <a:p>
            <a:pPr algn="ctr"/>
            <a:r>
              <a:rPr lang="en-US" smtClean="0"/>
              <a:t>Models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182687"/>
            <a:ext cx="4041775" cy="4938863"/>
          </a:xfrm>
        </p:spPr>
        <p:txBody>
          <a:bodyPr/>
          <a:lstStyle/>
          <a:p>
            <a:endParaRPr lang="en-US" sz="140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Multinomial Logit Model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Conditional Logit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Fixed Effects Multinomial Logit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Best/Worst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Nested Logit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Exploded Logit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Heteroscedastic Extreme Value (HEV)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Generalized Mixed Logit</a:t>
            </a:r>
          </a:p>
          <a:p>
            <a:endParaRPr lang="en-US" sz="140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87477" y="3657600"/>
            <a:ext cx="1756397" cy="246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824036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762000"/>
            <a:ext cx="8229600" cy="530225"/>
          </a:xfrm>
        </p:spPr>
        <p:txBody>
          <a:bodyPr/>
          <a:lstStyle/>
          <a:p>
            <a:pPr eaLnBrk="1" hangingPunct="1"/>
            <a:r>
              <a:rPr lang="en-US" b="1" dirty="0" smtClean="0"/>
              <a:t>A Microeconomics Platform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1752600"/>
            <a:ext cx="7620000" cy="4530725"/>
          </a:xfrm>
        </p:spPr>
        <p:txBody>
          <a:bodyPr/>
          <a:lstStyle/>
          <a:p>
            <a:pPr eaLnBrk="1" hangingPunct="1"/>
            <a:r>
              <a:rPr lang="en-US" sz="2400" b="1" smtClean="0">
                <a:solidFill>
                  <a:srgbClr val="FF0000"/>
                </a:solidFill>
                <a:latin typeface="+mj-lt"/>
              </a:rPr>
              <a:t>Consumers Maximize Utility </a:t>
            </a:r>
            <a:r>
              <a:rPr lang="en-US" sz="2400" smtClean="0">
                <a:latin typeface="+mj-lt"/>
              </a:rPr>
              <a:t>(!!!)</a:t>
            </a:r>
          </a:p>
          <a:p>
            <a:pPr eaLnBrk="1" hangingPunct="1"/>
            <a:r>
              <a:rPr lang="en-US" sz="2400" smtClean="0">
                <a:latin typeface="+mj-lt"/>
              </a:rPr>
              <a:t>Fundamental Choice Problem:  Maximize U(x</a:t>
            </a:r>
            <a:r>
              <a:rPr lang="en-US" sz="2400" baseline="-25000" smtClean="0">
                <a:latin typeface="+mj-lt"/>
              </a:rPr>
              <a:t>1</a:t>
            </a:r>
            <a:r>
              <a:rPr lang="en-US" sz="2400" smtClean="0">
                <a:latin typeface="+mj-lt"/>
              </a:rPr>
              <a:t>,x</a:t>
            </a:r>
            <a:r>
              <a:rPr lang="en-US" sz="2400" baseline="-25000" smtClean="0">
                <a:latin typeface="+mj-lt"/>
              </a:rPr>
              <a:t>2</a:t>
            </a:r>
            <a:r>
              <a:rPr lang="en-US" sz="2400" smtClean="0">
                <a:latin typeface="+mj-lt"/>
              </a:rPr>
              <a:t>,…) subject to prices and budget constraints</a:t>
            </a:r>
          </a:p>
          <a:p>
            <a:pPr eaLnBrk="1" hangingPunct="1"/>
            <a:r>
              <a:rPr lang="en-US" sz="2400" smtClean="0">
                <a:latin typeface="+mj-lt"/>
              </a:rPr>
              <a:t>A Crucial Result for the Classical Problem:</a:t>
            </a:r>
          </a:p>
          <a:p>
            <a:pPr lvl="1" eaLnBrk="1" hangingPunct="1"/>
            <a:r>
              <a:rPr lang="en-US" sz="2000" b="1" smtClean="0">
                <a:solidFill>
                  <a:srgbClr val="FF0000"/>
                </a:solidFill>
                <a:latin typeface="+mj-lt"/>
              </a:rPr>
              <a:t>Indirect Utility Function: V = V(p,I)</a:t>
            </a:r>
          </a:p>
          <a:p>
            <a:pPr lvl="1" eaLnBrk="1" hangingPunct="1"/>
            <a:r>
              <a:rPr lang="en-US" sz="2000" smtClean="0">
                <a:latin typeface="+mj-lt"/>
              </a:rPr>
              <a:t>Demand System of Continuous Choices</a:t>
            </a:r>
          </a:p>
          <a:p>
            <a:pPr eaLnBrk="1" hangingPunct="1"/>
            <a:endParaRPr lang="en-US" sz="2400" smtClean="0">
              <a:latin typeface="+mj-lt"/>
            </a:endParaRPr>
          </a:p>
          <a:p>
            <a:pPr eaLnBrk="1" hangingPunct="1"/>
            <a:endParaRPr lang="en-US" sz="2400" smtClean="0">
              <a:latin typeface="+mj-lt"/>
            </a:endParaRPr>
          </a:p>
          <a:p>
            <a:pPr lvl="1"/>
            <a:r>
              <a:rPr lang="en-US" sz="2000" smtClean="0">
                <a:latin typeface="+mj-lt"/>
              </a:rPr>
              <a:t>Observed data usually consist of choices, prices, income</a:t>
            </a:r>
          </a:p>
          <a:p>
            <a:pPr eaLnBrk="1" hangingPunct="1"/>
            <a:r>
              <a:rPr lang="en-US" sz="2400" b="1" smtClean="0">
                <a:solidFill>
                  <a:srgbClr val="FF0000"/>
                </a:solidFill>
                <a:latin typeface="+mj-lt"/>
              </a:rPr>
              <a:t>The Integrability Problem</a:t>
            </a:r>
            <a:r>
              <a:rPr lang="en-US" sz="2400" smtClean="0">
                <a:latin typeface="+mj-lt"/>
              </a:rPr>
              <a:t>: Utility is not revealed by demands</a:t>
            </a: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506443451"/>
              </p:ext>
            </p:extLst>
          </p:nvPr>
        </p:nvGraphicFramePr>
        <p:xfrm>
          <a:off x="2667000" y="4211638"/>
          <a:ext cx="2041525" cy="817562"/>
        </p:xfrm>
        <a:graphic>
          <a:graphicData uri="http://schemas.openxmlformats.org/presentationml/2006/ole">
            <p:oleObj spid="_x0000_s1038" name="Equation" r:id="rId4" imgW="952087" imgH="380835" progId="Equation.DSMT4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091293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295400"/>
            <a:ext cx="8458200" cy="530225"/>
          </a:xfrm>
        </p:spPr>
        <p:txBody>
          <a:bodyPr/>
          <a:lstStyle/>
          <a:p>
            <a:pPr eaLnBrk="1" hangingPunct="1"/>
            <a:r>
              <a:rPr lang="en-US" b="1" dirty="0" smtClean="0"/>
              <a:t>Implications for Discrete Choice Models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19200" y="2209800"/>
            <a:ext cx="7467600" cy="4191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+mj-lt"/>
              </a:rPr>
              <a:t>Theory is silent about discrete choices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+mj-lt"/>
              </a:rPr>
              <a:t>Translation of utilities to discrete choice requires: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 smtClean="0">
                <a:latin typeface="+mj-lt"/>
              </a:rPr>
              <a:t>Well defined utility indexes: Completeness of rankings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 smtClean="0">
                <a:latin typeface="+mj-lt"/>
              </a:rPr>
              <a:t>Rationality: Utility maximization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 smtClean="0">
                <a:latin typeface="+mj-lt"/>
              </a:rPr>
              <a:t>Axioms of revealed preferences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+mj-lt"/>
              </a:rPr>
              <a:t>Consumers often act to simplify choice situations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+mj-lt"/>
              </a:rPr>
              <a:t>This allows us to build “models.”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 smtClean="0">
                <a:latin typeface="+mj-lt"/>
              </a:rPr>
              <a:t>What common elements can be assumed?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 smtClean="0">
                <a:latin typeface="+mj-lt"/>
              </a:rPr>
              <a:t>How can we account for heterogeneity?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+mj-lt"/>
              </a:rPr>
              <a:t>However, revealed choices do not reveal utility, only rankings which are scale invariant.</a:t>
            </a:r>
          </a:p>
        </p:txBody>
      </p:sp>
    </p:spTree>
    <p:extLst>
      <p:ext uri="{BB962C8B-B14F-4D97-AF65-F5344CB8AC3E}">
        <p14:creationId xmlns:p14="http://schemas.microsoft.com/office/powerpoint/2010/main" xmlns="" val="3109023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143000"/>
            <a:ext cx="8305800" cy="608013"/>
          </a:xfrm>
        </p:spPr>
        <p:txBody>
          <a:bodyPr/>
          <a:lstStyle/>
          <a:p>
            <a:pPr eaLnBrk="1" hangingPunct="1"/>
            <a:r>
              <a:rPr lang="en-US" b="1" dirty="0" smtClean="0"/>
              <a:t>Multinomial Choice </a:t>
            </a:r>
            <a:br>
              <a:rPr lang="en-US" b="1" dirty="0" smtClean="0"/>
            </a:br>
            <a:r>
              <a:rPr lang="en-US" b="1" dirty="0" smtClean="0"/>
              <a:t>Among J Alternatives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62000" y="1981200"/>
            <a:ext cx="80010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2400" smtClean="0"/>
              <a:t>• </a:t>
            </a:r>
            <a:r>
              <a:rPr lang="en-US" sz="2400" b="1" smtClean="0">
                <a:solidFill>
                  <a:srgbClr val="0066FF"/>
                </a:solidFill>
                <a:latin typeface="+mj-lt"/>
              </a:rPr>
              <a:t>Random Utility Basis</a:t>
            </a:r>
          </a:p>
          <a:p>
            <a:pPr eaLnBrk="1" hangingPunct="1">
              <a:lnSpc>
                <a:spcPct val="4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2400" smtClean="0">
                <a:latin typeface="+mj-lt"/>
              </a:rPr>
              <a:t>	       U</a:t>
            </a:r>
            <a:r>
              <a:rPr lang="en-US" sz="1600" smtClean="0">
                <a:latin typeface="+mj-lt"/>
              </a:rPr>
              <a:t>itj</a:t>
            </a:r>
            <a:r>
              <a:rPr lang="en-US" sz="2000" smtClean="0">
                <a:latin typeface="+mj-lt"/>
              </a:rPr>
              <a:t>   =  </a:t>
            </a:r>
            <a:r>
              <a:rPr lang="en-US" sz="2400" smtClean="0">
                <a:latin typeface="+mj-lt"/>
                <a:sym typeface="Symbol" pitchFamily="18" charset="2"/>
              </a:rPr>
              <a:t></a:t>
            </a:r>
            <a:r>
              <a:rPr lang="en-US" sz="2400" baseline="-25000" smtClean="0">
                <a:latin typeface="+mj-lt"/>
                <a:sym typeface="Symbol" pitchFamily="18" charset="2"/>
              </a:rPr>
              <a:t>ij</a:t>
            </a:r>
            <a:r>
              <a:rPr lang="en-US" sz="2000" smtClean="0">
                <a:latin typeface="+mj-lt"/>
                <a:sym typeface="Symbol" pitchFamily="18" charset="2"/>
              </a:rPr>
              <a:t>  </a:t>
            </a:r>
            <a:r>
              <a:rPr lang="en-US" sz="2400" smtClean="0">
                <a:latin typeface="+mj-lt"/>
                <a:sym typeface="Symbol" pitchFamily="18" charset="2"/>
              </a:rPr>
              <a:t>+</a:t>
            </a:r>
            <a:r>
              <a:rPr lang="en-US" sz="2000" smtClean="0">
                <a:latin typeface="+mj-lt"/>
                <a:sym typeface="Symbol" pitchFamily="18" charset="2"/>
              </a:rPr>
              <a:t>  </a:t>
            </a:r>
            <a:r>
              <a:rPr lang="en-US" sz="2400" b="1" smtClean="0">
                <a:latin typeface="+mj-lt"/>
                <a:sym typeface="Symbol" pitchFamily="18" charset="2"/>
              </a:rPr>
              <a:t></a:t>
            </a:r>
            <a:r>
              <a:rPr lang="en-US" sz="2400" baseline="-25000" smtClean="0">
                <a:latin typeface="+mj-lt"/>
                <a:sym typeface="Symbol" pitchFamily="18" charset="2"/>
              </a:rPr>
              <a:t>i</a:t>
            </a:r>
            <a:r>
              <a:rPr lang="en-US" sz="2400" smtClean="0">
                <a:latin typeface="+mj-lt"/>
                <a:sym typeface="Symbol" pitchFamily="18" charset="2"/>
              </a:rPr>
              <a:t>’</a:t>
            </a:r>
            <a:r>
              <a:rPr lang="en-US" sz="2400" b="1" smtClean="0">
                <a:latin typeface="+mj-lt"/>
                <a:sym typeface="Symbol" pitchFamily="18" charset="2"/>
              </a:rPr>
              <a:t>x</a:t>
            </a:r>
            <a:r>
              <a:rPr lang="en-US" sz="2400" baseline="-25000" smtClean="0">
                <a:latin typeface="+mj-lt"/>
                <a:sym typeface="Symbol" pitchFamily="18" charset="2"/>
              </a:rPr>
              <a:t>itj</a:t>
            </a:r>
            <a:r>
              <a:rPr lang="en-US" sz="2000" smtClean="0">
                <a:latin typeface="+mj-lt"/>
                <a:sym typeface="Symbol" pitchFamily="18" charset="2"/>
              </a:rPr>
              <a:t>   </a:t>
            </a:r>
            <a:r>
              <a:rPr lang="en-US" sz="2400" smtClean="0">
                <a:latin typeface="+mj-lt"/>
                <a:sym typeface="Symbol" pitchFamily="18" charset="2"/>
              </a:rPr>
              <a:t>+ </a:t>
            </a:r>
            <a:r>
              <a:rPr lang="en-US" sz="2000" smtClean="0">
                <a:latin typeface="+mj-lt"/>
                <a:sym typeface="Symbol" pitchFamily="18" charset="2"/>
              </a:rPr>
              <a:t> </a:t>
            </a:r>
            <a:r>
              <a:rPr lang="en-US" sz="2400" b="1" smtClean="0">
                <a:latin typeface="+mj-lt"/>
                <a:sym typeface="Symbol" pitchFamily="18" charset="2"/>
              </a:rPr>
              <a:t></a:t>
            </a:r>
            <a:r>
              <a:rPr lang="en-US" sz="2400" baseline="-25000" smtClean="0">
                <a:latin typeface="+mj-lt"/>
                <a:sym typeface="Symbol" pitchFamily="18" charset="2"/>
              </a:rPr>
              <a:t>ij</a:t>
            </a:r>
            <a:r>
              <a:rPr lang="en-US" sz="2400" b="1" smtClean="0">
                <a:latin typeface="+mj-lt"/>
                <a:sym typeface="Symbol" pitchFamily="18" charset="2"/>
              </a:rPr>
              <a:t>z</a:t>
            </a:r>
            <a:r>
              <a:rPr lang="en-US" sz="2400" baseline="-25000" smtClean="0">
                <a:latin typeface="+mj-lt"/>
                <a:sym typeface="Symbol" pitchFamily="18" charset="2"/>
              </a:rPr>
              <a:t>it</a:t>
            </a:r>
            <a:r>
              <a:rPr lang="en-US" sz="1600" smtClean="0">
                <a:latin typeface="+mj-lt"/>
                <a:sym typeface="Symbol" pitchFamily="18" charset="2"/>
              </a:rPr>
              <a:t>   </a:t>
            </a:r>
            <a:r>
              <a:rPr lang="en-US" sz="2400" smtClean="0">
                <a:latin typeface="+mj-lt"/>
                <a:sym typeface="Symbol" pitchFamily="18" charset="2"/>
              </a:rPr>
              <a:t>+  </a:t>
            </a:r>
            <a:r>
              <a:rPr lang="en-US" sz="2400" baseline="-25000" smtClean="0">
                <a:latin typeface="+mj-lt"/>
                <a:sym typeface="Symbol" pitchFamily="18" charset="2"/>
              </a:rPr>
              <a:t>ijt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800" smtClean="0">
                <a:latin typeface="+mj-lt"/>
              </a:rPr>
              <a:t>                      i = 1,…,N;  j = 1,…,J(i,t);  t = 1,…,T(i)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>
                <a:latin typeface="+mj-lt"/>
              </a:rPr>
              <a:t>                </a:t>
            </a:r>
            <a:r>
              <a:rPr lang="en-US" sz="1800" smtClean="0">
                <a:latin typeface="+mj-lt"/>
              </a:rPr>
              <a:t>N individuals studied, J(i,t) alternatives in the choice</a:t>
            </a:r>
            <a:br>
              <a:rPr lang="en-US" sz="1800" smtClean="0">
                <a:latin typeface="+mj-lt"/>
              </a:rPr>
            </a:br>
            <a:r>
              <a:rPr lang="en-US" sz="1800" smtClean="0">
                <a:latin typeface="+mj-lt"/>
              </a:rPr>
              <a:t>                set, T(i) [usually 1] choice situations examined.</a:t>
            </a:r>
            <a:endParaRPr lang="en-US" sz="2400" smtClean="0">
              <a:latin typeface="+mj-lt"/>
            </a:endParaRPr>
          </a:p>
          <a:p>
            <a:pPr>
              <a:lnSpc>
                <a:spcPct val="90000"/>
              </a:lnSpc>
              <a:buNone/>
            </a:pPr>
            <a:r>
              <a:rPr lang="en-US" sz="2400" smtClean="0"/>
              <a:t>•</a:t>
            </a:r>
            <a:r>
              <a:rPr lang="en-US" sz="2400" smtClean="0">
                <a:latin typeface="+mj-lt"/>
              </a:rPr>
              <a:t> </a:t>
            </a:r>
            <a:r>
              <a:rPr lang="en-US" sz="2400" b="1" smtClean="0">
                <a:solidFill>
                  <a:srgbClr val="0066FF"/>
                </a:solidFill>
                <a:latin typeface="+mj-lt"/>
              </a:rPr>
              <a:t>Maximum Utility Assumption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>
                <a:latin typeface="+mj-lt"/>
              </a:rPr>
              <a:t>     Individual i will Choose alternative j in choice setting t if and only if </a:t>
            </a:r>
            <a:br>
              <a:rPr lang="en-US" sz="2000" smtClean="0">
                <a:latin typeface="+mj-lt"/>
              </a:rPr>
            </a:br>
            <a:r>
              <a:rPr lang="en-US" sz="2000" smtClean="0">
                <a:latin typeface="+mj-lt"/>
              </a:rPr>
              <a:t>              </a:t>
            </a:r>
            <a:r>
              <a:rPr lang="en-US" sz="2400" smtClean="0">
                <a:latin typeface="+mj-lt"/>
              </a:rPr>
              <a:t>U</a:t>
            </a:r>
            <a:r>
              <a:rPr lang="en-US" sz="1600" smtClean="0">
                <a:latin typeface="+mj-lt"/>
              </a:rPr>
              <a:t>itj</a:t>
            </a:r>
            <a:r>
              <a:rPr lang="en-US" sz="2000" smtClean="0">
                <a:latin typeface="+mj-lt"/>
              </a:rPr>
              <a:t>  </a:t>
            </a:r>
            <a:r>
              <a:rPr lang="en-US" sz="2000" u="sng" smtClean="0">
                <a:latin typeface="+mj-lt"/>
              </a:rPr>
              <a:t>&gt;</a:t>
            </a:r>
            <a:r>
              <a:rPr lang="en-US" sz="2000" smtClean="0">
                <a:latin typeface="+mj-lt"/>
              </a:rPr>
              <a:t> </a:t>
            </a:r>
            <a:r>
              <a:rPr lang="en-US" sz="2400" smtClean="0">
                <a:latin typeface="+mj-lt"/>
              </a:rPr>
              <a:t>U</a:t>
            </a:r>
            <a:r>
              <a:rPr lang="en-US" sz="1600" smtClean="0">
                <a:latin typeface="+mj-lt"/>
              </a:rPr>
              <a:t>itk</a:t>
            </a:r>
            <a:r>
              <a:rPr lang="en-US" sz="2000" smtClean="0">
                <a:latin typeface="+mj-lt"/>
              </a:rPr>
              <a:t> for all k </a:t>
            </a:r>
            <a:r>
              <a:rPr lang="en-US" sz="2000" smtClean="0">
                <a:latin typeface="+mj-lt"/>
                <a:sym typeface="Symbol" pitchFamily="18" charset="2"/>
              </a:rPr>
              <a:t> j.</a:t>
            </a:r>
          </a:p>
          <a:p>
            <a:pPr>
              <a:lnSpc>
                <a:spcPct val="90000"/>
              </a:lnSpc>
              <a:buNone/>
            </a:pPr>
            <a:r>
              <a:rPr lang="en-US" sz="2400" smtClean="0"/>
              <a:t>•</a:t>
            </a:r>
            <a:r>
              <a:rPr lang="en-US" sz="2000" smtClean="0">
                <a:latin typeface="+mj-lt"/>
                <a:sym typeface="Symbol" pitchFamily="18" charset="2"/>
              </a:rPr>
              <a:t> </a:t>
            </a:r>
            <a:r>
              <a:rPr lang="en-US" sz="2400" b="1" smtClean="0">
                <a:solidFill>
                  <a:srgbClr val="0066FF"/>
                </a:solidFill>
                <a:latin typeface="+mj-lt"/>
                <a:sym typeface="Symbol" pitchFamily="18" charset="2"/>
              </a:rPr>
              <a:t>Underlying assumptions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>
                <a:latin typeface="+mj-lt"/>
              </a:rPr>
              <a:t>Smoothness of utilities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>
                <a:latin typeface="+mj-lt"/>
              </a:rPr>
              <a:t>Axioms of utility maximization: Transitive, Complete, Monotonic</a:t>
            </a:r>
          </a:p>
        </p:txBody>
      </p:sp>
    </p:spTree>
    <p:extLst>
      <p:ext uri="{BB962C8B-B14F-4D97-AF65-F5344CB8AC3E}">
        <p14:creationId xmlns:p14="http://schemas.microsoft.com/office/powerpoint/2010/main" xmlns="" val="2368936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600200"/>
            <a:ext cx="8229600" cy="530225"/>
          </a:xfrm>
        </p:spPr>
        <p:txBody>
          <a:bodyPr/>
          <a:lstStyle/>
          <a:p>
            <a:pPr eaLnBrk="1" hangingPunct="1"/>
            <a:r>
              <a:rPr lang="en-US" sz="3600" b="1" smtClean="0"/>
              <a:t>Features of Utility Functions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2362200"/>
            <a:ext cx="7696200" cy="3962400"/>
          </a:xfrm>
        </p:spPr>
        <p:txBody>
          <a:bodyPr/>
          <a:lstStyle/>
          <a:p>
            <a:pPr eaLnBrk="1" hangingPunct="1"/>
            <a:r>
              <a:rPr lang="en-US" sz="2000" smtClean="0">
                <a:latin typeface="+mj-lt"/>
              </a:rPr>
              <a:t>The linearity assumption U</a:t>
            </a:r>
            <a:r>
              <a:rPr lang="en-US" sz="2000" baseline="-25000" smtClean="0">
                <a:latin typeface="+mj-lt"/>
              </a:rPr>
              <a:t>itj</a:t>
            </a:r>
            <a:r>
              <a:rPr lang="en-US" sz="2000" smtClean="0">
                <a:latin typeface="+mj-lt"/>
              </a:rPr>
              <a:t>   =  </a:t>
            </a:r>
            <a:r>
              <a:rPr lang="en-US" sz="2000" smtClean="0">
                <a:latin typeface="+mj-lt"/>
                <a:sym typeface="Symbol" pitchFamily="18" charset="2"/>
              </a:rPr>
              <a:t>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ij</a:t>
            </a:r>
            <a:r>
              <a:rPr lang="en-US" sz="2000" smtClean="0">
                <a:latin typeface="+mj-lt"/>
                <a:sym typeface="Symbol" pitchFamily="18" charset="2"/>
              </a:rPr>
              <a:t>  + </a:t>
            </a:r>
            <a:r>
              <a:rPr lang="en-US" sz="2000" b="1" smtClean="0">
                <a:latin typeface="+mj-lt"/>
                <a:sym typeface="Symbol" pitchFamily="18" charset="2"/>
              </a:rPr>
              <a:t>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</a:t>
            </a:r>
            <a:r>
              <a:rPr lang="en-US" sz="2000" smtClean="0">
                <a:latin typeface="+mj-lt"/>
                <a:sym typeface="Symbol"/>
              </a:rPr>
              <a:t></a:t>
            </a:r>
            <a:r>
              <a:rPr lang="en-US" sz="2000" b="1" smtClean="0">
                <a:latin typeface="+mj-lt"/>
                <a:sym typeface="Symbol" pitchFamily="18" charset="2"/>
              </a:rPr>
              <a:t>x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itj</a:t>
            </a:r>
            <a:r>
              <a:rPr lang="en-US" sz="2000" smtClean="0">
                <a:latin typeface="+mj-lt"/>
                <a:sym typeface="Symbol" pitchFamily="18" charset="2"/>
              </a:rPr>
              <a:t> + </a:t>
            </a:r>
            <a:r>
              <a:rPr lang="en-US" sz="2000" b="1" smtClean="0">
                <a:latin typeface="+mj-lt"/>
                <a:sym typeface="Symbol" pitchFamily="18" charset="2"/>
              </a:rPr>
              <a:t></a:t>
            </a:r>
            <a:r>
              <a:rPr lang="en-US" sz="2000" baseline="-25000" smtClean="0">
                <a:latin typeface="+mj-lt"/>
                <a:sym typeface="Symbol" pitchFamily="18" charset="2"/>
              </a:rPr>
              <a:t>j</a:t>
            </a:r>
            <a:r>
              <a:rPr lang="en-US" sz="2000" smtClean="0">
                <a:sym typeface="Symbol"/>
              </a:rPr>
              <a:t></a:t>
            </a:r>
            <a:r>
              <a:rPr lang="en-US" sz="2000" b="1" smtClean="0">
                <a:latin typeface="+mj-lt"/>
                <a:sym typeface="Symbol" pitchFamily="18" charset="2"/>
              </a:rPr>
              <a:t>z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it</a:t>
            </a:r>
            <a:r>
              <a:rPr lang="en-US" sz="2000" smtClean="0">
                <a:latin typeface="+mj-lt"/>
                <a:sym typeface="Symbol" pitchFamily="18" charset="2"/>
              </a:rPr>
              <a:t>  + 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ijt</a:t>
            </a:r>
            <a:r>
              <a:rPr lang="en-US" sz="2000" smtClean="0">
                <a:latin typeface="+mj-lt"/>
                <a:sym typeface="Symbol" pitchFamily="18" charset="2"/>
              </a:rPr>
              <a:t/>
            </a:r>
            <a:br>
              <a:rPr lang="en-US" sz="2000" smtClean="0">
                <a:latin typeface="+mj-lt"/>
                <a:sym typeface="Symbol" pitchFamily="18" charset="2"/>
              </a:rPr>
            </a:br>
            <a:r>
              <a:rPr lang="en-US" sz="2000" smtClean="0">
                <a:latin typeface="+mj-lt"/>
                <a:sym typeface="Symbol" pitchFamily="18" charset="2"/>
              </a:rPr>
              <a:t>To be relaxed later:	      </a:t>
            </a:r>
            <a:r>
              <a:rPr lang="en-US" sz="2000" smtClean="0">
                <a:latin typeface="+mj-lt"/>
              </a:rPr>
              <a:t>U</a:t>
            </a:r>
            <a:r>
              <a:rPr lang="en-US" sz="2000" baseline="-25000" smtClean="0">
                <a:latin typeface="+mj-lt"/>
              </a:rPr>
              <a:t>itj</a:t>
            </a:r>
            <a:r>
              <a:rPr lang="en-US" sz="2000" smtClean="0">
                <a:latin typeface="+mj-lt"/>
              </a:rPr>
              <a:t>   =  V(</a:t>
            </a:r>
            <a:r>
              <a:rPr lang="en-US" sz="2000" b="1" smtClean="0">
                <a:latin typeface="+mj-lt"/>
              </a:rPr>
              <a:t>x</a:t>
            </a:r>
            <a:r>
              <a:rPr lang="en-US" sz="2000" baseline="-25000" smtClean="0">
                <a:latin typeface="+mj-lt"/>
              </a:rPr>
              <a:t>itj</a:t>
            </a:r>
            <a:r>
              <a:rPr lang="en-US" sz="2000" smtClean="0">
                <a:latin typeface="+mj-lt"/>
              </a:rPr>
              <a:t>,</a:t>
            </a:r>
            <a:r>
              <a:rPr lang="en-US" sz="2000" b="1" smtClean="0">
                <a:latin typeface="+mj-lt"/>
              </a:rPr>
              <a:t>z</a:t>
            </a:r>
            <a:r>
              <a:rPr lang="en-US" sz="2000" baseline="-25000" smtClean="0">
                <a:latin typeface="+mj-lt"/>
              </a:rPr>
              <a:t>it</a:t>
            </a:r>
            <a:r>
              <a:rPr lang="en-US" sz="2000" smtClean="0">
                <a:latin typeface="+mj-lt"/>
              </a:rPr>
              <a:t>,</a:t>
            </a:r>
            <a:r>
              <a:rPr lang="en-US" sz="2000" b="1" smtClean="0">
                <a:latin typeface="+mj-lt"/>
                <a:sym typeface="Symbol" pitchFamily="18" charset="2"/>
              </a:rPr>
              <a:t>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</a:t>
            </a:r>
            <a:r>
              <a:rPr lang="en-US" sz="2000" smtClean="0">
                <a:latin typeface="+mj-lt"/>
                <a:sym typeface="Symbol" pitchFamily="18" charset="2"/>
              </a:rPr>
              <a:t>)</a:t>
            </a:r>
            <a:r>
              <a:rPr lang="en-US" sz="2000" smtClean="0">
                <a:latin typeface="+mj-lt"/>
              </a:rPr>
              <a:t> + </a:t>
            </a:r>
            <a:r>
              <a:rPr lang="en-US" sz="2000" smtClean="0">
                <a:latin typeface="+mj-lt"/>
                <a:sym typeface="Symbol" pitchFamily="18" charset="2"/>
              </a:rPr>
              <a:t>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ijt</a:t>
            </a:r>
            <a:endParaRPr lang="en-US" sz="2000" smtClean="0">
              <a:latin typeface="+mj-lt"/>
            </a:endParaRPr>
          </a:p>
          <a:p>
            <a:pPr eaLnBrk="1" hangingPunct="1"/>
            <a:r>
              <a:rPr lang="en-US" sz="2000" smtClean="0">
                <a:latin typeface="+mj-lt"/>
              </a:rPr>
              <a:t>The choice set: </a:t>
            </a:r>
          </a:p>
          <a:p>
            <a:pPr lvl="1"/>
            <a:r>
              <a:rPr lang="en-US" sz="1800" smtClean="0">
                <a:latin typeface="+mj-lt"/>
              </a:rPr>
              <a:t>Individual (i) and situation (t) specific</a:t>
            </a:r>
          </a:p>
          <a:p>
            <a:pPr lvl="1"/>
            <a:r>
              <a:rPr lang="en-US" sz="1800" smtClean="0">
                <a:latin typeface="+mj-lt"/>
              </a:rPr>
              <a:t>Unordered alternatives j = 1,…,J(i,t) </a:t>
            </a:r>
          </a:p>
          <a:p>
            <a:pPr eaLnBrk="1" hangingPunct="1"/>
            <a:r>
              <a:rPr lang="en-US" sz="2000" smtClean="0">
                <a:latin typeface="+mj-lt"/>
              </a:rPr>
              <a:t>Deterministic (</a:t>
            </a:r>
            <a:r>
              <a:rPr lang="en-US" sz="2000" b="1" smtClean="0">
                <a:latin typeface="+mj-lt"/>
              </a:rPr>
              <a:t>x</a:t>
            </a:r>
            <a:r>
              <a:rPr lang="en-US" sz="2000" smtClean="0">
                <a:latin typeface="+mj-lt"/>
              </a:rPr>
              <a:t>,</a:t>
            </a:r>
            <a:r>
              <a:rPr lang="en-US" sz="2000" b="1" smtClean="0">
                <a:latin typeface="+mj-lt"/>
              </a:rPr>
              <a:t>z,</a:t>
            </a:r>
            <a:r>
              <a:rPr lang="en-US" sz="2000" b="1" smtClean="0">
                <a:sym typeface="Symbol" pitchFamily="18" charset="2"/>
              </a:rPr>
              <a:t></a:t>
            </a:r>
            <a:r>
              <a:rPr lang="en-US" sz="2000" baseline="-25000" smtClean="0">
                <a:sym typeface="Symbol" pitchFamily="18" charset="2"/>
              </a:rPr>
              <a:t>j</a:t>
            </a:r>
            <a:r>
              <a:rPr lang="en-US" sz="2000" smtClean="0">
                <a:latin typeface="+mj-lt"/>
              </a:rPr>
              <a:t>) and random components (</a:t>
            </a:r>
            <a:r>
              <a:rPr lang="en-US" sz="2000" smtClean="0">
                <a:sym typeface="Symbol" pitchFamily="18" charset="2"/>
              </a:rPr>
              <a:t></a:t>
            </a:r>
            <a:r>
              <a:rPr lang="en-US" sz="2000" baseline="-25000" smtClean="0">
                <a:sym typeface="Symbol" pitchFamily="18" charset="2"/>
              </a:rPr>
              <a:t>ij</a:t>
            </a:r>
            <a:r>
              <a:rPr lang="en-US" sz="2000" smtClean="0">
                <a:sym typeface="Symbol" pitchFamily="18" charset="2"/>
              </a:rPr>
              <a:t>,</a:t>
            </a:r>
            <a:r>
              <a:rPr lang="en-US" sz="2000" b="1" smtClean="0">
                <a:sym typeface="Symbol" pitchFamily="18" charset="2"/>
              </a:rPr>
              <a:t></a:t>
            </a:r>
            <a:r>
              <a:rPr lang="en-US" sz="2000" baseline="-25000" smtClean="0">
                <a:sym typeface="Symbol" pitchFamily="18" charset="2"/>
              </a:rPr>
              <a:t>i</a:t>
            </a:r>
            <a:r>
              <a:rPr lang="en-US" sz="2000" smtClean="0">
                <a:sym typeface="Symbol" pitchFamily="18" charset="2"/>
              </a:rPr>
              <a:t>,</a:t>
            </a:r>
            <a:r>
              <a:rPr lang="en-US" sz="2000" baseline="-25000" smtClean="0">
                <a:sym typeface="Symbol" pitchFamily="18" charset="2"/>
              </a:rPr>
              <a:t>ijt</a:t>
            </a:r>
            <a:r>
              <a:rPr lang="en-US" sz="2000" smtClean="0">
                <a:sym typeface="Symbol" pitchFamily="18" charset="2"/>
              </a:rPr>
              <a:t>)</a:t>
            </a:r>
            <a:endParaRPr lang="en-US" sz="2000" smtClean="0">
              <a:latin typeface="+mj-lt"/>
            </a:endParaRPr>
          </a:p>
          <a:p>
            <a:r>
              <a:rPr lang="en-US" sz="2000" smtClean="0">
                <a:latin typeface="+mj-lt"/>
              </a:rPr>
              <a:t>Attributes of choices, </a:t>
            </a:r>
            <a:r>
              <a:rPr lang="en-US" sz="2000" b="1" smtClean="0">
                <a:latin typeface="+mj-lt"/>
                <a:sym typeface="Symbol" pitchFamily="18" charset="2"/>
              </a:rPr>
              <a:t>x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itj</a:t>
            </a:r>
            <a:r>
              <a:rPr lang="en-US" sz="2000" smtClean="0">
                <a:latin typeface="+mj-lt"/>
              </a:rPr>
              <a:t> and characteristics of the chooser, </a:t>
            </a:r>
            <a:r>
              <a:rPr lang="en-US" sz="2000" b="1" smtClean="0">
                <a:latin typeface="+mj-lt"/>
                <a:sym typeface="Symbol" pitchFamily="18" charset="2"/>
              </a:rPr>
              <a:t>z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it</a:t>
            </a:r>
            <a:r>
              <a:rPr lang="en-US" sz="2000" smtClean="0">
                <a:latin typeface="+mj-lt"/>
              </a:rPr>
              <a:t>.</a:t>
            </a:r>
          </a:p>
          <a:p>
            <a:pPr lvl="1"/>
            <a:r>
              <a:rPr lang="en-US" sz="1800" smtClean="0">
                <a:latin typeface="+mj-lt"/>
              </a:rPr>
              <a:t>Alternative specific constants </a:t>
            </a:r>
            <a:r>
              <a:rPr lang="en-US" sz="1800" smtClean="0">
                <a:latin typeface="+mj-lt"/>
                <a:sym typeface="Symbol" pitchFamily="18" charset="2"/>
              </a:rPr>
              <a:t></a:t>
            </a:r>
            <a:r>
              <a:rPr lang="en-US" sz="1800" baseline="-25000" smtClean="0">
                <a:latin typeface="+mj-lt"/>
                <a:sym typeface="Symbol" pitchFamily="18" charset="2"/>
              </a:rPr>
              <a:t>ij</a:t>
            </a:r>
            <a:r>
              <a:rPr lang="en-US" sz="1800" smtClean="0">
                <a:latin typeface="+mj-lt"/>
                <a:sym typeface="Symbol" pitchFamily="18" charset="2"/>
              </a:rPr>
              <a:t> may vary by individual</a:t>
            </a:r>
            <a:endParaRPr lang="en-US" sz="1800" smtClean="0">
              <a:latin typeface="+mj-lt"/>
            </a:endParaRPr>
          </a:p>
          <a:p>
            <a:pPr lvl="1"/>
            <a:r>
              <a:rPr lang="en-US" sz="1800" smtClean="0">
                <a:latin typeface="+mj-lt"/>
              </a:rPr>
              <a:t>Preference weights, </a:t>
            </a:r>
            <a:r>
              <a:rPr lang="en-US" sz="1800" b="1" smtClean="0">
                <a:latin typeface="+mj-lt"/>
                <a:sym typeface="Symbol" pitchFamily="18" charset="2"/>
              </a:rPr>
              <a:t></a:t>
            </a:r>
            <a:r>
              <a:rPr lang="en-US" sz="1800" baseline="-25000" smtClean="0">
                <a:latin typeface="+mj-lt"/>
                <a:sym typeface="Symbol" pitchFamily="18" charset="2"/>
              </a:rPr>
              <a:t>i </a:t>
            </a:r>
            <a:r>
              <a:rPr lang="en-US" sz="1800" smtClean="0">
                <a:latin typeface="+mj-lt"/>
                <a:sym typeface="Symbol" pitchFamily="18" charset="2"/>
              </a:rPr>
              <a:t>may vary by individual</a:t>
            </a:r>
            <a:endParaRPr lang="en-US" sz="1800" smtClean="0">
              <a:latin typeface="+mj-lt"/>
            </a:endParaRPr>
          </a:p>
          <a:p>
            <a:pPr lvl="1"/>
            <a:r>
              <a:rPr lang="en-US" sz="1800" smtClean="0">
                <a:latin typeface="+mj-lt"/>
              </a:rPr>
              <a:t>Individual components, </a:t>
            </a:r>
            <a:r>
              <a:rPr lang="en-US" sz="1800" b="1" smtClean="0">
                <a:latin typeface="+mj-lt"/>
                <a:sym typeface="Symbol" pitchFamily="18" charset="2"/>
              </a:rPr>
              <a:t></a:t>
            </a:r>
            <a:r>
              <a:rPr lang="en-US" sz="1800" baseline="-25000" smtClean="0">
                <a:latin typeface="+mj-lt"/>
                <a:sym typeface="Symbol" pitchFamily="18" charset="2"/>
              </a:rPr>
              <a:t>j  </a:t>
            </a:r>
            <a:r>
              <a:rPr lang="en-US" sz="1800" smtClean="0">
                <a:latin typeface="+mj-lt"/>
                <a:sym typeface="Symbol" pitchFamily="18" charset="2"/>
              </a:rPr>
              <a:t>typically vary by choice, not by person</a:t>
            </a:r>
            <a:endParaRPr lang="en-US" sz="1800" smtClean="0">
              <a:latin typeface="+mj-lt"/>
            </a:endParaRPr>
          </a:p>
          <a:p>
            <a:pPr lvl="1"/>
            <a:r>
              <a:rPr lang="en-US" sz="1800" smtClean="0">
                <a:latin typeface="+mj-lt"/>
              </a:rPr>
              <a:t>Scaling parameters, </a:t>
            </a:r>
            <a:r>
              <a:rPr lang="el-GR" sz="1800" smtClean="0">
                <a:latin typeface="+mj-lt"/>
              </a:rPr>
              <a:t>σ</a:t>
            </a:r>
            <a:r>
              <a:rPr lang="en-US" sz="1800" baseline="-25000" smtClean="0">
                <a:latin typeface="+mj-lt"/>
              </a:rPr>
              <a:t>ij</a:t>
            </a:r>
            <a:r>
              <a:rPr lang="en-US" sz="1800" smtClean="0">
                <a:latin typeface="+mj-lt"/>
              </a:rPr>
              <a:t> = Var[</a:t>
            </a:r>
            <a:r>
              <a:rPr lang="el-GR" sz="1800" smtClean="0">
                <a:latin typeface="+mj-lt"/>
              </a:rPr>
              <a:t>ε</a:t>
            </a:r>
            <a:r>
              <a:rPr lang="en-US" sz="1800" baseline="-25000" smtClean="0">
                <a:latin typeface="+mj-lt"/>
              </a:rPr>
              <a:t>ijt</a:t>
            </a:r>
            <a:r>
              <a:rPr lang="en-US" sz="1800" smtClean="0">
                <a:latin typeface="+mj-lt"/>
              </a:rPr>
              <a:t>], subject to much modeling</a:t>
            </a:r>
          </a:p>
        </p:txBody>
      </p:sp>
    </p:spTree>
    <p:extLst>
      <p:ext uri="{BB962C8B-B14F-4D97-AF65-F5344CB8AC3E}">
        <p14:creationId xmlns:p14="http://schemas.microsoft.com/office/powerpoint/2010/main" xmlns="" val="2833247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1752600"/>
            <a:ext cx="7094538" cy="464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609600" y="1222375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Unordered Choices of 210 Travelers</a:t>
            </a:r>
          </a:p>
        </p:txBody>
      </p:sp>
    </p:spTree>
    <p:extLst>
      <p:ext uri="{BB962C8B-B14F-4D97-AF65-F5344CB8AC3E}">
        <p14:creationId xmlns:p14="http://schemas.microsoft.com/office/powerpoint/2010/main" xmlns="" val="2767963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2286000"/>
            <a:ext cx="8124825" cy="393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304800" y="990600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Data on Multinomial Discrete Choices</a:t>
            </a:r>
          </a:p>
        </p:txBody>
      </p:sp>
    </p:spTree>
    <p:extLst>
      <p:ext uri="{BB962C8B-B14F-4D97-AF65-F5344CB8AC3E}">
        <p14:creationId xmlns:p14="http://schemas.microsoft.com/office/powerpoint/2010/main" xmlns="" val="11718090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6"/>
          <p:cNvSpPr>
            <a:spLocks noChangeArrowheads="1"/>
          </p:cNvSpPr>
          <p:nvPr/>
        </p:nvSpPr>
        <p:spPr bwMode="auto">
          <a:xfrm>
            <a:off x="457200" y="1295400"/>
            <a:ext cx="8458200" cy="914400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1" name="Text Box 17"/>
          <p:cNvSpPr txBox="1">
            <a:spLocks noChangeArrowheads="1"/>
          </p:cNvSpPr>
          <p:nvPr/>
        </p:nvSpPr>
        <p:spPr bwMode="auto">
          <a:xfrm>
            <a:off x="2971800" y="1219200"/>
            <a:ext cx="3352800" cy="21256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Each person makes four choices from a choice set that includes either two or four alternatives.</a:t>
            </a:r>
          </a:p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The first choice is the RP between two of the RP alternatives</a:t>
            </a:r>
          </a:p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The second-fourth are the SP among four of the six SP alternatives.</a:t>
            </a:r>
          </a:p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There are ten alternatives in total.</a:t>
            </a:r>
          </a:p>
        </p:txBody>
      </p:sp>
      <p:pic>
        <p:nvPicPr>
          <p:cNvPr id="45568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1869" y="3505200"/>
            <a:ext cx="4451131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568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3580" y="3505201"/>
            <a:ext cx="404182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TextBox 15"/>
          <p:cNvSpPr txBox="1"/>
          <p:nvPr/>
        </p:nvSpPr>
        <p:spPr>
          <a:xfrm>
            <a:off x="1219200" y="5715000"/>
            <a:ext cx="624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Arial" pitchFamily="34" charset="0"/>
                <a:cs typeface="Arial" pitchFamily="34" charset="0"/>
              </a:rPr>
              <a:t>A Stated Choice Experiment with Variable Choice Sets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90145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447800"/>
            <a:ext cx="7343775" cy="5264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914400" y="990600"/>
            <a:ext cx="7620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Arial" pitchFamily="34" charset="0"/>
                <a:cs typeface="Arial" pitchFamily="34" charset="0"/>
              </a:rPr>
              <a:t>Stated Choice Experiment: Unlabeled Alternatives, One Observation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29600" y="1676400"/>
            <a:ext cx="533400" cy="4832092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t=1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t=2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t=3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t=4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t=5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t=6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t=7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t=8</a:t>
            </a:r>
            <a:endParaRPr lang="en-US" sz="1400" b="1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82469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33600" y="2017486"/>
            <a:ext cx="54864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This an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unlabelled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choice experiment:  Compare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    Choice = (Air, Train, Bus, Car)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To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    Choice = (Brand 1, Brand 2, Brand 3, None)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    Brand 1 is only Brand 1 because it is first in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    the list.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What does it mean to substitute Brand 1 for </a:t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latin typeface="Arial" pitchFamily="34" charset="0"/>
                <a:cs typeface="Arial" pitchFamily="34" charset="0"/>
              </a:rPr>
              <a:t>Brand 2?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What does the own elasticity for Brand 1 mean?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39825"/>
          </a:xfrm>
        </p:spPr>
        <p:txBody>
          <a:bodyPr/>
          <a:lstStyle/>
          <a:p>
            <a:r>
              <a:rPr lang="en-US" b="1" smtClean="0"/>
              <a:t>Unlabeled Choice Experiments</a:t>
            </a: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xmlns="" val="1965021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2954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The Multinomial Logit (MNL) Model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828800" y="1828800"/>
            <a:ext cx="6858000" cy="2362200"/>
          </a:xfrm>
        </p:spPr>
        <p:txBody>
          <a:bodyPr/>
          <a:lstStyle/>
          <a:p>
            <a:pPr eaLnBrk="1" hangingPunct="1"/>
            <a:r>
              <a:rPr lang="en-US" sz="2000" smtClean="0">
                <a:latin typeface="+mj-lt"/>
              </a:rPr>
              <a:t>Independent extreme value (Gumbel):</a:t>
            </a:r>
          </a:p>
          <a:p>
            <a:pPr lvl="1" eaLnBrk="1" hangingPunct="1"/>
            <a:r>
              <a:rPr lang="en-US" sz="1800" smtClean="0">
                <a:latin typeface="+mj-lt"/>
              </a:rPr>
              <a:t>F(</a:t>
            </a:r>
            <a:r>
              <a:rPr lang="en-US" smtClean="0">
                <a:latin typeface="+mj-lt"/>
                <a:sym typeface="Symbol" pitchFamily="18" charset="2"/>
              </a:rPr>
              <a:t></a:t>
            </a:r>
            <a:r>
              <a:rPr lang="en-US" sz="1400" smtClean="0">
                <a:latin typeface="+mj-lt"/>
                <a:sym typeface="Symbol" pitchFamily="18" charset="2"/>
              </a:rPr>
              <a:t>itj</a:t>
            </a:r>
            <a:r>
              <a:rPr lang="en-US" sz="1800" smtClean="0">
                <a:latin typeface="+mj-lt"/>
                <a:sym typeface="Symbol" pitchFamily="18" charset="2"/>
              </a:rPr>
              <a:t>)  =  Exp(-Exp(-</a:t>
            </a:r>
            <a:r>
              <a:rPr lang="en-US" smtClean="0">
                <a:latin typeface="+mj-lt"/>
                <a:sym typeface="Symbol" pitchFamily="18" charset="2"/>
              </a:rPr>
              <a:t></a:t>
            </a:r>
            <a:r>
              <a:rPr lang="en-US" sz="1400" smtClean="0">
                <a:latin typeface="+mj-lt"/>
                <a:sym typeface="Symbol" pitchFamily="18" charset="2"/>
              </a:rPr>
              <a:t>itj</a:t>
            </a:r>
            <a:r>
              <a:rPr lang="en-US" sz="1800" smtClean="0">
                <a:latin typeface="+mj-lt"/>
                <a:sym typeface="Symbol" pitchFamily="18" charset="2"/>
              </a:rPr>
              <a:t>)) (random part of each utility)</a:t>
            </a:r>
          </a:p>
          <a:p>
            <a:pPr lvl="1" eaLnBrk="1" hangingPunct="1"/>
            <a:r>
              <a:rPr lang="en-US" sz="1800" b="1" u="sng" smtClean="0">
                <a:latin typeface="+mj-lt"/>
                <a:sym typeface="Symbol" pitchFamily="18" charset="2"/>
              </a:rPr>
              <a:t>Independence</a:t>
            </a:r>
            <a:r>
              <a:rPr lang="en-US" sz="1800" smtClean="0">
                <a:latin typeface="+mj-lt"/>
                <a:sym typeface="Symbol" pitchFamily="18" charset="2"/>
              </a:rPr>
              <a:t> across utility functions</a:t>
            </a:r>
          </a:p>
          <a:p>
            <a:pPr lvl="1" eaLnBrk="1" hangingPunct="1"/>
            <a:r>
              <a:rPr lang="en-US" sz="1800" b="1" u="sng" smtClean="0">
                <a:latin typeface="+mj-lt"/>
                <a:sym typeface="Symbol" pitchFamily="18" charset="2"/>
              </a:rPr>
              <a:t>Identical variances</a:t>
            </a:r>
            <a:r>
              <a:rPr lang="en-US" sz="1800" smtClean="0">
                <a:latin typeface="+mj-lt"/>
                <a:sym typeface="Symbol" pitchFamily="18" charset="2"/>
              </a:rPr>
              <a:t> (means absorbed in constants)</a:t>
            </a:r>
          </a:p>
          <a:p>
            <a:pPr lvl="1" eaLnBrk="1" hangingPunct="1"/>
            <a:r>
              <a:rPr lang="en-US" sz="1800" b="1" u="sng" smtClean="0">
                <a:latin typeface="+mj-lt"/>
                <a:sym typeface="Symbol" pitchFamily="18" charset="2"/>
              </a:rPr>
              <a:t>Same parameters</a:t>
            </a:r>
            <a:r>
              <a:rPr lang="en-US" sz="1800" smtClean="0">
                <a:latin typeface="+mj-lt"/>
                <a:sym typeface="Symbol" pitchFamily="18" charset="2"/>
              </a:rPr>
              <a:t> for all individuals (temporary)</a:t>
            </a:r>
          </a:p>
          <a:p>
            <a:pPr eaLnBrk="1" hangingPunct="1"/>
            <a:r>
              <a:rPr lang="en-US" sz="2000" smtClean="0">
                <a:latin typeface="+mj-lt"/>
                <a:sym typeface="Symbol" pitchFamily="18" charset="2"/>
              </a:rPr>
              <a:t>Implied probabilities for observed outcomes</a:t>
            </a:r>
          </a:p>
          <a:p>
            <a:pPr eaLnBrk="1" hangingPunct="1">
              <a:buFont typeface="Wingdings" pitchFamily="2" charset="2"/>
              <a:buNone/>
            </a:pPr>
            <a:endParaRPr lang="en-US" sz="2000" smtClean="0">
              <a:sym typeface="Symbol" pitchFamily="18" charset="2"/>
            </a:endParaRP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2209800" y="4267200"/>
          <a:ext cx="4800600" cy="1152525"/>
        </p:xfrm>
        <a:graphic>
          <a:graphicData uri="http://schemas.openxmlformats.org/presentationml/2006/ole">
            <p:oleObj spid="_x0000_s2062" name="Equation" r:id="rId4" imgW="3594100" imgH="762000" progId="Equation.DSMT4">
              <p:embed/>
            </p:oleObj>
          </a:graphicData>
        </a:graphic>
      </p:graphicFrame>
      <p:sp>
        <p:nvSpPr>
          <p:cNvPr id="2053" name="Rectangle 7"/>
          <p:cNvSpPr>
            <a:spLocks noChangeArrowheads="1"/>
          </p:cNvSpPr>
          <p:nvPr/>
        </p:nvSpPr>
        <p:spPr bwMode="auto">
          <a:xfrm>
            <a:off x="2133600" y="4191000"/>
            <a:ext cx="5105400" cy="1295400"/>
          </a:xfrm>
          <a:prstGeom prst="rect">
            <a:avLst/>
          </a:prstGeom>
          <a:solidFill>
            <a:srgbClr val="FF0000">
              <a:alpha val="14117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69921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19100" y="762000"/>
            <a:ext cx="8229600" cy="530225"/>
          </a:xfrm>
        </p:spPr>
        <p:txBody>
          <a:bodyPr/>
          <a:lstStyle/>
          <a:p>
            <a:pPr eaLnBrk="1" hangingPunct="1"/>
            <a:r>
              <a:rPr lang="en-US" b="1" dirty="0" smtClean="0"/>
              <a:t>Specifying the Probabilities</a:t>
            </a: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685800" y="1828800"/>
            <a:ext cx="8229600" cy="201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latin typeface="Tahoma" pitchFamily="34" charset="0"/>
              </a:rPr>
              <a:t>•</a:t>
            </a:r>
            <a:r>
              <a:rPr lang="en-US">
                <a:solidFill>
                  <a:schemeClr val="folHlink"/>
                </a:solidFill>
                <a:latin typeface="Tahoma" pitchFamily="34" charset="0"/>
              </a:rPr>
              <a:t> </a:t>
            </a:r>
            <a:r>
              <a:rPr lang="en-US">
                <a:latin typeface="Tahoma" pitchFamily="34" charset="0"/>
              </a:rPr>
              <a:t>Choice specific attributes (</a:t>
            </a:r>
            <a:r>
              <a:rPr lang="en-US" b="1">
                <a:latin typeface="Tahoma" pitchFamily="34" charset="0"/>
              </a:rPr>
              <a:t>X</a:t>
            </a:r>
            <a:r>
              <a:rPr lang="en-US">
                <a:latin typeface="Tahoma" pitchFamily="34" charset="0"/>
              </a:rPr>
              <a:t>) vary by choices, multiply by generic</a:t>
            </a:r>
          </a:p>
          <a:p>
            <a:pPr eaLnBrk="1" hangingPunct="1">
              <a:spcBef>
                <a:spcPct val="50000"/>
              </a:spcBef>
            </a:pPr>
            <a:r>
              <a:rPr lang="en-US">
                <a:latin typeface="Tahoma" pitchFamily="34" charset="0"/>
              </a:rPr>
              <a:t>  coefficients.  E.g., TTME=terminal time, GC=generalized cost of travel mode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>
                <a:latin typeface="Tahoma" pitchFamily="34" charset="0"/>
              </a:rPr>
              <a:t> Generic characteristics (Income, constants) must be interacted with</a:t>
            </a:r>
          </a:p>
          <a:p>
            <a:pPr eaLnBrk="1" hangingPunct="1">
              <a:spcBef>
                <a:spcPct val="50000"/>
              </a:spcBef>
            </a:pPr>
            <a:r>
              <a:rPr lang="en-US">
                <a:latin typeface="Tahoma" pitchFamily="34" charset="0"/>
              </a:rPr>
              <a:t>  choice specific constants. </a:t>
            </a:r>
          </a:p>
          <a:p>
            <a:pPr eaLnBrk="1" hangingPunct="1">
              <a:spcBef>
                <a:spcPct val="50000"/>
              </a:spcBef>
            </a:pPr>
            <a:r>
              <a:rPr lang="en-US">
                <a:latin typeface="Tahoma" pitchFamily="34" charset="0"/>
              </a:rPr>
              <a:t>• Estimation by maximum likelihood; d</a:t>
            </a:r>
            <a:r>
              <a:rPr lang="en-US" baseline="-25000">
                <a:latin typeface="Tahoma" pitchFamily="34" charset="0"/>
              </a:rPr>
              <a:t>ij</a:t>
            </a:r>
            <a:r>
              <a:rPr lang="en-US">
                <a:latin typeface="Tahoma" pitchFamily="34" charset="0"/>
              </a:rPr>
              <a:t> = 1 if person i chooses j</a:t>
            </a: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/>
        </p:nvGraphicFramePr>
        <p:xfrm>
          <a:off x="1828800" y="4114800"/>
          <a:ext cx="4800600" cy="1997075"/>
        </p:xfrm>
        <a:graphic>
          <a:graphicData uri="http://schemas.openxmlformats.org/presentationml/2006/ole">
            <p:oleObj spid="_x0000_s4110" name="Equation" r:id="rId4" imgW="3594100" imgH="1320800" progId="Equation.DSMT4">
              <p:embed/>
            </p:oleObj>
          </a:graphicData>
        </a:graphic>
      </p:graphicFrame>
      <p:sp>
        <p:nvSpPr>
          <p:cNvPr id="3077" name="Rectangle 8"/>
          <p:cNvSpPr>
            <a:spLocks noChangeArrowheads="1"/>
          </p:cNvSpPr>
          <p:nvPr/>
        </p:nvSpPr>
        <p:spPr bwMode="auto">
          <a:xfrm>
            <a:off x="1752600" y="4038600"/>
            <a:ext cx="5562600" cy="23622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91299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1143000"/>
            <a:ext cx="7010400" cy="530225"/>
          </a:xfrm>
        </p:spPr>
        <p:txBody>
          <a:bodyPr/>
          <a:lstStyle/>
          <a:p>
            <a:pPr eaLnBrk="1" hangingPunct="1"/>
            <a:r>
              <a:rPr lang="en-US" b="1" smtClean="0"/>
              <a:t>Observed Data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1752600"/>
            <a:ext cx="7620000" cy="3962400"/>
          </a:xfrm>
        </p:spPr>
        <p:txBody>
          <a:bodyPr/>
          <a:lstStyle/>
          <a:p>
            <a:pPr eaLnBrk="1" hangingPunct="1"/>
            <a:r>
              <a:rPr lang="en-US" sz="2000" smtClean="0">
                <a:latin typeface="+mj-lt"/>
              </a:rPr>
              <a:t>Types of Data</a:t>
            </a:r>
          </a:p>
          <a:p>
            <a:pPr lvl="1" eaLnBrk="1" hangingPunct="1"/>
            <a:r>
              <a:rPr lang="en-US" sz="1600" smtClean="0">
                <a:latin typeface="+mj-lt"/>
              </a:rPr>
              <a:t>Individual choice</a:t>
            </a:r>
          </a:p>
          <a:p>
            <a:pPr lvl="1" eaLnBrk="1" hangingPunct="1"/>
            <a:r>
              <a:rPr lang="en-US" sz="1600" smtClean="0">
                <a:latin typeface="+mj-lt"/>
              </a:rPr>
              <a:t>Market shares – consumer markets</a:t>
            </a:r>
          </a:p>
          <a:p>
            <a:pPr lvl="1" eaLnBrk="1" hangingPunct="1"/>
            <a:r>
              <a:rPr lang="en-US" sz="1600" smtClean="0">
                <a:latin typeface="+mj-lt"/>
              </a:rPr>
              <a:t>Frequencies – vote counts</a:t>
            </a:r>
          </a:p>
          <a:p>
            <a:pPr lvl="1" eaLnBrk="1" hangingPunct="1"/>
            <a:r>
              <a:rPr lang="en-US" sz="1600" smtClean="0">
                <a:latin typeface="+mj-lt"/>
              </a:rPr>
              <a:t>Ranks – contests, preference rankings</a:t>
            </a:r>
          </a:p>
          <a:p>
            <a:pPr eaLnBrk="1" hangingPunct="1"/>
            <a:r>
              <a:rPr lang="en-US" sz="2000" smtClean="0">
                <a:latin typeface="+mj-lt"/>
              </a:rPr>
              <a:t>Attributes and Characteristics</a:t>
            </a:r>
          </a:p>
          <a:p>
            <a:pPr lvl="1" eaLnBrk="1" hangingPunct="1"/>
            <a:r>
              <a:rPr lang="en-US" sz="1600" smtClean="0">
                <a:latin typeface="+mj-lt"/>
              </a:rPr>
              <a:t>Attributes are features of the choices such as price</a:t>
            </a:r>
          </a:p>
          <a:p>
            <a:pPr lvl="1" eaLnBrk="1" hangingPunct="1"/>
            <a:r>
              <a:rPr lang="en-US" sz="1600" smtClean="0">
                <a:latin typeface="+mj-lt"/>
              </a:rPr>
              <a:t>Characteristics are features of the chooser such as age, gender and income.</a:t>
            </a:r>
          </a:p>
          <a:p>
            <a:pPr eaLnBrk="1" hangingPunct="1"/>
            <a:r>
              <a:rPr lang="en-US" sz="2000" smtClean="0">
                <a:latin typeface="+mj-lt"/>
              </a:rPr>
              <a:t>Choice Settings</a:t>
            </a:r>
          </a:p>
          <a:p>
            <a:pPr lvl="1" eaLnBrk="1" hangingPunct="1"/>
            <a:r>
              <a:rPr lang="en-US" sz="1600" smtClean="0">
                <a:latin typeface="+mj-lt"/>
              </a:rPr>
              <a:t>Cross section</a:t>
            </a:r>
          </a:p>
          <a:p>
            <a:pPr lvl="1" eaLnBrk="1" hangingPunct="1"/>
            <a:r>
              <a:rPr lang="en-US" sz="1600" smtClean="0">
                <a:latin typeface="+mj-lt"/>
              </a:rPr>
              <a:t>Repeated measurement (panel data)</a:t>
            </a:r>
          </a:p>
          <a:p>
            <a:pPr lvl="2" eaLnBrk="1" hangingPunct="1"/>
            <a:r>
              <a:rPr lang="en-US" sz="1400" smtClean="0">
                <a:latin typeface="+mj-lt"/>
              </a:rPr>
              <a:t>Stated choice experiments</a:t>
            </a:r>
          </a:p>
          <a:p>
            <a:pPr lvl="2" eaLnBrk="1" hangingPunct="1"/>
            <a:r>
              <a:rPr lang="en-US" sz="1400" smtClean="0">
                <a:latin typeface="+mj-lt"/>
              </a:rPr>
              <a:t>Repeated observations – THE scanner data on consumer choices</a:t>
            </a:r>
          </a:p>
        </p:txBody>
      </p:sp>
    </p:spTree>
    <p:extLst>
      <p:ext uri="{BB962C8B-B14F-4D97-AF65-F5344CB8AC3E}">
        <p14:creationId xmlns:p14="http://schemas.microsoft.com/office/powerpoint/2010/main" xmlns="" val="638807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219200" y="1066800"/>
            <a:ext cx="7162800" cy="684213"/>
          </a:xfrm>
        </p:spPr>
        <p:txBody>
          <a:bodyPr/>
          <a:lstStyle/>
          <a:p>
            <a:pPr eaLnBrk="1" hangingPunct="1"/>
            <a:r>
              <a:rPr lang="en-US" b="1" smtClean="0"/>
              <a:t>An Estimated MNL Model</a:t>
            </a:r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1447800" y="1600200"/>
            <a:ext cx="6477000" cy="48387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Discrete choice (multinomial logit) model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Choice</a:t>
            </a:r>
          </a:p>
          <a:p>
            <a:r>
              <a:rPr lang="en-US" sz="1200" b="1">
                <a:latin typeface="Courier New" pitchFamily="49" charset="0"/>
              </a:rPr>
              <a:t>Log likelihood function      -199.97662</a:t>
            </a:r>
          </a:p>
          <a:p>
            <a:r>
              <a:rPr lang="en-US" sz="1200" b="1">
                <a:latin typeface="Courier New" pitchFamily="49" charset="0"/>
              </a:rPr>
              <a:t>Estimation based on N =    210, K =   5</a:t>
            </a:r>
          </a:p>
          <a:p>
            <a:r>
              <a:rPr lang="en-US" sz="1200" b="1">
                <a:latin typeface="Courier New" pitchFamily="49" charset="0"/>
              </a:rPr>
              <a:t>Information Criteria: Normalization=1/N</a:t>
            </a:r>
          </a:p>
          <a:p>
            <a:r>
              <a:rPr lang="en-US" sz="1200" b="1">
                <a:latin typeface="Courier New" pitchFamily="49" charset="0"/>
              </a:rPr>
              <a:t>              Normalized   Unnormalized</a:t>
            </a:r>
          </a:p>
          <a:p>
            <a:r>
              <a:rPr lang="en-US" sz="1200" b="1">
                <a:latin typeface="Courier New" pitchFamily="49" charset="0"/>
              </a:rPr>
              <a:t>AIC              1.95216      409.95325</a:t>
            </a:r>
          </a:p>
          <a:p>
            <a:r>
              <a:rPr lang="en-US" sz="1200" b="1">
                <a:latin typeface="Courier New" pitchFamily="49" charset="0"/>
              </a:rPr>
              <a:t>Fin.Smpl.AIC     1.95356      410.24736</a:t>
            </a:r>
          </a:p>
          <a:p>
            <a:r>
              <a:rPr lang="en-US" sz="1200" b="1">
                <a:latin typeface="Courier New" pitchFamily="49" charset="0"/>
              </a:rPr>
              <a:t>Bayes IC         2.03185      426.68878</a:t>
            </a:r>
          </a:p>
          <a:p>
            <a:r>
              <a:rPr lang="en-US" sz="1200" b="1">
                <a:latin typeface="Courier New" pitchFamily="49" charset="0"/>
              </a:rPr>
              <a:t>Hannan Quinn     1.98438      416.71880</a:t>
            </a:r>
          </a:p>
          <a:p>
            <a:r>
              <a:rPr lang="en-US" sz="1200" b="1">
                <a:latin typeface="Courier New" pitchFamily="49" charset="0"/>
              </a:rPr>
              <a:t>R2=1-LogL/LogL* Log-L fncn R-sqrd R2Adj</a:t>
            </a:r>
          </a:p>
          <a:p>
            <a:r>
              <a:rPr lang="en-US" sz="1200" b="1">
                <a:latin typeface="Courier New" pitchFamily="49" charset="0"/>
              </a:rPr>
              <a:t>Constants only   -283.7588  .2953 .2896</a:t>
            </a:r>
          </a:p>
          <a:p>
            <a:r>
              <a:rPr lang="en-US" sz="1200" b="1">
                <a:latin typeface="Courier New" pitchFamily="49" charset="0"/>
              </a:rPr>
              <a:t>Chi-squared[ 2]          =    167.56429</a:t>
            </a:r>
          </a:p>
          <a:p>
            <a:r>
              <a:rPr lang="en-US" sz="1200" b="1">
                <a:latin typeface="Courier New" pitchFamily="49" charset="0"/>
              </a:rPr>
              <a:t>Prob [ chi squared &gt; value ] =   .00000</a:t>
            </a:r>
          </a:p>
          <a:p>
            <a:r>
              <a:rPr lang="en-US" sz="1200" b="1">
                <a:latin typeface="Courier New" pitchFamily="49" charset="0"/>
              </a:rPr>
              <a:t>Response data are given as ind. choices</a:t>
            </a:r>
          </a:p>
          <a:p>
            <a:r>
              <a:rPr lang="en-US" sz="1200" b="1">
                <a:latin typeface="Courier New" pitchFamily="49" charset="0"/>
              </a:rPr>
              <a:t>Number of obs.=   210, skipped    0 obs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GC|    -.01578***       .00438       -3.601   .0003</a:t>
            </a:r>
          </a:p>
          <a:p>
            <a:r>
              <a:rPr lang="en-US" sz="1200" b="1">
                <a:latin typeface="Courier New" pitchFamily="49" charset="0"/>
              </a:rPr>
              <a:t>    TTME|    -.09709***       .01044       -9.304   .0000</a:t>
            </a:r>
          </a:p>
          <a:p>
            <a:r>
              <a:rPr lang="en-US" sz="1200" b="1">
                <a:latin typeface="Courier New" pitchFamily="49" charset="0"/>
              </a:rPr>
              <a:t>   A_AIR|    5.77636***       .65592        8.807   .0000</a:t>
            </a:r>
          </a:p>
          <a:p>
            <a:r>
              <a:rPr lang="en-US" sz="1200" b="1">
                <a:latin typeface="Courier New" pitchFamily="49" charset="0"/>
              </a:rPr>
              <a:t> A_TRAIN|    3.92300***       .44199        8.876   .0000</a:t>
            </a:r>
          </a:p>
          <a:p>
            <a:r>
              <a:rPr lang="en-US" sz="1200" b="1">
                <a:latin typeface="Courier New" pitchFamily="49" charset="0"/>
              </a:rPr>
              <a:t>   A_BUS|    3.21073***       .44965        7.140   .0000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</p:txBody>
      </p:sp>
      <p:sp>
        <p:nvSpPr>
          <p:cNvPr id="23556" name="Line 5"/>
          <p:cNvSpPr>
            <a:spLocks noChangeShapeType="1"/>
          </p:cNvSpPr>
          <p:nvPr/>
        </p:nvSpPr>
        <p:spPr bwMode="auto">
          <a:xfrm flipH="1">
            <a:off x="5257800" y="2286000"/>
            <a:ext cx="15240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3557" name="Rectangle 4"/>
          <p:cNvSpPr>
            <a:spLocks noChangeArrowheads="1"/>
          </p:cNvSpPr>
          <p:nvPr/>
        </p:nvSpPr>
        <p:spPr bwMode="auto">
          <a:xfrm>
            <a:off x="1447800" y="3810000"/>
            <a:ext cx="3733800" cy="609600"/>
          </a:xfrm>
          <a:prstGeom prst="rect">
            <a:avLst/>
          </a:prstGeom>
          <a:solidFill>
            <a:srgbClr val="7030A0">
              <a:alpha val="27058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3558" name="Rectangle 5"/>
          <p:cNvSpPr>
            <a:spLocks noChangeArrowheads="1"/>
          </p:cNvSpPr>
          <p:nvPr/>
        </p:nvSpPr>
        <p:spPr bwMode="auto">
          <a:xfrm>
            <a:off x="1447800" y="2192338"/>
            <a:ext cx="3733800" cy="228600"/>
          </a:xfrm>
          <a:prstGeom prst="rect">
            <a:avLst/>
          </a:prstGeom>
          <a:solidFill>
            <a:srgbClr val="7030A0">
              <a:alpha val="27058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3559" name="Rectangle 6"/>
          <p:cNvSpPr>
            <a:spLocks noChangeArrowheads="1"/>
          </p:cNvSpPr>
          <p:nvPr/>
        </p:nvSpPr>
        <p:spPr bwMode="auto">
          <a:xfrm>
            <a:off x="1447800" y="5257800"/>
            <a:ext cx="5486400" cy="990600"/>
          </a:xfrm>
          <a:prstGeom prst="rect">
            <a:avLst/>
          </a:prstGeom>
          <a:solidFill>
            <a:srgbClr val="7030A0">
              <a:alpha val="27058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 flipH="1">
            <a:off x="5257800" y="3903134"/>
            <a:ext cx="15240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97854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5"/>
          <p:cNvSpPr txBox="1">
            <a:spLocks noChangeArrowheads="1"/>
          </p:cNvSpPr>
          <p:nvPr/>
        </p:nvSpPr>
        <p:spPr bwMode="auto">
          <a:xfrm>
            <a:off x="1143000" y="1676400"/>
            <a:ext cx="6477000" cy="48387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Discrete choice (multinomial logit) model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Choice</a:t>
            </a:r>
          </a:p>
          <a:p>
            <a:r>
              <a:rPr lang="en-US" sz="1200" b="1">
                <a:latin typeface="Courier New" pitchFamily="49" charset="0"/>
              </a:rPr>
              <a:t>Log likelihood function      -199.97662</a:t>
            </a:r>
          </a:p>
          <a:p>
            <a:r>
              <a:rPr lang="en-US" sz="1200" b="1">
                <a:latin typeface="Courier New" pitchFamily="49" charset="0"/>
              </a:rPr>
              <a:t>Estimation based on N =    210, K =   5</a:t>
            </a:r>
          </a:p>
          <a:p>
            <a:r>
              <a:rPr lang="en-US" sz="1200" b="1">
                <a:latin typeface="Courier New" pitchFamily="49" charset="0"/>
              </a:rPr>
              <a:t>Information Criteria: Normalization=1/N</a:t>
            </a:r>
          </a:p>
          <a:p>
            <a:r>
              <a:rPr lang="en-US" sz="1200" b="1">
                <a:latin typeface="Courier New" pitchFamily="49" charset="0"/>
              </a:rPr>
              <a:t>              Normalized   Unnormalized</a:t>
            </a:r>
          </a:p>
          <a:p>
            <a:r>
              <a:rPr lang="en-US" sz="1200" b="1">
                <a:latin typeface="Courier New" pitchFamily="49" charset="0"/>
              </a:rPr>
              <a:t>AIC              1.95216      409.95325</a:t>
            </a:r>
          </a:p>
          <a:p>
            <a:r>
              <a:rPr lang="en-US" sz="1200" b="1">
                <a:latin typeface="Courier New" pitchFamily="49" charset="0"/>
              </a:rPr>
              <a:t>Fin.Smpl.AIC     1.95356      410.24736</a:t>
            </a:r>
          </a:p>
          <a:p>
            <a:r>
              <a:rPr lang="en-US" sz="1200" b="1">
                <a:latin typeface="Courier New" pitchFamily="49" charset="0"/>
              </a:rPr>
              <a:t>Bayes IC         2.03185      426.68878</a:t>
            </a:r>
          </a:p>
          <a:p>
            <a:r>
              <a:rPr lang="en-US" sz="1200" b="1">
                <a:latin typeface="Courier New" pitchFamily="49" charset="0"/>
              </a:rPr>
              <a:t>Hannan Quinn     1.98438      416.71880</a:t>
            </a:r>
          </a:p>
          <a:p>
            <a:r>
              <a:rPr lang="en-US" sz="1200" b="1">
                <a:latin typeface="Courier New" pitchFamily="49" charset="0"/>
              </a:rPr>
              <a:t>R2=1-LogL/LogL* Log-L fncn R-sqrd R2Adj</a:t>
            </a:r>
          </a:p>
          <a:p>
            <a:r>
              <a:rPr lang="en-US" sz="1200" b="1">
                <a:latin typeface="Courier New" pitchFamily="49" charset="0"/>
              </a:rPr>
              <a:t>Constants only   -283.7588  .2953 .2896</a:t>
            </a:r>
          </a:p>
          <a:p>
            <a:r>
              <a:rPr lang="en-US" sz="1200" b="1">
                <a:latin typeface="Courier New" pitchFamily="49" charset="0"/>
              </a:rPr>
              <a:t>Chi-squared[ 2]          =    167.56429</a:t>
            </a:r>
          </a:p>
          <a:p>
            <a:r>
              <a:rPr lang="en-US" sz="1200" b="1">
                <a:latin typeface="Courier New" pitchFamily="49" charset="0"/>
              </a:rPr>
              <a:t>Prob [ chi squared &gt; value ] =   .00000</a:t>
            </a:r>
          </a:p>
          <a:p>
            <a:r>
              <a:rPr lang="en-US" sz="1200" b="1">
                <a:latin typeface="Courier New" pitchFamily="49" charset="0"/>
              </a:rPr>
              <a:t>Response data are given as ind. choices</a:t>
            </a:r>
          </a:p>
          <a:p>
            <a:r>
              <a:rPr lang="en-US" sz="1200" b="1">
                <a:latin typeface="Courier New" pitchFamily="49" charset="0"/>
              </a:rPr>
              <a:t>Number of obs.=   210, skipped    0 obs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GC|    -.01578***       .00438       -3.601   .0003</a:t>
            </a:r>
          </a:p>
          <a:p>
            <a:r>
              <a:rPr lang="en-US" sz="1200" b="1">
                <a:latin typeface="Courier New" pitchFamily="49" charset="0"/>
              </a:rPr>
              <a:t>    TTME|    -.09709***       .01044       -9.304   .0000</a:t>
            </a:r>
          </a:p>
          <a:p>
            <a:r>
              <a:rPr lang="en-US" sz="1200" b="1">
                <a:latin typeface="Courier New" pitchFamily="49" charset="0"/>
              </a:rPr>
              <a:t>   A_AIR|    5.77636***       .65592        8.807   .0000</a:t>
            </a:r>
          </a:p>
          <a:p>
            <a:r>
              <a:rPr lang="en-US" sz="1200" b="1">
                <a:latin typeface="Courier New" pitchFamily="49" charset="0"/>
              </a:rPr>
              <a:t> A_TRAIN|    3.92300***       .44199        8.876   .0000</a:t>
            </a:r>
          </a:p>
          <a:p>
            <a:r>
              <a:rPr lang="en-US" sz="1200" b="1">
                <a:latin typeface="Courier New" pitchFamily="49" charset="0"/>
              </a:rPr>
              <a:t>   A_BUS|    3.21073***       .44965        7.140   .0000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</p:txBody>
      </p:sp>
      <p:sp>
        <p:nvSpPr>
          <p:cNvPr id="24579" name="Rectangle 6"/>
          <p:cNvSpPr>
            <a:spLocks noChangeArrowheads="1"/>
          </p:cNvSpPr>
          <p:nvPr/>
        </p:nvSpPr>
        <p:spPr bwMode="auto">
          <a:xfrm>
            <a:off x="2209800" y="5334000"/>
            <a:ext cx="1295400" cy="990600"/>
          </a:xfrm>
          <a:prstGeom prst="rect">
            <a:avLst/>
          </a:prstGeom>
          <a:solidFill>
            <a:srgbClr val="FF0000">
              <a:alpha val="14902"/>
            </a:srgbClr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0" name="Rectangle 8"/>
          <p:cNvSpPr>
            <a:spLocks noChangeArrowheads="1"/>
          </p:cNvSpPr>
          <p:nvPr/>
        </p:nvSpPr>
        <p:spPr bwMode="auto">
          <a:xfrm>
            <a:off x="914400" y="990600"/>
            <a:ext cx="71628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1" hangingPunct="1"/>
            <a:r>
              <a:rPr lang="en-US" sz="3200" b="1" dirty="0">
                <a:solidFill>
                  <a:srgbClr val="7030A0"/>
                </a:solidFill>
                <a:latin typeface="Arial" charset="0"/>
              </a:rPr>
              <a:t>Estimated MNL Model</a:t>
            </a:r>
          </a:p>
        </p:txBody>
      </p:sp>
    </p:spTree>
    <p:extLst>
      <p:ext uri="{BB962C8B-B14F-4D97-AF65-F5344CB8AC3E}">
        <p14:creationId xmlns:p14="http://schemas.microsoft.com/office/powerpoint/2010/main" xmlns="" val="1198666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990600"/>
            <a:ext cx="8229600" cy="760413"/>
          </a:xfrm>
        </p:spPr>
        <p:txBody>
          <a:bodyPr/>
          <a:lstStyle/>
          <a:p>
            <a:pPr eaLnBrk="1" hangingPunct="1"/>
            <a:r>
              <a:rPr lang="en-US" b="1" smtClean="0"/>
              <a:t>Model Fit Based on Log Likelihood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52600" y="1828800"/>
            <a:ext cx="69342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+mj-lt"/>
              </a:rPr>
              <a:t>Three sets of predicted probabilities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No model:             P</a:t>
            </a:r>
            <a:r>
              <a:rPr lang="en-US" sz="1600" smtClean="0">
                <a:latin typeface="+mj-lt"/>
              </a:rPr>
              <a:t>ij</a:t>
            </a:r>
            <a:r>
              <a:rPr lang="en-US" sz="2000" smtClean="0">
                <a:latin typeface="+mj-lt"/>
              </a:rPr>
              <a:t>  =  1/J  (.25)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Constants only:    P</a:t>
            </a:r>
            <a:r>
              <a:rPr lang="en-US" sz="1600" smtClean="0">
                <a:latin typeface="+mj-lt"/>
              </a:rPr>
              <a:t>ij</a:t>
            </a:r>
            <a:r>
              <a:rPr lang="en-US" sz="2000" smtClean="0">
                <a:latin typeface="+mj-lt"/>
              </a:rPr>
              <a:t>  =  (1/N)</a:t>
            </a:r>
            <a:r>
              <a:rPr lang="en-US" smtClean="0">
                <a:latin typeface="+mj-lt"/>
                <a:sym typeface="Symbol" pitchFamily="18" charset="2"/>
              </a:rPr>
              <a:t></a:t>
            </a:r>
            <a:r>
              <a:rPr lang="en-US" sz="1600" smtClean="0">
                <a:latin typeface="+mj-lt"/>
                <a:sym typeface="Symbol" pitchFamily="18" charset="2"/>
              </a:rPr>
              <a:t>i</a:t>
            </a:r>
            <a:r>
              <a:rPr lang="en-US" sz="2000" smtClean="0">
                <a:latin typeface="+mj-lt"/>
                <a:sym typeface="Symbol" pitchFamily="18" charset="2"/>
              </a:rPr>
              <a:t> d</a:t>
            </a:r>
            <a:r>
              <a:rPr lang="en-US" sz="1600" smtClean="0">
                <a:latin typeface="+mj-lt"/>
                <a:sym typeface="Symbol" pitchFamily="18" charset="2"/>
              </a:rPr>
              <a:t>ij</a:t>
            </a:r>
            <a:r>
              <a:rPr lang="en-US" sz="2000" smtClean="0">
                <a:latin typeface="+mj-lt"/>
              </a:rPr>
              <a:t>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>
                <a:latin typeface="+mj-lt"/>
              </a:rPr>
              <a:t>    (58,63,30,59)/210=.286,.300,.143,.281</a:t>
            </a:r>
            <a:br>
              <a:rPr lang="en-US" sz="2000" smtClean="0">
                <a:latin typeface="+mj-lt"/>
              </a:rPr>
            </a:br>
            <a:r>
              <a:rPr lang="en-US" sz="2000" smtClean="0">
                <a:latin typeface="+mj-lt"/>
              </a:rPr>
              <a:t>Constants only model matches sample shares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Estimated model: Logit probabilities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+mj-lt"/>
              </a:rPr>
              <a:t>Compute log likelihood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+mj-lt"/>
              </a:rPr>
              <a:t>Measure improvement in log likelihood with </a:t>
            </a:r>
            <a:br>
              <a:rPr lang="en-US" sz="2400" smtClean="0">
                <a:latin typeface="+mj-lt"/>
              </a:rPr>
            </a:br>
            <a:r>
              <a:rPr lang="en-US" sz="2400" smtClean="0">
                <a:latin typeface="+mj-lt"/>
              </a:rPr>
              <a:t>Pseudo R-squared = 1 – LogL/LogL</a:t>
            </a:r>
            <a:r>
              <a:rPr lang="en-US" sz="2400" baseline="-25000" smtClean="0">
                <a:latin typeface="+mj-lt"/>
              </a:rPr>
              <a:t>0</a:t>
            </a:r>
            <a:r>
              <a:rPr lang="en-US" sz="2400" smtClean="0">
                <a:latin typeface="+mj-lt"/>
              </a:rPr>
              <a:t> </a:t>
            </a:r>
            <a:br>
              <a:rPr lang="en-US" sz="2400" smtClean="0">
                <a:latin typeface="+mj-lt"/>
              </a:rPr>
            </a:br>
            <a:r>
              <a:rPr lang="en-US" sz="2400" smtClean="0">
                <a:latin typeface="+mj-lt"/>
              </a:rPr>
              <a:t>(“Adjusted” for number of parameters in the model.)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2286000" y="2260599"/>
            <a:ext cx="4343400" cy="304800"/>
          </a:xfrm>
          <a:prstGeom prst="rect">
            <a:avLst/>
          </a:prstGeom>
          <a:solidFill>
            <a:srgbClr val="FF66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286000" y="2667000"/>
            <a:ext cx="4343400" cy="304800"/>
          </a:xfrm>
          <a:prstGeom prst="rect">
            <a:avLst/>
          </a:prstGeom>
          <a:solidFill>
            <a:srgbClr val="FF66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2286000" y="3581400"/>
            <a:ext cx="4343400" cy="304800"/>
          </a:xfrm>
          <a:prstGeom prst="rect">
            <a:avLst/>
          </a:prstGeom>
          <a:solidFill>
            <a:srgbClr val="FF66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57625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609600"/>
            <a:ext cx="8229600" cy="914400"/>
          </a:xfrm>
        </p:spPr>
        <p:txBody>
          <a:bodyPr/>
          <a:lstStyle/>
          <a:p>
            <a:pPr eaLnBrk="1" hangingPunct="1"/>
            <a:r>
              <a:rPr lang="en-US" b="1" smtClean="0"/>
              <a:t>Fit the Model with Only ASCs</a:t>
            </a:r>
          </a:p>
        </p:txBody>
      </p:sp>
      <p:sp>
        <p:nvSpPr>
          <p:cNvPr id="28675" name="Text Box 5"/>
          <p:cNvSpPr txBox="1">
            <a:spLocks noChangeArrowheads="1"/>
          </p:cNvSpPr>
          <p:nvPr/>
        </p:nvSpPr>
        <p:spPr bwMode="auto">
          <a:xfrm>
            <a:off x="1447800" y="2209800"/>
            <a:ext cx="6629400" cy="41084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Discrete choice (multinomial logit) model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Choice</a:t>
            </a:r>
          </a:p>
          <a:p>
            <a:r>
              <a:rPr lang="en-US" sz="1200" b="1">
                <a:latin typeface="Courier New" pitchFamily="49" charset="0"/>
              </a:rPr>
              <a:t>Log likelihood function      -283.75877</a:t>
            </a:r>
          </a:p>
          <a:p>
            <a:r>
              <a:rPr lang="en-US" sz="1200" b="1">
                <a:latin typeface="Courier New" pitchFamily="49" charset="0"/>
              </a:rPr>
              <a:t>Estimation based on N =    210, K =   3</a:t>
            </a:r>
          </a:p>
          <a:p>
            <a:r>
              <a:rPr lang="en-US" sz="1200" b="1">
                <a:latin typeface="Courier New" pitchFamily="49" charset="0"/>
              </a:rPr>
              <a:t>Information Criteria: Normalization=1/N</a:t>
            </a:r>
          </a:p>
          <a:p>
            <a:r>
              <a:rPr lang="en-US" sz="1200" b="1">
                <a:latin typeface="Courier New" pitchFamily="49" charset="0"/>
              </a:rPr>
              <a:t>              Normalized   Unnormalized</a:t>
            </a:r>
          </a:p>
          <a:p>
            <a:r>
              <a:rPr lang="en-US" sz="1200" b="1">
                <a:latin typeface="Courier New" pitchFamily="49" charset="0"/>
              </a:rPr>
              <a:t>AIC              2.73104      573.51754</a:t>
            </a:r>
          </a:p>
          <a:p>
            <a:r>
              <a:rPr lang="en-US" sz="1200" b="1">
                <a:latin typeface="Courier New" pitchFamily="49" charset="0"/>
              </a:rPr>
              <a:t>Fin.Smpl.AIC     2.73159      573.63404</a:t>
            </a:r>
          </a:p>
          <a:p>
            <a:r>
              <a:rPr lang="en-US" sz="1200" b="1">
                <a:latin typeface="Courier New" pitchFamily="49" charset="0"/>
              </a:rPr>
              <a:t>Bayes IC         2.77885      583.55886</a:t>
            </a:r>
          </a:p>
          <a:p>
            <a:r>
              <a:rPr lang="en-US" sz="1200" b="1">
                <a:latin typeface="Courier New" pitchFamily="49" charset="0"/>
              </a:rPr>
              <a:t>Hannan Quinn     2.75037      577.57687</a:t>
            </a:r>
          </a:p>
          <a:p>
            <a:r>
              <a:rPr lang="en-US" sz="1200" b="1">
                <a:latin typeface="Courier New" pitchFamily="49" charset="0"/>
              </a:rPr>
              <a:t>R2=1-LogL/LogL* Log-L fncn R-sqrd R2Adj</a:t>
            </a:r>
          </a:p>
          <a:p>
            <a:r>
              <a:rPr lang="en-US" sz="1200" b="1">
                <a:latin typeface="Courier New" pitchFamily="49" charset="0"/>
              </a:rPr>
              <a:t>Constants only   -283.7588  .0000-.0048</a:t>
            </a:r>
          </a:p>
          <a:p>
            <a:r>
              <a:rPr lang="en-US" sz="1200" b="1">
                <a:latin typeface="Courier New" pitchFamily="49" charset="0"/>
              </a:rPr>
              <a:t>Response data are given as ind. choices</a:t>
            </a:r>
          </a:p>
          <a:p>
            <a:r>
              <a:rPr lang="en-US" sz="1200" b="1">
                <a:latin typeface="Courier New" pitchFamily="49" charset="0"/>
              </a:rPr>
              <a:t>Number of obs.=   210, skipped    0 obs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A_AIR|    -.01709          .18491        -.092   .9263</a:t>
            </a:r>
          </a:p>
          <a:p>
            <a:r>
              <a:rPr lang="en-US" sz="1200" b="1">
                <a:latin typeface="Courier New" pitchFamily="49" charset="0"/>
              </a:rPr>
              <a:t> A_TRAIN|     .06560          .18117         .362   .7173</a:t>
            </a:r>
          </a:p>
          <a:p>
            <a:r>
              <a:rPr lang="en-US" sz="1200" b="1">
                <a:latin typeface="Courier New" pitchFamily="49" charset="0"/>
              </a:rPr>
              <a:t>   A_BUS|    -.67634***       .22424       -3.016   .0026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</p:txBody>
      </p:sp>
      <p:sp>
        <p:nvSpPr>
          <p:cNvPr id="28676" name="Text Box 5"/>
          <p:cNvSpPr txBox="1">
            <a:spLocks noChangeArrowheads="1"/>
          </p:cNvSpPr>
          <p:nvPr/>
        </p:nvSpPr>
        <p:spPr bwMode="auto">
          <a:xfrm>
            <a:off x="1524000" y="1600200"/>
            <a:ext cx="5410200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Arial" charset="0"/>
              </a:rPr>
              <a:t>If the choice set varies across observations, this is the only way to obtain the restricted log likelihood.</a:t>
            </a:r>
          </a:p>
        </p:txBody>
      </p:sp>
      <p:sp>
        <p:nvSpPr>
          <p:cNvPr id="28677" name="Line 6"/>
          <p:cNvSpPr>
            <a:spLocks noChangeShapeType="1"/>
          </p:cNvSpPr>
          <p:nvPr/>
        </p:nvSpPr>
        <p:spPr bwMode="auto">
          <a:xfrm flipH="1">
            <a:off x="5257800" y="4495800"/>
            <a:ext cx="6858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524000" y="4419600"/>
            <a:ext cx="2438400" cy="228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5486400" y="2590800"/>
          <a:ext cx="3265273" cy="1600200"/>
        </p:xfrm>
        <a:graphic>
          <a:graphicData uri="http://schemas.openxmlformats.org/presentationml/2006/ole">
            <p:oleObj spid="_x0000_s8206" name="Equation" r:id="rId4" imgW="1917700" imgH="939800" progId="Equation.DSMT4">
              <p:embed/>
            </p:oleObj>
          </a:graphicData>
        </a:graphic>
      </p:graphicFrame>
      <p:sp>
        <p:nvSpPr>
          <p:cNvPr id="9" name="Rectangle 8"/>
          <p:cNvSpPr/>
          <p:nvPr/>
        </p:nvSpPr>
        <p:spPr bwMode="auto">
          <a:xfrm>
            <a:off x="5486400" y="2590800"/>
            <a:ext cx="3276600" cy="16764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16844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1066800"/>
            <a:ext cx="7162800" cy="684213"/>
          </a:xfrm>
        </p:spPr>
        <p:txBody>
          <a:bodyPr/>
          <a:lstStyle/>
          <a:p>
            <a:pPr eaLnBrk="1" hangingPunct="1"/>
            <a:r>
              <a:rPr lang="en-US" b="1" smtClean="0"/>
              <a:t>Estimated MNL Model</a:t>
            </a:r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1447800" y="1600200"/>
            <a:ext cx="6477000" cy="48387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Discrete choice (multinomial logit) model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Choice</a:t>
            </a:r>
          </a:p>
          <a:p>
            <a:r>
              <a:rPr lang="en-US" sz="1200" b="1" smtClean="0">
                <a:latin typeface="Courier New" pitchFamily="49" charset="0"/>
              </a:rPr>
              <a:t>Log likelihood function      -199.97662</a:t>
            </a:r>
          </a:p>
          <a:p>
            <a:r>
              <a:rPr lang="en-US" sz="1200" b="1" smtClean="0">
                <a:latin typeface="Courier New" pitchFamily="49" charset="0"/>
              </a:rPr>
              <a:t>Estimation </a:t>
            </a:r>
            <a:r>
              <a:rPr lang="en-US" sz="1200" b="1">
                <a:latin typeface="Courier New" pitchFamily="49" charset="0"/>
              </a:rPr>
              <a:t>based on N =    210, K =   5</a:t>
            </a:r>
          </a:p>
          <a:p>
            <a:r>
              <a:rPr lang="en-US" sz="1200" b="1">
                <a:latin typeface="Courier New" pitchFamily="49" charset="0"/>
              </a:rPr>
              <a:t>Information Criteria: Normalization=1/N</a:t>
            </a:r>
          </a:p>
          <a:p>
            <a:r>
              <a:rPr lang="en-US" sz="1200" b="1">
                <a:latin typeface="Courier New" pitchFamily="49" charset="0"/>
              </a:rPr>
              <a:t>              Normalized   Unnormalized</a:t>
            </a:r>
          </a:p>
          <a:p>
            <a:r>
              <a:rPr lang="en-US" sz="1200" b="1">
                <a:latin typeface="Courier New" pitchFamily="49" charset="0"/>
              </a:rPr>
              <a:t>AIC              1.95216      409.95325</a:t>
            </a:r>
          </a:p>
          <a:p>
            <a:r>
              <a:rPr lang="en-US" sz="1200" b="1">
                <a:latin typeface="Courier New" pitchFamily="49" charset="0"/>
              </a:rPr>
              <a:t>Fin.Smpl.AIC     1.95356      410.24736</a:t>
            </a:r>
          </a:p>
          <a:p>
            <a:r>
              <a:rPr lang="en-US" sz="1200" b="1">
                <a:latin typeface="Courier New" pitchFamily="49" charset="0"/>
              </a:rPr>
              <a:t>Bayes IC         2.03185      426.68878</a:t>
            </a:r>
          </a:p>
          <a:p>
            <a:r>
              <a:rPr lang="en-US" sz="1200" b="1">
                <a:latin typeface="Courier New" pitchFamily="49" charset="0"/>
              </a:rPr>
              <a:t>Hannan Quinn     1.98438      416.71880</a:t>
            </a:r>
          </a:p>
          <a:p>
            <a:r>
              <a:rPr lang="en-US" sz="1200" b="1">
                <a:latin typeface="Courier New" pitchFamily="49" charset="0"/>
              </a:rPr>
              <a:t>R2=1-LogL/LogL* Log-L fncn R-sqrd R2Adj</a:t>
            </a:r>
          </a:p>
          <a:p>
            <a:r>
              <a:rPr lang="en-US" sz="1200" b="1">
                <a:latin typeface="Courier New" pitchFamily="49" charset="0"/>
              </a:rPr>
              <a:t>Constants only   -283.7588  .2953 .2896</a:t>
            </a:r>
          </a:p>
          <a:p>
            <a:r>
              <a:rPr lang="en-US" sz="1200" b="1">
                <a:latin typeface="Courier New" pitchFamily="49" charset="0"/>
              </a:rPr>
              <a:t>Chi-squared[ 2]          =    167.56429</a:t>
            </a:r>
          </a:p>
          <a:p>
            <a:r>
              <a:rPr lang="en-US" sz="1200" b="1">
                <a:latin typeface="Courier New" pitchFamily="49" charset="0"/>
              </a:rPr>
              <a:t>Prob [ chi squared &gt; value ] =   .00000</a:t>
            </a:r>
          </a:p>
          <a:p>
            <a:r>
              <a:rPr lang="en-US" sz="1200" b="1">
                <a:latin typeface="Courier New" pitchFamily="49" charset="0"/>
              </a:rPr>
              <a:t>Response data are given as ind. choices</a:t>
            </a:r>
          </a:p>
          <a:p>
            <a:r>
              <a:rPr lang="en-US" sz="1200" b="1">
                <a:latin typeface="Courier New" pitchFamily="49" charset="0"/>
              </a:rPr>
              <a:t>Number of obs.=   210, skipped    0 obs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GC|    -.01578***       .00438       -3.601   .0003</a:t>
            </a:r>
          </a:p>
          <a:p>
            <a:r>
              <a:rPr lang="en-US" sz="1200" b="1">
                <a:latin typeface="Courier New" pitchFamily="49" charset="0"/>
              </a:rPr>
              <a:t>    TTME|    -.09709***       .01044       -9.304   .0000</a:t>
            </a:r>
          </a:p>
          <a:p>
            <a:r>
              <a:rPr lang="en-US" sz="1200" b="1">
                <a:latin typeface="Courier New" pitchFamily="49" charset="0"/>
              </a:rPr>
              <a:t>   A_AIR|    5.77636***       .65592        8.807   .0000</a:t>
            </a:r>
          </a:p>
          <a:p>
            <a:r>
              <a:rPr lang="en-US" sz="1200" b="1">
                <a:latin typeface="Courier New" pitchFamily="49" charset="0"/>
              </a:rPr>
              <a:t> A_TRAIN|    3.92300***       .44199        8.876   .0000</a:t>
            </a:r>
          </a:p>
          <a:p>
            <a:r>
              <a:rPr lang="en-US" sz="1200" b="1">
                <a:latin typeface="Courier New" pitchFamily="49" charset="0"/>
              </a:rPr>
              <a:t>   A_BUS|    3.21073***       .44965        7.140   .0000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</p:txBody>
      </p:sp>
      <p:sp>
        <p:nvSpPr>
          <p:cNvPr id="27652" name="Rectangle 5"/>
          <p:cNvSpPr>
            <a:spLocks noChangeArrowheads="1"/>
          </p:cNvSpPr>
          <p:nvPr/>
        </p:nvSpPr>
        <p:spPr bwMode="auto">
          <a:xfrm>
            <a:off x="1524000" y="2171700"/>
            <a:ext cx="3657600" cy="228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3" name="Rectangle 6"/>
          <p:cNvSpPr>
            <a:spLocks noChangeArrowheads="1"/>
          </p:cNvSpPr>
          <p:nvPr/>
        </p:nvSpPr>
        <p:spPr bwMode="auto">
          <a:xfrm>
            <a:off x="1524000" y="3657600"/>
            <a:ext cx="3657600" cy="381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4" name="Rectangle 7"/>
          <p:cNvSpPr>
            <a:spLocks noChangeArrowheads="1"/>
          </p:cNvSpPr>
          <p:nvPr/>
        </p:nvSpPr>
        <p:spPr bwMode="auto">
          <a:xfrm>
            <a:off x="1524000" y="4038600"/>
            <a:ext cx="36576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9153" name="Object 1"/>
          <p:cNvGraphicFramePr>
            <a:graphicFrameLocks noChangeAspect="1"/>
          </p:cNvGraphicFramePr>
          <p:nvPr/>
        </p:nvGraphicFramePr>
        <p:xfrm>
          <a:off x="5410199" y="2514600"/>
          <a:ext cx="3563471" cy="1143000"/>
        </p:xfrm>
        <a:graphic>
          <a:graphicData uri="http://schemas.openxmlformats.org/presentationml/2006/ole">
            <p:oleObj spid="_x0000_s9230" name="Equation" r:id="rId4" imgW="2692400" imgH="863600" progId="Equation.DSMT4">
              <p:embed/>
            </p:oleObj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5257800" y="2362200"/>
            <a:ext cx="3657600" cy="1295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83846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12954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Model Fit Based on Predictions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14400" y="1905000"/>
            <a:ext cx="8229600" cy="3810000"/>
          </a:xfrm>
        </p:spPr>
        <p:txBody>
          <a:bodyPr/>
          <a:lstStyle/>
          <a:p>
            <a:pPr eaLnBrk="1" hangingPunct="1"/>
            <a:r>
              <a:rPr lang="en-US" smtClean="0">
                <a:latin typeface="+mj-lt"/>
              </a:rPr>
              <a:t>N</a:t>
            </a:r>
            <a:r>
              <a:rPr lang="en-US" sz="1800" smtClean="0">
                <a:latin typeface="+mj-lt"/>
              </a:rPr>
              <a:t>j</a:t>
            </a:r>
            <a:r>
              <a:rPr lang="en-US" sz="2400" smtClean="0">
                <a:latin typeface="+mj-lt"/>
              </a:rPr>
              <a:t>   = actual number of choosers of “j.”</a:t>
            </a:r>
          </a:p>
          <a:p>
            <a:pPr eaLnBrk="1" hangingPunct="1"/>
            <a:r>
              <a:rPr lang="en-US" sz="2400" smtClean="0">
                <a:latin typeface="+mj-lt"/>
              </a:rPr>
              <a:t>Nfit</a:t>
            </a:r>
            <a:r>
              <a:rPr lang="en-US" sz="1800" smtClean="0">
                <a:latin typeface="+mj-lt"/>
              </a:rPr>
              <a:t>j</a:t>
            </a:r>
            <a:r>
              <a:rPr lang="en-US" sz="2400" smtClean="0">
                <a:latin typeface="+mj-lt"/>
              </a:rPr>
              <a:t> = </a:t>
            </a:r>
            <a:r>
              <a:rPr lang="en-US" sz="2400" smtClean="0">
                <a:latin typeface="+mj-lt"/>
                <a:sym typeface="Symbol" pitchFamily="18" charset="2"/>
              </a:rPr>
              <a:t></a:t>
            </a:r>
            <a:r>
              <a:rPr lang="en-US" smtClean="0">
                <a:latin typeface="+mj-lt"/>
                <a:sym typeface="Symbol" pitchFamily="18" charset="2"/>
              </a:rPr>
              <a:t></a:t>
            </a:r>
            <a:r>
              <a:rPr lang="en-US" sz="1800" smtClean="0">
                <a:latin typeface="+mj-lt"/>
                <a:sym typeface="Symbol" pitchFamily="18" charset="2"/>
              </a:rPr>
              <a:t>i</a:t>
            </a:r>
            <a:r>
              <a:rPr lang="en-US" sz="2400" smtClean="0">
                <a:latin typeface="+mj-lt"/>
                <a:sym typeface="Symbol" pitchFamily="18" charset="2"/>
              </a:rPr>
              <a:t> Predicted Probabilities for “j”</a:t>
            </a:r>
          </a:p>
          <a:p>
            <a:pPr eaLnBrk="1" hangingPunct="1"/>
            <a:r>
              <a:rPr lang="en-US" sz="2400" smtClean="0">
                <a:latin typeface="+mj-lt"/>
                <a:sym typeface="Symbol" pitchFamily="18" charset="2"/>
              </a:rPr>
              <a:t>Cross tabulate:  </a:t>
            </a:r>
            <a:br>
              <a:rPr lang="en-US" sz="2400" smtClean="0">
                <a:latin typeface="+mj-lt"/>
                <a:sym typeface="Symbol" pitchFamily="18" charset="2"/>
              </a:rPr>
            </a:br>
            <a:r>
              <a:rPr lang="en-US" sz="2400" smtClean="0">
                <a:latin typeface="+mj-lt"/>
                <a:sym typeface="Symbol" pitchFamily="18" charset="2"/>
              </a:rPr>
              <a:t>Predicted vs. Actual, cell prediction is cell probability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+mj-lt"/>
                <a:sym typeface="Symbol" pitchFamily="18" charset="2"/>
              </a:rPr>
              <a:t>    Predicted vs. Actual, cell prediction is the cell</a:t>
            </a:r>
            <a:br>
              <a:rPr lang="en-US" sz="2400" smtClean="0">
                <a:latin typeface="+mj-lt"/>
                <a:sym typeface="Symbol" pitchFamily="18" charset="2"/>
              </a:rPr>
            </a:br>
            <a:r>
              <a:rPr lang="en-US" sz="2400" smtClean="0">
                <a:latin typeface="+mj-lt"/>
                <a:sym typeface="Symbol" pitchFamily="18" charset="2"/>
              </a:rPr>
              <a:t>                      with the largest probability</a:t>
            </a:r>
          </a:p>
          <a:p>
            <a:pPr eaLnBrk="1" hangingPunct="1">
              <a:buFont typeface="Wingdings" pitchFamily="2" charset="2"/>
              <a:buNone/>
            </a:pPr>
            <a:endParaRPr lang="en-US" sz="2400" smtClean="0">
              <a:latin typeface="+mj-lt"/>
              <a:sym typeface="Symbol" pitchFamily="18" charset="2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+mj-lt"/>
                <a:sym typeface="Symbol" pitchFamily="18" charset="2"/>
              </a:rPr>
              <a:t>                      N</a:t>
            </a:r>
            <a:r>
              <a:rPr lang="en-US" sz="1800" smtClean="0">
                <a:latin typeface="+mj-lt"/>
                <a:sym typeface="Symbol" pitchFamily="18" charset="2"/>
              </a:rPr>
              <a:t>jk </a:t>
            </a:r>
            <a:r>
              <a:rPr lang="en-US" sz="2400" smtClean="0">
                <a:latin typeface="+mj-lt"/>
                <a:sym typeface="Symbol" pitchFamily="18" charset="2"/>
              </a:rPr>
              <a:t>=  </a:t>
            </a:r>
            <a:r>
              <a:rPr lang="en-US" smtClean="0">
                <a:latin typeface="+mj-lt"/>
                <a:sym typeface="Symbol" pitchFamily="18" charset="2"/>
              </a:rPr>
              <a:t></a:t>
            </a:r>
            <a:r>
              <a:rPr lang="en-US" sz="1800" smtClean="0">
                <a:latin typeface="+mj-lt"/>
                <a:sym typeface="Symbol" pitchFamily="18" charset="2"/>
              </a:rPr>
              <a:t>i</a:t>
            </a:r>
            <a:r>
              <a:rPr lang="en-US" sz="2400" smtClean="0">
                <a:latin typeface="+mj-lt"/>
                <a:sym typeface="Symbol" pitchFamily="18" charset="2"/>
              </a:rPr>
              <a:t> d</a:t>
            </a:r>
            <a:r>
              <a:rPr lang="en-US" sz="1800" smtClean="0">
                <a:latin typeface="+mj-lt"/>
                <a:sym typeface="Symbol" pitchFamily="18" charset="2"/>
              </a:rPr>
              <a:t>ij</a:t>
            </a:r>
            <a:r>
              <a:rPr lang="en-US" sz="2400" smtClean="0">
                <a:latin typeface="+mj-lt"/>
                <a:sym typeface="Symbol" pitchFamily="18" charset="2"/>
              </a:rPr>
              <a:t>  Predicted P(i,k)</a:t>
            </a:r>
            <a:br>
              <a:rPr lang="en-US" sz="2400" smtClean="0">
                <a:latin typeface="+mj-lt"/>
                <a:sym typeface="Symbol" pitchFamily="18" charset="2"/>
              </a:rPr>
            </a:br>
            <a:endParaRPr lang="en-US" sz="2400" smtClean="0">
              <a:latin typeface="+mj-lt"/>
              <a:sym typeface="Symbol" pitchFamily="18" charset="2"/>
            </a:endParaRPr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</p:txBody>
      </p:sp>
      <p:sp>
        <p:nvSpPr>
          <p:cNvPr id="30724" name="Rectangle 5"/>
          <p:cNvSpPr>
            <a:spLocks noChangeArrowheads="1"/>
          </p:cNvSpPr>
          <p:nvPr/>
        </p:nvSpPr>
        <p:spPr bwMode="auto">
          <a:xfrm>
            <a:off x="2286000" y="4953000"/>
            <a:ext cx="4419600" cy="6858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62126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536575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Fit Measures Based on Crosstabulation</a:t>
            </a:r>
          </a:p>
        </p:txBody>
      </p:sp>
      <p:sp>
        <p:nvSpPr>
          <p:cNvPr id="31747" name="Text Box 4"/>
          <p:cNvSpPr txBox="1">
            <a:spLocks noChangeArrowheads="1"/>
          </p:cNvSpPr>
          <p:nvPr/>
        </p:nvSpPr>
        <p:spPr bwMode="auto">
          <a:xfrm>
            <a:off x="457200" y="1676400"/>
            <a:ext cx="8153400" cy="48387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        +-------------------------------------------------------+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        | Cross tabulation of actual choice vs. predicted P(j)  |</a:t>
            </a:r>
          </a:p>
          <a:p>
            <a:r>
              <a:rPr lang="en-US" sz="1200" b="1">
                <a:latin typeface="Courier New" pitchFamily="49" charset="0"/>
              </a:rPr>
              <a:t>        | Row indicator is actual, column is predicted.         |</a:t>
            </a:r>
          </a:p>
          <a:p>
            <a:r>
              <a:rPr lang="en-US" sz="1200" b="1">
                <a:latin typeface="Courier New" pitchFamily="49" charset="0"/>
              </a:rPr>
              <a:t>        | Predicted total is F(k,j,i)=Sum(i=1,...,N) P(k,j,i).  |</a:t>
            </a:r>
          </a:p>
          <a:p>
            <a:r>
              <a:rPr lang="en-US" sz="1200" b="1">
                <a:latin typeface="Courier New" pitchFamily="49" charset="0"/>
              </a:rPr>
              <a:t>        | Column totals may be subject to rounding error.       |</a:t>
            </a:r>
          </a:p>
          <a:p>
            <a:r>
              <a:rPr lang="en-US" sz="1200" b="1">
                <a:latin typeface="Courier New" pitchFamily="49" charset="0"/>
              </a:rPr>
              <a:t>        +-------------------------------------------------------+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        </a:t>
            </a:r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NLOGIT Cross Tabulation for 4 outcome Multinomial Choice Model</a:t>
            </a:r>
          </a:p>
          <a:p>
            <a:r>
              <a:rPr lang="en-US" sz="1200" b="1">
                <a:latin typeface="Courier New" pitchFamily="49" charset="0"/>
              </a:rPr>
              <a:t>           AIR           TRAIN         BUS           CAR           Total</a:t>
            </a:r>
          </a:p>
          <a:p>
            <a:r>
              <a:rPr lang="en-US" sz="1200" b="1">
                <a:latin typeface="Courier New" pitchFamily="49" charset="0"/>
              </a:rPr>
              <a:t>        +-------------+-------------+-------------+-------------+-------------+</a:t>
            </a:r>
          </a:p>
          <a:p>
            <a:r>
              <a:rPr lang="en-US" sz="1200" b="1">
                <a:latin typeface="Courier New" pitchFamily="49" charset="0"/>
              </a:rPr>
              <a:t>AIR     |     32      |      8      |      5      |     13      |     58      |</a:t>
            </a:r>
          </a:p>
          <a:p>
            <a:r>
              <a:rPr lang="en-US" sz="1200" b="1">
                <a:latin typeface="Courier New" pitchFamily="49" charset="0"/>
              </a:rPr>
              <a:t>TRAIN   |      8      |     37      |      5      |     14      |     63      |</a:t>
            </a:r>
          </a:p>
          <a:p>
            <a:r>
              <a:rPr lang="en-US" sz="1200" b="1">
                <a:latin typeface="Courier New" pitchFamily="49" charset="0"/>
              </a:rPr>
              <a:t>BUS     |      3      |      5      |     15      |      6      |     30      |</a:t>
            </a:r>
          </a:p>
          <a:p>
            <a:r>
              <a:rPr lang="en-US" sz="1200" b="1">
                <a:latin typeface="Courier New" pitchFamily="49" charset="0"/>
              </a:rPr>
              <a:t>CAR     |     15      |     13      |      6      |     26      |     59      |</a:t>
            </a:r>
          </a:p>
          <a:p>
            <a:r>
              <a:rPr lang="en-US" sz="1200" b="1">
                <a:latin typeface="Courier New" pitchFamily="49" charset="0"/>
              </a:rPr>
              <a:t>        +-------------+-------------+-------------+-------------+-------------+</a:t>
            </a:r>
          </a:p>
          <a:p>
            <a:r>
              <a:rPr lang="en-US" sz="1200" b="1">
                <a:latin typeface="Courier New" pitchFamily="49" charset="0"/>
              </a:rPr>
              <a:t>Total   |     58      |     63      |     30      |     59      |    210      |</a:t>
            </a:r>
          </a:p>
          <a:p>
            <a:r>
              <a:rPr lang="en-US" sz="1200" b="1">
                <a:latin typeface="Courier New" pitchFamily="49" charset="0"/>
              </a:rPr>
              <a:t>        +-------------+-------------+-------------+-------------+-------------+</a:t>
            </a:r>
          </a:p>
          <a:p>
            <a:r>
              <a:rPr lang="en-US" sz="1200" b="1">
                <a:latin typeface="Courier New" pitchFamily="49" charset="0"/>
              </a:rPr>
              <a:t>        </a:t>
            </a:r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NLOGIT Cross Tabulation for 4 outcome Constants Only Choice Model</a:t>
            </a:r>
          </a:p>
          <a:p>
            <a:r>
              <a:rPr lang="en-US" sz="1200" b="1">
                <a:latin typeface="Courier New" pitchFamily="49" charset="0"/>
              </a:rPr>
              <a:t>           AIR           TRAIN         BUS           CAR           Total</a:t>
            </a:r>
          </a:p>
          <a:p>
            <a:r>
              <a:rPr lang="en-US" sz="1200" b="1">
                <a:latin typeface="Courier New" pitchFamily="49" charset="0"/>
              </a:rPr>
              <a:t>        +-------------+-------------+-------------+-------------+-------------+</a:t>
            </a:r>
          </a:p>
          <a:p>
            <a:r>
              <a:rPr lang="en-US" sz="1200" b="1">
                <a:latin typeface="Courier New" pitchFamily="49" charset="0"/>
              </a:rPr>
              <a:t>AIR     |     16      |     17      |      8      |     16      |     58      |</a:t>
            </a:r>
          </a:p>
          <a:p>
            <a:r>
              <a:rPr lang="en-US" sz="1200" b="1">
                <a:latin typeface="Courier New" pitchFamily="49" charset="0"/>
              </a:rPr>
              <a:t>TRAIN   |     17      |     19      |      9      |     18      |     63      |</a:t>
            </a:r>
          </a:p>
          <a:p>
            <a:r>
              <a:rPr lang="en-US" sz="1200" b="1">
                <a:latin typeface="Courier New" pitchFamily="49" charset="0"/>
              </a:rPr>
              <a:t>BUS     |      8      |      9      |      4      |      8      |     30      |</a:t>
            </a:r>
          </a:p>
          <a:p>
            <a:r>
              <a:rPr lang="en-US" sz="1200" b="1">
                <a:latin typeface="Courier New" pitchFamily="49" charset="0"/>
              </a:rPr>
              <a:t>CAR     |     16      |     18      |      8      |     17      |     59      |</a:t>
            </a:r>
          </a:p>
          <a:p>
            <a:r>
              <a:rPr lang="en-US" sz="1200" b="1">
                <a:latin typeface="Courier New" pitchFamily="49" charset="0"/>
              </a:rPr>
              <a:t>        +-------------+-------------+-------------+-------------+-------------+</a:t>
            </a:r>
          </a:p>
          <a:p>
            <a:r>
              <a:rPr lang="en-US" sz="1200" b="1">
                <a:latin typeface="Courier New" pitchFamily="49" charset="0"/>
              </a:rPr>
              <a:t>Total   |     58      |     63      |     30      |     59      |    210      |</a:t>
            </a:r>
          </a:p>
          <a:p>
            <a:r>
              <a:rPr lang="en-US" sz="1200" b="1">
                <a:latin typeface="Courier New" pitchFamily="49" charset="0"/>
              </a:rPr>
              <a:t>        +-------------+-------------+-------------+-------------+-------------+</a:t>
            </a:r>
          </a:p>
        </p:txBody>
      </p:sp>
      <p:sp>
        <p:nvSpPr>
          <p:cNvPr id="31748" name="Rectangle 5"/>
          <p:cNvSpPr>
            <a:spLocks noChangeArrowheads="1"/>
          </p:cNvSpPr>
          <p:nvPr/>
        </p:nvSpPr>
        <p:spPr bwMode="auto">
          <a:xfrm>
            <a:off x="1752600" y="3352800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49" name="Rectangle 6"/>
          <p:cNvSpPr>
            <a:spLocks noChangeArrowheads="1"/>
          </p:cNvSpPr>
          <p:nvPr/>
        </p:nvSpPr>
        <p:spPr bwMode="auto">
          <a:xfrm>
            <a:off x="1752600" y="5162550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0" name="Rectangle 7"/>
          <p:cNvSpPr>
            <a:spLocks noChangeArrowheads="1"/>
          </p:cNvSpPr>
          <p:nvPr/>
        </p:nvSpPr>
        <p:spPr bwMode="auto">
          <a:xfrm>
            <a:off x="3000375" y="3533775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1" name="Rectangle 8"/>
          <p:cNvSpPr>
            <a:spLocks noChangeArrowheads="1"/>
          </p:cNvSpPr>
          <p:nvPr/>
        </p:nvSpPr>
        <p:spPr bwMode="auto">
          <a:xfrm>
            <a:off x="3019425" y="5353050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2" name="Rectangle 9"/>
          <p:cNvSpPr>
            <a:spLocks noChangeArrowheads="1"/>
          </p:cNvSpPr>
          <p:nvPr/>
        </p:nvSpPr>
        <p:spPr bwMode="auto">
          <a:xfrm>
            <a:off x="4295775" y="3695700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3" name="Rectangle 10"/>
          <p:cNvSpPr>
            <a:spLocks noChangeArrowheads="1"/>
          </p:cNvSpPr>
          <p:nvPr/>
        </p:nvSpPr>
        <p:spPr bwMode="auto">
          <a:xfrm>
            <a:off x="4343400" y="5514975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4" name="Rectangle 11"/>
          <p:cNvSpPr>
            <a:spLocks noChangeArrowheads="1"/>
          </p:cNvSpPr>
          <p:nvPr/>
        </p:nvSpPr>
        <p:spPr bwMode="auto">
          <a:xfrm>
            <a:off x="5581650" y="3886200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5" name="Rectangle 12"/>
          <p:cNvSpPr>
            <a:spLocks noChangeArrowheads="1"/>
          </p:cNvSpPr>
          <p:nvPr/>
        </p:nvSpPr>
        <p:spPr bwMode="auto">
          <a:xfrm>
            <a:off x="5591175" y="5715000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6" name="Line 13"/>
          <p:cNvSpPr>
            <a:spLocks noChangeShapeType="1"/>
          </p:cNvSpPr>
          <p:nvPr/>
        </p:nvSpPr>
        <p:spPr bwMode="auto">
          <a:xfrm>
            <a:off x="1828800" y="3581400"/>
            <a:ext cx="0" cy="15240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 type="triangle" w="med" len="med"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1757" name="Line 14"/>
          <p:cNvSpPr>
            <a:spLocks noChangeShapeType="1"/>
          </p:cNvSpPr>
          <p:nvPr/>
        </p:nvSpPr>
        <p:spPr bwMode="auto">
          <a:xfrm>
            <a:off x="3105150" y="3790950"/>
            <a:ext cx="0" cy="15240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 type="triangle" w="med" len="med"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1758" name="Line 15"/>
          <p:cNvSpPr>
            <a:spLocks noChangeShapeType="1"/>
          </p:cNvSpPr>
          <p:nvPr/>
        </p:nvSpPr>
        <p:spPr bwMode="auto">
          <a:xfrm>
            <a:off x="4419600" y="3952875"/>
            <a:ext cx="0" cy="15240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 type="triangle" w="med" len="med"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1759" name="Line 16"/>
          <p:cNvSpPr>
            <a:spLocks noChangeShapeType="1"/>
          </p:cNvSpPr>
          <p:nvPr/>
        </p:nvSpPr>
        <p:spPr bwMode="auto">
          <a:xfrm>
            <a:off x="5667375" y="4152900"/>
            <a:ext cx="0" cy="15240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 type="triangle" w="med" len="med"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4724400" y="2793999"/>
            <a:ext cx="23622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4724400" y="4605868"/>
            <a:ext cx="2667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6958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9"/>
          <p:cNvGraphicFramePr>
            <a:graphicFrameLocks noChangeAspect="1"/>
          </p:cNvGraphicFramePr>
          <p:nvPr/>
        </p:nvGraphicFramePr>
        <p:xfrm>
          <a:off x="952276" y="1905000"/>
          <a:ext cx="7810724" cy="3352800"/>
        </p:xfrm>
        <a:graphic>
          <a:graphicData uri="http://schemas.openxmlformats.org/presentationml/2006/ole">
            <p:oleObj spid="_x0000_s10254" name="Equation" r:id="rId4" imgW="4229100" imgH="1816100" progId="Equation.DSMT4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371600" y="5257800"/>
            <a:ext cx="1219200" cy="369332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+mj-lt"/>
              </a:rPr>
              <a:t>m = Car</a:t>
            </a:r>
            <a:endParaRPr lang="en-US" b="1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05000" y="3745468"/>
            <a:ext cx="1143000" cy="369332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+mj-lt"/>
              </a:rPr>
              <a:t>j = Train</a:t>
            </a:r>
            <a:endParaRPr lang="en-US" b="1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67000" y="5257800"/>
            <a:ext cx="1143000" cy="369332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+mj-lt"/>
              </a:rPr>
              <a:t>k = Price</a:t>
            </a:r>
            <a:endParaRPr lang="en-US" b="1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09604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507275262"/>
              </p:ext>
            </p:extLst>
          </p:nvPr>
        </p:nvGraphicFramePr>
        <p:xfrm>
          <a:off x="2193337" y="2369848"/>
          <a:ext cx="4588463" cy="3527425"/>
        </p:xfrm>
        <a:graphic>
          <a:graphicData uri="http://schemas.openxmlformats.org/presentationml/2006/ole">
            <p:oleObj spid="_x0000_s11278" name="Equation" r:id="rId4" imgW="2806700" imgH="2159000" progId="Equation.DSMT4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562600" y="4278868"/>
            <a:ext cx="1219200" cy="369332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+mj-lt"/>
              </a:rPr>
              <a:t>m = Car</a:t>
            </a:r>
            <a:endParaRPr lang="en-US" b="1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67200" y="4278868"/>
            <a:ext cx="1143000" cy="369332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+mj-lt"/>
              </a:rPr>
              <a:t>j = Train</a:t>
            </a:r>
            <a:endParaRPr lang="en-US" b="1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19600" y="2221468"/>
            <a:ext cx="1143000" cy="369332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+mj-lt"/>
              </a:rPr>
              <a:t>k = Price</a:t>
            </a:r>
            <a:endParaRPr lang="en-US" b="1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19600" y="2754868"/>
            <a:ext cx="1143000" cy="369332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+mj-lt"/>
              </a:rPr>
              <a:t>j = Train</a:t>
            </a:r>
            <a:endParaRPr lang="en-US" b="1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66593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9"/>
          <p:cNvGraphicFramePr>
            <a:graphicFrameLocks noChangeAspect="1"/>
          </p:cNvGraphicFramePr>
          <p:nvPr/>
        </p:nvGraphicFramePr>
        <p:xfrm>
          <a:off x="914400" y="1981200"/>
          <a:ext cx="7800921" cy="3810000"/>
        </p:xfrm>
        <a:graphic>
          <a:graphicData uri="http://schemas.openxmlformats.org/presentationml/2006/ole">
            <p:oleObj spid="_x0000_s12302" name="Equation" r:id="rId4" imgW="4368800" imgH="2133600" progId="Equation.DSMT4">
              <p:embed/>
            </p:oleObj>
          </a:graphicData>
        </a:graphic>
      </p:graphicFrame>
      <p:sp>
        <p:nvSpPr>
          <p:cNvPr id="6149" name="Rectangle 11"/>
          <p:cNvSpPr>
            <a:spLocks noChangeArrowheads="1"/>
          </p:cNvSpPr>
          <p:nvPr/>
        </p:nvSpPr>
        <p:spPr bwMode="auto">
          <a:xfrm>
            <a:off x="1676400" y="2362200"/>
            <a:ext cx="7086600" cy="18288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0679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Text Box 5"/>
          <p:cNvSpPr txBox="1">
            <a:spLocks noChangeArrowheads="1"/>
          </p:cNvSpPr>
          <p:nvPr/>
        </p:nvSpPr>
        <p:spPr bwMode="auto">
          <a:xfrm>
            <a:off x="6477000" y="1811338"/>
            <a:ext cx="1524000" cy="70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Own effect</a:t>
            </a:r>
          </a:p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Cross effects</a:t>
            </a:r>
          </a:p>
        </p:txBody>
      </p:sp>
      <p:sp>
        <p:nvSpPr>
          <p:cNvPr id="33796" name="Line 6"/>
          <p:cNvSpPr>
            <a:spLocks noChangeShapeType="1"/>
          </p:cNvSpPr>
          <p:nvPr/>
        </p:nvSpPr>
        <p:spPr bwMode="auto">
          <a:xfrm flipH="1">
            <a:off x="6019800" y="1981200"/>
            <a:ext cx="4572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3797" name="Line 7"/>
          <p:cNvSpPr>
            <a:spLocks noChangeShapeType="1"/>
          </p:cNvSpPr>
          <p:nvPr/>
        </p:nvSpPr>
        <p:spPr bwMode="auto">
          <a:xfrm flipH="1">
            <a:off x="6019800" y="2362200"/>
            <a:ext cx="4572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3798" name="Rectangle 11"/>
          <p:cNvSpPr>
            <a:spLocks noChangeArrowheads="1"/>
          </p:cNvSpPr>
          <p:nvPr/>
        </p:nvSpPr>
        <p:spPr bwMode="auto">
          <a:xfrm>
            <a:off x="381000" y="1295400"/>
            <a:ext cx="8305800" cy="457200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Text Box 12"/>
          <p:cNvSpPr txBox="1">
            <a:spLocks noChangeArrowheads="1"/>
          </p:cNvSpPr>
          <p:nvPr/>
        </p:nvSpPr>
        <p:spPr bwMode="auto">
          <a:xfrm>
            <a:off x="914400" y="1136650"/>
            <a:ext cx="7620000" cy="55689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Elasticity             averaged over observations.|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AIR               |</a:t>
            </a:r>
          </a:p>
          <a:p>
            <a:r>
              <a:rPr lang="en-US" sz="1200" b="1">
                <a:latin typeface="Courier New" pitchFamily="49" charset="0"/>
              </a:rPr>
              <a:t>|                                  Mean    St.Dev   |</a:t>
            </a:r>
          </a:p>
          <a:p>
            <a:r>
              <a:rPr lang="en-US" sz="1200" b="1">
                <a:latin typeface="Courier New" pitchFamily="49" charset="0"/>
              </a:rPr>
              <a:t>| *     Choice=AIR               -.2055     .0666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 .0903     .0681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 .0903     .0681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 .0903     .0681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TRAIN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 .3568     .1231   |</a:t>
            </a:r>
          </a:p>
          <a:p>
            <a:r>
              <a:rPr lang="en-US" sz="1200" b="1">
                <a:latin typeface="Courier New" pitchFamily="49" charset="0"/>
              </a:rPr>
              <a:t>| *     Choice=TRAIN             -.9892     .5217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 .3568     .1231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 .3568     .1231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BUS  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 .1889     .0743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 .1889     .0743   |</a:t>
            </a:r>
          </a:p>
          <a:p>
            <a:r>
              <a:rPr lang="en-US" sz="1200" b="1">
                <a:latin typeface="Courier New" pitchFamily="49" charset="0"/>
              </a:rPr>
              <a:t>| *     Choice=BUS              -1.2040     .4803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 .1889     .0743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CAR  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 .3174     .1195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 .3174     .1195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 .3174     .1195   |</a:t>
            </a:r>
          </a:p>
          <a:p>
            <a:r>
              <a:rPr lang="en-US" sz="1200" b="1">
                <a:latin typeface="Courier New" pitchFamily="49" charset="0"/>
              </a:rPr>
              <a:t>| *     Choice=CAR               -.9510     .5504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Effects on probabilities of all choices in model: |</a:t>
            </a:r>
          </a:p>
          <a:p>
            <a:r>
              <a:rPr lang="en-US" sz="1200" b="1">
                <a:latin typeface="Courier New" pitchFamily="49" charset="0"/>
              </a:rPr>
              <a:t>| * = Direct Elasticity effect of the attribute. 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</p:txBody>
      </p:sp>
      <p:sp>
        <p:nvSpPr>
          <p:cNvPr id="33800" name="Rectangle 13"/>
          <p:cNvSpPr>
            <a:spLocks noChangeArrowheads="1"/>
          </p:cNvSpPr>
          <p:nvPr/>
        </p:nvSpPr>
        <p:spPr bwMode="auto">
          <a:xfrm>
            <a:off x="4038600" y="2095500"/>
            <a:ext cx="685800" cy="533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1" name="Text Box 8"/>
          <p:cNvSpPr txBox="1">
            <a:spLocks noChangeArrowheads="1"/>
          </p:cNvSpPr>
          <p:nvPr/>
        </p:nvSpPr>
        <p:spPr bwMode="auto">
          <a:xfrm>
            <a:off x="6019800" y="1235075"/>
            <a:ext cx="2590800" cy="593725"/>
          </a:xfrm>
          <a:prstGeom prst="rect">
            <a:avLst/>
          </a:prstGeom>
          <a:solidFill>
            <a:srgbClr val="FF0000">
              <a:alpha val="14902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Note the effect of IIA on the cross effects.</a:t>
            </a:r>
          </a:p>
        </p:txBody>
      </p:sp>
      <p:sp>
        <p:nvSpPr>
          <p:cNvPr id="33802" name="Text Box 15"/>
          <p:cNvSpPr txBox="1">
            <a:spLocks noChangeArrowheads="1"/>
          </p:cNvSpPr>
          <p:nvPr/>
        </p:nvSpPr>
        <p:spPr bwMode="auto">
          <a:xfrm>
            <a:off x="6019800" y="3228975"/>
            <a:ext cx="2667000" cy="1571625"/>
          </a:xfrm>
          <a:prstGeom prst="rect">
            <a:avLst/>
          </a:prstGeom>
          <a:solidFill>
            <a:srgbClr val="FF0000">
              <a:alpha val="14902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Elasticities are computed for each observation; the mean and standard deviation are then computed across the sample observations.</a:t>
            </a:r>
          </a:p>
        </p:txBody>
      </p:sp>
    </p:spTree>
    <p:extLst>
      <p:ext uri="{BB962C8B-B14F-4D97-AF65-F5344CB8AC3E}">
        <p14:creationId xmlns:p14="http://schemas.microsoft.com/office/powerpoint/2010/main" xmlns="" val="2279785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676400"/>
            <a:ext cx="6838950" cy="470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71600" y="1219200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>
                <a:latin typeface="+mj-lt"/>
              </a:rPr>
              <a:t>Use Krinsky and Robb to compute standard errors for Elasticities</a:t>
            </a:r>
            <a:endParaRPr lang="en-US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521483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755775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Analyzing the Behavior of Market </a:t>
            </a:r>
            <a:br>
              <a:rPr lang="en-US" b="1" smtClean="0"/>
            </a:br>
            <a:r>
              <a:rPr lang="en-US" b="1" smtClean="0"/>
              <a:t>Shares to Examine Discrete Effects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19200" y="2438400"/>
            <a:ext cx="7315200" cy="3200400"/>
          </a:xfrm>
        </p:spPr>
        <p:txBody>
          <a:bodyPr/>
          <a:lstStyle/>
          <a:p>
            <a:pPr eaLnBrk="1" hangingPunct="1"/>
            <a:r>
              <a:rPr lang="en-US" sz="2000" smtClean="0">
                <a:latin typeface="+mj-lt"/>
              </a:rPr>
              <a:t>Scenario: What happens to the number of people who make specific choices if a particular attribute changes in a specified way?</a:t>
            </a:r>
          </a:p>
          <a:p>
            <a:pPr eaLnBrk="1" hangingPunct="1">
              <a:buFont typeface="Wingdings" pitchFamily="2" charset="2"/>
              <a:buNone/>
            </a:pPr>
            <a:endParaRPr lang="en-US" sz="2000" smtClean="0">
              <a:latin typeface="+mj-lt"/>
            </a:endParaRPr>
          </a:p>
          <a:p>
            <a:pPr eaLnBrk="1" hangingPunct="1"/>
            <a:r>
              <a:rPr lang="en-US" sz="2000" smtClean="0">
                <a:latin typeface="+mj-lt"/>
              </a:rPr>
              <a:t>Fit the model first, then using the identical model setup, add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>
                <a:latin typeface="+mj-lt"/>
              </a:rPr>
              <a:t>    </a:t>
            </a:r>
            <a:r>
              <a:rPr lang="en-US" sz="2000" b="1" smtClean="0">
                <a:latin typeface="+mj-lt"/>
              </a:rPr>
              <a:t>; Simulation = list of choices to be analyzed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+mj-lt"/>
              </a:rPr>
              <a:t>    ; Scenario    = Attribute (in choices) = type of change</a:t>
            </a:r>
          </a:p>
          <a:p>
            <a:pPr eaLnBrk="1" hangingPunct="1">
              <a:buFont typeface="Wingdings" pitchFamily="2" charset="2"/>
              <a:buNone/>
            </a:pPr>
            <a:endParaRPr lang="en-US" sz="2000" b="1" smtClean="0">
              <a:latin typeface="+mj-lt"/>
            </a:endParaRPr>
          </a:p>
          <a:p>
            <a:pPr eaLnBrk="1" hangingPunct="1"/>
            <a:r>
              <a:rPr lang="en-US" sz="2000" smtClean="0">
                <a:latin typeface="+mj-lt"/>
              </a:rPr>
              <a:t>For the CLOGIT application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+mj-lt"/>
              </a:rPr>
              <a:t>    ; Simulation  =  *                  ? This is ALL choices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+mj-lt"/>
              </a:rPr>
              <a:t>    ; Scenario: GC(car)=[*]1.25$  Car_GC rises by 25%</a:t>
            </a:r>
          </a:p>
        </p:txBody>
      </p:sp>
    </p:spTree>
    <p:extLst>
      <p:ext uri="{BB962C8B-B14F-4D97-AF65-F5344CB8AC3E}">
        <p14:creationId xmlns:p14="http://schemas.microsoft.com/office/powerpoint/2010/main" xmlns="" val="2656089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90600" y="838200"/>
            <a:ext cx="6096000" cy="608012"/>
          </a:xfrm>
        </p:spPr>
        <p:txBody>
          <a:bodyPr/>
          <a:lstStyle/>
          <a:p>
            <a:pPr eaLnBrk="1" hangingPunct="1"/>
            <a:r>
              <a:rPr lang="en-US" b="1" dirty="0" smtClean="0"/>
              <a:t>Model Simulation</a:t>
            </a:r>
          </a:p>
        </p:txBody>
      </p:sp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533400" y="1676400"/>
            <a:ext cx="6096000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0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000" b="1">
                <a:latin typeface="Courier New" pitchFamily="49" charset="0"/>
              </a:rPr>
              <a:t>| Discrete Choice (One Level) Model           |</a:t>
            </a:r>
          </a:p>
          <a:p>
            <a:r>
              <a:rPr lang="en-US" sz="1000" b="1">
                <a:latin typeface="Courier New" pitchFamily="49" charset="0"/>
              </a:rPr>
              <a:t>| Model Simulation Using Previous Estimates   |</a:t>
            </a:r>
          </a:p>
          <a:p>
            <a:r>
              <a:rPr lang="en-US" sz="1000" b="1">
                <a:latin typeface="Courier New" pitchFamily="49" charset="0"/>
              </a:rPr>
              <a:t>| Number of observations              210     |</a:t>
            </a:r>
          </a:p>
          <a:p>
            <a:r>
              <a:rPr lang="en-US" sz="10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000" b="1">
                <a:latin typeface="Courier New" pitchFamily="49" charset="0"/>
              </a:rPr>
              <a:t>+------------------------------------------------------+</a:t>
            </a:r>
          </a:p>
          <a:p>
            <a:r>
              <a:rPr lang="en-US" sz="1000" b="1">
                <a:latin typeface="Courier New" pitchFamily="49" charset="0"/>
              </a:rPr>
              <a:t>|Simulations of Probability Model                      |</a:t>
            </a:r>
          </a:p>
          <a:p>
            <a:r>
              <a:rPr lang="en-US" sz="1000" b="1">
                <a:latin typeface="Courier New" pitchFamily="49" charset="0"/>
              </a:rPr>
              <a:t>|Model: Discrete Choice (One Level) Model              |</a:t>
            </a:r>
          </a:p>
          <a:p>
            <a:r>
              <a:rPr lang="en-US" sz="1000" b="1">
                <a:latin typeface="Courier New" pitchFamily="49" charset="0"/>
              </a:rPr>
              <a:t>|Simulated choice set may be a subset of the choices.  |</a:t>
            </a:r>
          </a:p>
          <a:p>
            <a:r>
              <a:rPr lang="en-US" sz="1000" b="1">
                <a:latin typeface="Courier New" pitchFamily="49" charset="0"/>
              </a:rPr>
              <a:t>|Number of individuals is the probability times the    |</a:t>
            </a:r>
          </a:p>
          <a:p>
            <a:r>
              <a:rPr lang="en-US" sz="1000" b="1">
                <a:latin typeface="Courier New" pitchFamily="49" charset="0"/>
              </a:rPr>
              <a:t>|number of observations in the simulated sample.       |</a:t>
            </a:r>
          </a:p>
          <a:p>
            <a:r>
              <a:rPr lang="en-US" sz="1000" b="1">
                <a:latin typeface="Courier New" pitchFamily="49" charset="0"/>
              </a:rPr>
              <a:t>|Column totals may be affected by rounding error.      |</a:t>
            </a:r>
          </a:p>
          <a:p>
            <a:r>
              <a:rPr lang="en-US" sz="1000" b="1">
                <a:latin typeface="Courier New" pitchFamily="49" charset="0"/>
              </a:rPr>
              <a:t>|The model used was simulated with    210 observations.|</a:t>
            </a:r>
          </a:p>
          <a:p>
            <a:r>
              <a:rPr lang="en-US" sz="1000" b="1">
                <a:latin typeface="Courier New" pitchFamily="49" charset="0"/>
              </a:rPr>
              <a:t>+------------------------------------------------------+</a:t>
            </a:r>
          </a:p>
          <a:p>
            <a:r>
              <a:rPr lang="en-US" sz="1000" b="1">
                <a:latin typeface="Courier New" pitchFamily="49" charset="0"/>
              </a:rPr>
              <a:t>-------------------------------------------------------------------------</a:t>
            </a:r>
          </a:p>
          <a:p>
            <a:r>
              <a:rPr lang="en-US" sz="1000" b="1">
                <a:latin typeface="Courier New" pitchFamily="49" charset="0"/>
              </a:rPr>
              <a:t>Specification of scenario 1 is:</a:t>
            </a:r>
          </a:p>
          <a:p>
            <a:r>
              <a:rPr lang="en-US" sz="1000" b="1">
                <a:latin typeface="Courier New" pitchFamily="49" charset="0"/>
              </a:rPr>
              <a:t>Attribute  Alternatives affected            Change type             Value</a:t>
            </a:r>
          </a:p>
          <a:p>
            <a:r>
              <a:rPr lang="en-US" sz="1000" b="1">
                <a:latin typeface="Courier New" pitchFamily="49" charset="0"/>
              </a:rPr>
              <a:t>---------  -------------------------------  ------------------- ---------</a:t>
            </a:r>
          </a:p>
          <a:p>
            <a:r>
              <a:rPr lang="en-US" sz="1000" b="1">
                <a:latin typeface="Courier New" pitchFamily="49" charset="0"/>
              </a:rPr>
              <a:t>GC         CAR                              Scale base by value     1.250</a:t>
            </a:r>
          </a:p>
          <a:p>
            <a:r>
              <a:rPr lang="en-US" sz="1000" b="1">
                <a:latin typeface="Courier New" pitchFamily="49" charset="0"/>
              </a:rPr>
              <a:t>-------------------------------------------------------------------------</a:t>
            </a:r>
          </a:p>
          <a:p>
            <a:r>
              <a:rPr lang="en-US" sz="1000" b="1">
                <a:latin typeface="Courier New" pitchFamily="49" charset="0"/>
              </a:rPr>
              <a:t>The simulator located    209 observations for this scenario.</a:t>
            </a:r>
          </a:p>
          <a:p>
            <a:r>
              <a:rPr lang="en-US" sz="1000" b="1">
                <a:latin typeface="Courier New" pitchFamily="49" charset="0"/>
              </a:rPr>
              <a:t>Simulated Probabilities (shares) for this scenario:</a:t>
            </a:r>
          </a:p>
          <a:p>
            <a:r>
              <a:rPr lang="en-US" sz="1000" b="1">
                <a:latin typeface="Courier New" pitchFamily="49" charset="0"/>
              </a:rPr>
              <a:t>+----------+--------------+--------------+------------------+</a:t>
            </a:r>
          </a:p>
          <a:p>
            <a:r>
              <a:rPr lang="en-US" sz="1000" b="1">
                <a:latin typeface="Courier New" pitchFamily="49" charset="0"/>
              </a:rPr>
              <a:t>|Choice    |     Base     |   Scenario   | Scenario - Base  |</a:t>
            </a:r>
          </a:p>
          <a:p>
            <a:r>
              <a:rPr lang="en-US" sz="1000" b="1">
                <a:latin typeface="Courier New" pitchFamily="49" charset="0"/>
              </a:rPr>
              <a:t>|          |%Share Number |%Share Number |ChgShare ChgNumber|</a:t>
            </a:r>
          </a:p>
          <a:p>
            <a:r>
              <a:rPr lang="en-US" sz="1000" b="1">
                <a:latin typeface="Courier New" pitchFamily="49" charset="0"/>
              </a:rPr>
              <a:t>+----------+--------------+--------------+------------------+</a:t>
            </a:r>
          </a:p>
          <a:p>
            <a:r>
              <a:rPr lang="en-US" sz="1000" b="1">
                <a:latin typeface="Courier New" pitchFamily="49" charset="0"/>
              </a:rPr>
              <a:t>|AIR       | 27.619    58 | 29.592    62 |  1.973%        4 |</a:t>
            </a:r>
          </a:p>
          <a:p>
            <a:r>
              <a:rPr lang="en-US" sz="1000" b="1">
                <a:latin typeface="Courier New" pitchFamily="49" charset="0"/>
              </a:rPr>
              <a:t>|TRAIN     | 30.000    63 | 31.748    67 |  1.748%        4 |</a:t>
            </a:r>
          </a:p>
          <a:p>
            <a:r>
              <a:rPr lang="en-US" sz="1000" b="1">
                <a:latin typeface="Courier New" pitchFamily="49" charset="0"/>
              </a:rPr>
              <a:t>|BUS       | 14.286    30 | 15.189    32 |   .903%        2 |</a:t>
            </a:r>
          </a:p>
          <a:p>
            <a:r>
              <a:rPr lang="en-US" sz="1000" b="1">
                <a:latin typeface="Courier New" pitchFamily="49" charset="0"/>
              </a:rPr>
              <a:t>|CAR       | 28.095    59 | 23.472    49 | -4.624%      -10 |</a:t>
            </a:r>
          </a:p>
          <a:p>
            <a:r>
              <a:rPr lang="en-US" sz="1000" b="1">
                <a:latin typeface="Courier New" pitchFamily="49" charset="0"/>
              </a:rPr>
              <a:t>|Total     |100.000   210 |100.000   210 |   .000%        0 |</a:t>
            </a:r>
          </a:p>
          <a:p>
            <a:r>
              <a:rPr lang="en-US" sz="1000" b="1">
                <a:latin typeface="Courier New" pitchFamily="49" charset="0"/>
              </a:rPr>
              <a:t>+----------+--------------+--------------+------------------+</a:t>
            </a:r>
          </a:p>
        </p:txBody>
      </p:sp>
      <p:sp>
        <p:nvSpPr>
          <p:cNvPr id="35844" name="Text Box 5"/>
          <p:cNvSpPr txBox="1">
            <a:spLocks noChangeArrowheads="1"/>
          </p:cNvSpPr>
          <p:nvPr/>
        </p:nvSpPr>
        <p:spPr bwMode="auto">
          <a:xfrm>
            <a:off x="5334000" y="5181600"/>
            <a:ext cx="3505200" cy="1031875"/>
          </a:xfrm>
          <a:prstGeom prst="rect">
            <a:avLst/>
          </a:prstGeom>
          <a:solidFill>
            <a:srgbClr val="FF0000">
              <a:alpha val="14902"/>
            </a:srgbClr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000">
                <a:latin typeface="Tahoma" pitchFamily="34" charset="0"/>
              </a:rPr>
              <a:t>Changes in the predicted market shares when GC_CAR increases by 25%.</a:t>
            </a:r>
          </a:p>
        </p:txBody>
      </p:sp>
      <p:sp>
        <p:nvSpPr>
          <p:cNvPr id="35845" name="Rectangle 7"/>
          <p:cNvSpPr>
            <a:spLocks noChangeArrowheads="1"/>
          </p:cNvSpPr>
          <p:nvPr/>
        </p:nvSpPr>
        <p:spPr bwMode="auto">
          <a:xfrm>
            <a:off x="3829050" y="5181600"/>
            <a:ext cx="1371600" cy="1295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19578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1295400"/>
            <a:ext cx="7772400" cy="608012"/>
          </a:xfrm>
        </p:spPr>
        <p:txBody>
          <a:bodyPr/>
          <a:lstStyle/>
          <a:p>
            <a:pPr eaLnBrk="1" hangingPunct="1"/>
            <a:r>
              <a:rPr lang="en-US" b="1" smtClean="0"/>
              <a:t>More Complicated Model Simulation</a:t>
            </a:r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914400" y="2025650"/>
            <a:ext cx="77724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>
                <a:latin typeface="Tahoma" pitchFamily="34" charset="0"/>
              </a:rPr>
              <a:t>In vehicle cost of CAR falls by 10%</a:t>
            </a:r>
            <a:br>
              <a:rPr lang="en-US" sz="2800">
                <a:latin typeface="Tahoma" pitchFamily="34" charset="0"/>
              </a:rPr>
            </a:br>
            <a:r>
              <a:rPr lang="en-US" sz="2800">
                <a:latin typeface="Tahoma" pitchFamily="34" charset="0"/>
              </a:rPr>
              <a:t>Market is limited to ground (Train, Bus, Car)</a:t>
            </a: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1447800" y="3108325"/>
            <a:ext cx="563880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000" b="1">
                <a:latin typeface="Tahoma" pitchFamily="34" charset="0"/>
              </a:rPr>
              <a:t>CLOGIT  ; Lhs = Mode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b="1">
                <a:latin typeface="Tahoma" pitchFamily="34" charset="0"/>
              </a:rPr>
              <a:t>    	   ; Choices = Air,Train,Bus,Car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b="1">
                <a:latin typeface="Tahoma" pitchFamily="34" charset="0"/>
              </a:rPr>
              <a:t>    	   ; Rhs = TTME,INVC,INVT,GC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b="1">
                <a:latin typeface="Tahoma" pitchFamily="34" charset="0"/>
              </a:rPr>
              <a:t>    	   ; Rh2 = One ,Hinc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b="1">
                <a:latin typeface="Tahoma" pitchFamily="34" charset="0"/>
              </a:rPr>
              <a:t>    	   ; Simulation = TRAIN,BUS,CAR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b="1">
                <a:latin typeface="Tahoma" pitchFamily="34" charset="0"/>
              </a:rPr>
              <a:t>    	   ; Scenario: GC(car)=[*].9$</a:t>
            </a:r>
          </a:p>
          <a:p>
            <a:pPr eaLnBrk="1" hangingPunct="1">
              <a:spcBef>
                <a:spcPct val="50000"/>
              </a:spcBef>
            </a:pPr>
            <a:endParaRPr lang="en-US" sz="2000" b="1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0725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4"/>
          <p:cNvSpPr>
            <a:spLocks noChangeArrowheads="1"/>
          </p:cNvSpPr>
          <p:nvPr/>
        </p:nvSpPr>
        <p:spPr bwMode="auto">
          <a:xfrm>
            <a:off x="304800" y="1295400"/>
            <a:ext cx="8382000" cy="381000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892" name="Text Box 5"/>
          <p:cNvSpPr txBox="1">
            <a:spLocks noChangeArrowheads="1"/>
          </p:cNvSpPr>
          <p:nvPr/>
        </p:nvSpPr>
        <p:spPr bwMode="auto">
          <a:xfrm>
            <a:off x="609600" y="1897062"/>
            <a:ext cx="7315200" cy="465613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Discrete choice (multinomial logit) model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Choice</a:t>
            </a:r>
          </a:p>
          <a:p>
            <a:r>
              <a:rPr lang="en-US" sz="1200" b="1">
                <a:latin typeface="Courier New" pitchFamily="49" charset="0"/>
              </a:rPr>
              <a:t>Log likelihood function      -172.94366</a:t>
            </a:r>
          </a:p>
          <a:p>
            <a:r>
              <a:rPr lang="en-US" sz="1200" b="1">
                <a:latin typeface="Courier New" pitchFamily="49" charset="0"/>
              </a:rPr>
              <a:t>Estimation based on N =    210, K =  10</a:t>
            </a:r>
          </a:p>
          <a:p>
            <a:r>
              <a:rPr lang="en-US" sz="1200" b="1">
                <a:latin typeface="Courier New" pitchFamily="49" charset="0"/>
              </a:rPr>
              <a:t>R2=1-LogL/LogL* Log-L fncn R-sqrd R2Adj</a:t>
            </a:r>
          </a:p>
          <a:p>
            <a:r>
              <a:rPr lang="en-US" sz="1200" b="1">
                <a:latin typeface="Courier New" pitchFamily="49" charset="0"/>
              </a:rPr>
              <a:t>Constants only   -283.7588  .3905 .3807</a:t>
            </a:r>
          </a:p>
          <a:p>
            <a:r>
              <a:rPr lang="en-US" sz="1200" b="1">
                <a:latin typeface="Courier New" pitchFamily="49" charset="0"/>
              </a:rPr>
              <a:t>Chi-squared[ 7]          =    221.63022</a:t>
            </a:r>
          </a:p>
          <a:p>
            <a:r>
              <a:rPr lang="en-US" sz="1200" b="1">
                <a:latin typeface="Courier New" pitchFamily="49" charset="0"/>
              </a:rPr>
              <a:t>Prob [ chi squared &gt; value ] =   .00000</a:t>
            </a:r>
          </a:p>
          <a:p>
            <a:r>
              <a:rPr lang="en-US" sz="1200" b="1">
                <a:latin typeface="Courier New" pitchFamily="49" charset="0"/>
              </a:rPr>
              <a:t>Response data are given as ind. choices</a:t>
            </a:r>
          </a:p>
          <a:p>
            <a:r>
              <a:rPr lang="en-US" sz="1200" b="1">
                <a:latin typeface="Courier New" pitchFamily="49" charset="0"/>
              </a:rPr>
              <a:t>Number of obs.=   210, skipped    0 obs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TTME|    -.10289***       .01109       -9.280   .0000</a:t>
            </a:r>
          </a:p>
          <a:p>
            <a:r>
              <a:rPr lang="en-US" sz="1200" b="1">
                <a:latin typeface="Courier New" pitchFamily="49" charset="0"/>
              </a:rPr>
              <a:t>    INVC|    -.08044***       .01995       -4.032   .0001</a:t>
            </a:r>
          </a:p>
          <a:p>
            <a:r>
              <a:rPr lang="en-US" sz="1200" b="1">
                <a:latin typeface="Courier New" pitchFamily="49" charset="0"/>
              </a:rPr>
              <a:t>    INVT|    -.01399***       .00267       -5.240   .0000</a:t>
            </a:r>
          </a:p>
          <a:p>
            <a:r>
              <a:rPr lang="en-US" sz="1200" b="1">
                <a:latin typeface="Courier New" pitchFamily="49" charset="0"/>
              </a:rPr>
              <a:t>      GC|     .07578***       .01833        4.134   .0000</a:t>
            </a:r>
          </a:p>
          <a:p>
            <a:r>
              <a:rPr lang="en-US" sz="1200" b="1">
                <a:latin typeface="Courier New" pitchFamily="49" charset="0"/>
              </a:rPr>
              <a:t>   A_AIR|    4.37035***      1.05734        4.133   .0000</a:t>
            </a:r>
          </a:p>
          <a:p>
            <a:r>
              <a:rPr lang="en-US" sz="1200" b="1">
                <a:latin typeface="Courier New" pitchFamily="49" charset="0"/>
              </a:rPr>
              <a:t>AIR_HIN1|     .00428          .01306         .327   .7434</a:t>
            </a:r>
          </a:p>
          <a:p>
            <a:r>
              <a:rPr lang="en-US" sz="1200" b="1">
                <a:latin typeface="Courier New" pitchFamily="49" charset="0"/>
              </a:rPr>
              <a:t> A_TRAIN|    5.91407***       .68993        8.572   .0000</a:t>
            </a:r>
          </a:p>
          <a:p>
            <a:r>
              <a:rPr lang="en-US" sz="1200" b="1">
                <a:latin typeface="Courier New" pitchFamily="49" charset="0"/>
              </a:rPr>
              <a:t>TRA_HIN2|    -.05907***       .01471       -4.016   .0001</a:t>
            </a:r>
          </a:p>
          <a:p>
            <a:r>
              <a:rPr lang="en-US" sz="1200" b="1">
                <a:latin typeface="Courier New" pitchFamily="49" charset="0"/>
              </a:rPr>
              <a:t>   A_BUS|    4.46269***       .72333        6.170   .0000</a:t>
            </a:r>
          </a:p>
          <a:p>
            <a:r>
              <a:rPr lang="en-US" sz="1200" b="1">
                <a:latin typeface="Courier New" pitchFamily="49" charset="0"/>
              </a:rPr>
              <a:t>BUS_HIN3|    -.02295          .01592       -1.442   .1493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</p:txBody>
      </p:sp>
      <p:sp>
        <p:nvSpPr>
          <p:cNvPr id="37893" name="Rectangle 6"/>
          <p:cNvSpPr>
            <a:spLocks noChangeArrowheads="1"/>
          </p:cNvSpPr>
          <p:nvPr/>
        </p:nvSpPr>
        <p:spPr bwMode="auto">
          <a:xfrm>
            <a:off x="685800" y="5181600"/>
            <a:ext cx="5448300" cy="1143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894" name="Text Box 7"/>
          <p:cNvSpPr txBox="1">
            <a:spLocks noChangeArrowheads="1"/>
          </p:cNvSpPr>
          <p:nvPr/>
        </p:nvSpPr>
        <p:spPr bwMode="auto">
          <a:xfrm>
            <a:off x="6248400" y="5292725"/>
            <a:ext cx="2590800" cy="9556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Alternative specific constants and interactions of ASCs and Household Income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457200" y="1165225"/>
            <a:ext cx="8077200" cy="6413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>
                <a:solidFill>
                  <a:srgbClr val="7030A0"/>
                </a:solidFill>
                <a:latin typeface="Arial" charset="0"/>
              </a:rPr>
              <a:t>Model Estimation Step</a:t>
            </a:r>
          </a:p>
        </p:txBody>
      </p:sp>
    </p:spTree>
    <p:extLst>
      <p:ext uri="{BB962C8B-B14F-4D97-AF65-F5344CB8AC3E}">
        <p14:creationId xmlns:p14="http://schemas.microsoft.com/office/powerpoint/2010/main" xmlns="" val="2995610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3"/>
          <p:cNvSpPr txBox="1">
            <a:spLocks noChangeArrowheads="1"/>
          </p:cNvSpPr>
          <p:nvPr/>
        </p:nvSpPr>
        <p:spPr bwMode="auto">
          <a:xfrm>
            <a:off x="5562600" y="1447800"/>
            <a:ext cx="3352800" cy="40011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>
                <a:latin typeface="Arial" charset="0"/>
              </a:rPr>
              <a:t>Model Simulation Step</a:t>
            </a:r>
          </a:p>
        </p:txBody>
      </p:sp>
      <p:sp>
        <p:nvSpPr>
          <p:cNvPr id="38916" name="Text Box 2"/>
          <p:cNvSpPr txBox="1">
            <a:spLocks noChangeArrowheads="1"/>
          </p:cNvSpPr>
          <p:nvPr/>
        </p:nvSpPr>
        <p:spPr bwMode="auto">
          <a:xfrm>
            <a:off x="1143000" y="1066800"/>
            <a:ext cx="70104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Discrete Choice (One Level) Model           |</a:t>
            </a:r>
          </a:p>
          <a:p>
            <a:r>
              <a:rPr lang="en-US" sz="1200" b="1">
                <a:latin typeface="Courier New" pitchFamily="49" charset="0"/>
              </a:rPr>
              <a:t>| Model Simulation Using Previous Estimates   |</a:t>
            </a:r>
          </a:p>
          <a:p>
            <a:r>
              <a:rPr lang="en-US" sz="1200" b="1">
                <a:latin typeface="Courier New" pitchFamily="49" charset="0"/>
              </a:rPr>
              <a:t>| Number of observations              210  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|Simulations of Probability Model                      |</a:t>
            </a:r>
          </a:p>
          <a:p>
            <a:r>
              <a:rPr lang="en-US" sz="1200" b="1">
                <a:latin typeface="Courier New" pitchFamily="49" charset="0"/>
              </a:rPr>
              <a:t>|Model: Discrete Choice (One Level) Model              |</a:t>
            </a:r>
          </a:p>
          <a:p>
            <a:r>
              <a:rPr lang="en-US" sz="1200" b="1">
                <a:latin typeface="Courier New" pitchFamily="49" charset="0"/>
              </a:rPr>
              <a:t>|Simulated choice set may be a subset of the choices.  |</a:t>
            </a:r>
          </a:p>
          <a:p>
            <a:r>
              <a:rPr lang="en-US" sz="1200" b="1">
                <a:latin typeface="Courier New" pitchFamily="49" charset="0"/>
              </a:rPr>
              <a:t>|Number of individuals is the probability times the    |</a:t>
            </a:r>
          </a:p>
          <a:p>
            <a:r>
              <a:rPr lang="en-US" sz="1200" b="1">
                <a:latin typeface="Courier New" pitchFamily="49" charset="0"/>
              </a:rPr>
              <a:t>|number of observations in the simulated sample.       |</a:t>
            </a:r>
          </a:p>
          <a:p>
            <a:r>
              <a:rPr lang="en-US" sz="1200" b="1" smtClean="0">
                <a:latin typeface="Courier New" pitchFamily="49" charset="0"/>
              </a:rPr>
              <a:t>|</a:t>
            </a:r>
            <a:r>
              <a:rPr lang="en-US" sz="1200" b="1">
                <a:latin typeface="Courier New" pitchFamily="49" charset="0"/>
              </a:rPr>
              <a:t>The model used was simulated with    210 observations.|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-------------------------------------------------------------------------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Specification of scenario 1 is:</a:t>
            </a:r>
          </a:p>
          <a:p>
            <a:r>
              <a:rPr lang="en-US" sz="1200" b="1">
                <a:latin typeface="Courier New" pitchFamily="49" charset="0"/>
              </a:rPr>
              <a:t>Attribute  Alternatives affected            Change type             Value</a:t>
            </a:r>
          </a:p>
          <a:p>
            <a:r>
              <a:rPr lang="en-US" sz="1200" b="1">
                <a:latin typeface="Courier New" pitchFamily="49" charset="0"/>
              </a:rPr>
              <a:t>---------  -------------------------------  ------------------- ---------</a:t>
            </a:r>
          </a:p>
          <a:p>
            <a:r>
              <a:rPr lang="en-US" sz="1200" b="1">
                <a:latin typeface="Courier New" pitchFamily="49" charset="0"/>
              </a:rPr>
              <a:t>INVC       CAR                              Scale base by value      .900</a:t>
            </a:r>
          </a:p>
          <a:p>
            <a:r>
              <a:rPr lang="en-US" sz="1200" b="1">
                <a:latin typeface="Courier New" pitchFamily="49" charset="0"/>
              </a:rPr>
              <a:t>-------------------------------------------------------------------------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The simulator located    210 observations for this scenario.</a:t>
            </a:r>
          </a:p>
          <a:p>
            <a:r>
              <a:rPr lang="en-US" sz="1200" b="1">
                <a:latin typeface="Courier New" pitchFamily="49" charset="0"/>
              </a:rPr>
              <a:t>Simulated Probabilities (shares) for this scenario:</a:t>
            </a:r>
          </a:p>
          <a:p>
            <a:r>
              <a:rPr lang="en-US" sz="1200" b="1">
                <a:latin typeface="Courier New" pitchFamily="49" charset="0"/>
              </a:rPr>
              <a:t>+----------+--------------+--------------+------------------+</a:t>
            </a:r>
          </a:p>
          <a:p>
            <a:r>
              <a:rPr lang="en-US" sz="1200" b="1">
                <a:latin typeface="Courier New" pitchFamily="49" charset="0"/>
              </a:rPr>
              <a:t>|Choice    |     Base     |   Scenario   | Scenario - Base  |</a:t>
            </a:r>
          </a:p>
          <a:p>
            <a:r>
              <a:rPr lang="en-US" sz="1200" b="1">
                <a:latin typeface="Courier New" pitchFamily="49" charset="0"/>
              </a:rPr>
              <a:t>|          |%Share Number |%Share Number |ChgShare ChgNumber|</a:t>
            </a:r>
          </a:p>
          <a:p>
            <a:r>
              <a:rPr lang="en-US" sz="1200" b="1">
                <a:latin typeface="Courier New" pitchFamily="49" charset="0"/>
              </a:rPr>
              <a:t>+----------+--------------+--------------+------------------+</a:t>
            </a:r>
          </a:p>
          <a:p>
            <a:r>
              <a:rPr lang="en-US" sz="1200" b="1">
                <a:latin typeface="Courier New" pitchFamily="49" charset="0"/>
              </a:rPr>
              <a:t>|TRAIN     | 37.321    78 | 35.854    75 | -1.467%       -3 |</a:t>
            </a:r>
          </a:p>
          <a:p>
            <a:r>
              <a:rPr lang="en-US" sz="1200" b="1">
                <a:latin typeface="Courier New" pitchFamily="49" charset="0"/>
              </a:rPr>
              <a:t>|BUS       | 19.805    42 | 18.641    39 | -1.164%       -3 |</a:t>
            </a:r>
          </a:p>
          <a:p>
            <a:r>
              <a:rPr lang="en-US" sz="1200" b="1">
                <a:latin typeface="Courier New" pitchFamily="49" charset="0"/>
              </a:rPr>
              <a:t>|CAR       | 42.874    90 | 45.506    96 |  2.632%        6 |</a:t>
            </a:r>
          </a:p>
          <a:p>
            <a:r>
              <a:rPr lang="en-US" sz="1200" b="1">
                <a:latin typeface="Courier New" pitchFamily="49" charset="0"/>
              </a:rPr>
              <a:t>|Total     |100.000   210 |100.000   210 |   .000%        0 |</a:t>
            </a:r>
          </a:p>
          <a:p>
            <a:r>
              <a:rPr lang="en-US" sz="1200" b="1">
                <a:latin typeface="Courier New" pitchFamily="49" charset="0"/>
              </a:rPr>
              <a:t>+----------+--------------+--------------+------------------+</a:t>
            </a:r>
          </a:p>
        </p:txBody>
      </p:sp>
      <p:sp>
        <p:nvSpPr>
          <p:cNvPr id="38917" name="Rectangle 7"/>
          <p:cNvSpPr>
            <a:spLocks noChangeArrowheads="1"/>
          </p:cNvSpPr>
          <p:nvPr/>
        </p:nvSpPr>
        <p:spPr bwMode="auto">
          <a:xfrm>
            <a:off x="1314450" y="5638800"/>
            <a:ext cx="5410200" cy="8382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06379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1430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Willingness to Pay</a:t>
            </a:r>
          </a:p>
        </p:txBody>
      </p:sp>
      <p:graphicFrame>
        <p:nvGraphicFramePr>
          <p:cNvPr id="5122" name="Object 5"/>
          <p:cNvGraphicFramePr>
            <a:graphicFrameLocks noChangeAspect="1"/>
          </p:cNvGraphicFramePr>
          <p:nvPr/>
        </p:nvGraphicFramePr>
        <p:xfrm>
          <a:off x="1600200" y="1736725"/>
          <a:ext cx="6719888" cy="4437063"/>
        </p:xfrm>
        <a:graphic>
          <a:graphicData uri="http://schemas.openxmlformats.org/presentationml/2006/ole">
            <p:oleObj spid="_x0000_s7182" name="Equation" r:id="rId4" imgW="4038600" imgH="2667000" progId="Equation.DSMT4">
              <p:embed/>
            </p:oleObj>
          </a:graphicData>
        </a:graphic>
      </p:graphicFrame>
      <p:sp>
        <p:nvSpPr>
          <p:cNvPr id="5124" name="Rectangle 6"/>
          <p:cNvSpPr>
            <a:spLocks noChangeArrowheads="1"/>
          </p:cNvSpPr>
          <p:nvPr/>
        </p:nvSpPr>
        <p:spPr bwMode="auto">
          <a:xfrm>
            <a:off x="1752600" y="2362200"/>
            <a:ext cx="4800600" cy="762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1752600" y="4072468"/>
            <a:ext cx="4800600" cy="762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07099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600200"/>
            <a:ext cx="8229600" cy="533400"/>
          </a:xfrm>
        </p:spPr>
        <p:txBody>
          <a:bodyPr/>
          <a:lstStyle/>
          <a:p>
            <a:pPr eaLnBrk="1" hangingPunct="1"/>
            <a:r>
              <a:rPr lang="en-US" b="1" smtClean="0"/>
              <a:t>Willingness to Pay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362200"/>
            <a:ext cx="8229600" cy="38862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400" smtClean="0"/>
              <a:t>   </a:t>
            </a:r>
            <a:r>
              <a:rPr lang="en-US" sz="2400" smtClean="0">
                <a:latin typeface="+mj-lt"/>
              </a:rPr>
              <a:t>U(alt) = a</a:t>
            </a:r>
            <a:r>
              <a:rPr lang="en-US" sz="2400" baseline="-25000" smtClean="0">
                <a:latin typeface="+mj-lt"/>
              </a:rPr>
              <a:t>j</a:t>
            </a:r>
            <a:r>
              <a:rPr lang="en-US" sz="2400" smtClean="0">
                <a:latin typeface="+mj-lt"/>
              </a:rPr>
              <a:t> + b</a:t>
            </a:r>
            <a:r>
              <a:rPr lang="en-US" sz="2400" baseline="-25000" smtClean="0">
                <a:latin typeface="+mj-lt"/>
              </a:rPr>
              <a:t>INCOME</a:t>
            </a:r>
            <a:r>
              <a:rPr lang="en-US" sz="2400" smtClean="0">
                <a:latin typeface="+mj-lt"/>
              </a:rPr>
              <a:t>*INCOME + b</a:t>
            </a:r>
            <a:r>
              <a:rPr lang="en-US" sz="2400" baseline="-25000" smtClean="0">
                <a:latin typeface="+mj-lt"/>
              </a:rPr>
              <a:t>Attribute</a:t>
            </a:r>
            <a:r>
              <a:rPr lang="en-US" sz="2400" smtClean="0">
                <a:latin typeface="+mj-lt"/>
              </a:rPr>
              <a:t>*Attribute + …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+mj-lt"/>
              </a:rPr>
              <a:t>    WTP = MU(Attribute)/MU(Income)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+mj-lt"/>
              </a:rPr>
              <a:t>    When MU(Income) is not available, an approximation</a:t>
            </a:r>
            <a:br>
              <a:rPr lang="en-US" sz="2400" smtClean="0">
                <a:latin typeface="+mj-lt"/>
              </a:rPr>
            </a:br>
            <a:r>
              <a:rPr lang="en-US" sz="2400" smtClean="0">
                <a:latin typeface="+mj-lt"/>
              </a:rPr>
              <a:t>often used is –MU(Cost).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+mj-lt"/>
              </a:rPr>
              <a:t>    U(Air,Train,Bus,Car) 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+mj-lt"/>
              </a:rPr>
              <a:t>       =  </a:t>
            </a:r>
            <a:r>
              <a:rPr lang="el-GR" sz="2400" smtClean="0">
                <a:latin typeface="+mj-lt"/>
              </a:rPr>
              <a:t>α</a:t>
            </a:r>
            <a:r>
              <a:rPr lang="en-US" sz="2400" baseline="-25000" smtClean="0">
                <a:latin typeface="+mj-lt"/>
              </a:rPr>
              <a:t>alt</a:t>
            </a:r>
            <a:r>
              <a:rPr lang="en-US" sz="2400" smtClean="0">
                <a:latin typeface="+mj-lt"/>
              </a:rPr>
              <a:t>  + </a:t>
            </a:r>
            <a:r>
              <a:rPr lang="el-GR" sz="2400" smtClean="0">
                <a:latin typeface="+mj-lt"/>
              </a:rPr>
              <a:t>β</a:t>
            </a:r>
            <a:r>
              <a:rPr lang="en-US" sz="2400" baseline="-25000" smtClean="0">
                <a:latin typeface="+mj-lt"/>
              </a:rPr>
              <a:t>cost</a:t>
            </a:r>
            <a:r>
              <a:rPr lang="en-US" sz="2400" smtClean="0">
                <a:latin typeface="+mj-lt"/>
              </a:rPr>
              <a:t> Cost + </a:t>
            </a:r>
            <a:r>
              <a:rPr lang="el-GR" sz="2400" smtClean="0">
                <a:latin typeface="+mj-lt"/>
              </a:rPr>
              <a:t>β</a:t>
            </a:r>
            <a:r>
              <a:rPr lang="en-US" sz="2400" baseline="-25000" smtClean="0">
                <a:latin typeface="+mj-lt"/>
              </a:rPr>
              <a:t>INVT</a:t>
            </a:r>
            <a:r>
              <a:rPr lang="en-US" sz="2400" smtClean="0">
                <a:latin typeface="+mj-lt"/>
              </a:rPr>
              <a:t> INVT  + </a:t>
            </a:r>
            <a:r>
              <a:rPr lang="el-GR" sz="2400" smtClean="0">
                <a:latin typeface="+mj-lt"/>
              </a:rPr>
              <a:t>β</a:t>
            </a:r>
            <a:r>
              <a:rPr lang="en-US" sz="2400" baseline="-25000" smtClean="0">
                <a:latin typeface="+mj-lt"/>
              </a:rPr>
              <a:t>TTME</a:t>
            </a:r>
            <a:r>
              <a:rPr lang="en-US" sz="2400" smtClean="0">
                <a:latin typeface="+mj-lt"/>
              </a:rPr>
              <a:t> TTME +    </a:t>
            </a:r>
            <a:r>
              <a:rPr lang="el-GR" sz="2400" smtClean="0">
                <a:latin typeface="+mj-lt"/>
              </a:rPr>
              <a:t>ε</a:t>
            </a:r>
            <a:r>
              <a:rPr lang="en-US" sz="2400" baseline="-25000" smtClean="0">
                <a:latin typeface="+mj-lt"/>
              </a:rPr>
              <a:t>alt </a:t>
            </a:r>
            <a:endParaRPr lang="en-US" sz="2400" smtClean="0">
              <a:latin typeface="+mj-lt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+mj-lt"/>
              </a:rPr>
              <a:t>         WTP for less in vehicle time  = -</a:t>
            </a:r>
            <a:r>
              <a:rPr lang="el-GR" sz="2400" smtClean="0">
                <a:latin typeface="+mj-lt"/>
              </a:rPr>
              <a:t>β</a:t>
            </a:r>
            <a:r>
              <a:rPr lang="en-US" sz="2400" baseline="-25000" smtClean="0">
                <a:latin typeface="+mj-lt"/>
              </a:rPr>
              <a:t>INVT</a:t>
            </a:r>
            <a:r>
              <a:rPr lang="en-US" sz="2400" smtClean="0">
                <a:latin typeface="+mj-lt"/>
              </a:rPr>
              <a:t> / </a:t>
            </a:r>
            <a:r>
              <a:rPr lang="el-GR" sz="2400" smtClean="0">
                <a:latin typeface="+mj-lt"/>
              </a:rPr>
              <a:t>β</a:t>
            </a:r>
            <a:r>
              <a:rPr lang="en-US" sz="2400" baseline="-25000" smtClean="0">
                <a:latin typeface="+mj-lt"/>
              </a:rPr>
              <a:t>COST</a:t>
            </a:r>
            <a:r>
              <a:rPr lang="en-US" sz="2400" smtClean="0">
                <a:latin typeface="+mj-lt"/>
              </a:rPr>
              <a:t>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+mj-lt"/>
              </a:rPr>
              <a:t>         WTP for less terminal time    = -</a:t>
            </a:r>
            <a:r>
              <a:rPr lang="el-GR" sz="2400" smtClean="0">
                <a:latin typeface="+mj-lt"/>
              </a:rPr>
              <a:t>β</a:t>
            </a:r>
            <a:r>
              <a:rPr lang="en-US" sz="2400" baseline="-25000" smtClean="0">
                <a:latin typeface="+mj-lt"/>
              </a:rPr>
              <a:t>TIME</a:t>
            </a:r>
            <a:r>
              <a:rPr lang="en-US" sz="2400" smtClean="0">
                <a:latin typeface="+mj-lt"/>
              </a:rPr>
              <a:t> / </a:t>
            </a:r>
            <a:r>
              <a:rPr lang="el-GR" sz="2400" smtClean="0">
                <a:latin typeface="+mj-lt"/>
              </a:rPr>
              <a:t>β</a:t>
            </a:r>
            <a:r>
              <a:rPr lang="en-US" sz="2400" baseline="-25000" smtClean="0">
                <a:latin typeface="+mj-lt"/>
              </a:rPr>
              <a:t>COST</a:t>
            </a:r>
            <a:r>
              <a:rPr lang="en-US" sz="2400" smtClean="0">
                <a:latin typeface="+mj-lt"/>
              </a:rPr>
              <a:t> </a:t>
            </a:r>
          </a:p>
        </p:txBody>
      </p:sp>
      <p:sp>
        <p:nvSpPr>
          <p:cNvPr id="41988" name="Rectangle 3"/>
          <p:cNvSpPr>
            <a:spLocks noChangeArrowheads="1"/>
          </p:cNvSpPr>
          <p:nvPr/>
        </p:nvSpPr>
        <p:spPr bwMode="auto">
          <a:xfrm>
            <a:off x="1219200" y="4876800"/>
            <a:ext cx="6172200" cy="990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99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3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39825"/>
          </a:xfrm>
        </p:spPr>
        <p:txBody>
          <a:bodyPr/>
          <a:lstStyle/>
          <a:p>
            <a:r>
              <a:rPr lang="en-US" b="1" smtClean="0"/>
              <a:t>WTP from CLOGIT Model</a:t>
            </a:r>
          </a:p>
        </p:txBody>
      </p:sp>
      <p:sp>
        <p:nvSpPr>
          <p:cNvPr id="43011" name="TextBox 4"/>
          <p:cNvSpPr txBox="1">
            <a:spLocks noChangeArrowheads="1"/>
          </p:cNvSpPr>
          <p:nvPr/>
        </p:nvSpPr>
        <p:spPr bwMode="auto">
          <a:xfrm>
            <a:off x="1676400" y="1905000"/>
            <a:ext cx="6096000" cy="415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Discrete choice (multinomial logit) model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Dependent variable               Choice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GC|    -.00286          .00610        -.469   .6390</a:t>
            </a:r>
          </a:p>
          <a:p>
            <a:r>
              <a:rPr lang="sv-SE" sz="1200" b="1">
                <a:latin typeface="Courier New" pitchFamily="49" charset="0"/>
                <a:cs typeface="Courier New" pitchFamily="49" charset="0"/>
              </a:rPr>
              <a:t>    INVT|    -.00349***       .00115       -3.037   .0024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TTME|    -.09746***       .01035       -9.414   .0000</a:t>
            </a:r>
          </a:p>
          <a:p>
            <a:r>
              <a:rPr lang="nl-NL" sz="1200" b="1">
                <a:latin typeface="Courier New" pitchFamily="49" charset="0"/>
                <a:cs typeface="Courier New" pitchFamily="49" charset="0"/>
              </a:rPr>
              <a:t>    AASC|    4.05405***       .83662        4.846   .0000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    TASC|    3.64460***       .44276        8.232   .0000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    BASC|    3.19579***       .45194        7.071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WALD ; fn1=WTP_INVT=b_invt/b_gc ; fn2=WTP_TTME=b_ttme/b_gc$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WALD procedure. 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sv-SE" sz="1200" b="1">
                <a:latin typeface="Courier New" pitchFamily="49" charset="0"/>
                <a:cs typeface="Courier New" pitchFamily="49" charset="0"/>
              </a:rPr>
              <a:t>WTP_INVT|    1.22006         2.88619         .423   .6725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WTP_TTME|    34.0771        73.07097         .466   .6410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6096000"/>
            <a:ext cx="7086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smtClean="0">
                <a:latin typeface="+mj-lt"/>
              </a:rPr>
              <a:t>Very different estimates suggests this might not be a very good model.</a:t>
            </a:r>
            <a:endParaRPr lang="en-US" sz="1600" b="1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84805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39825"/>
          </a:xfrm>
        </p:spPr>
        <p:txBody>
          <a:bodyPr/>
          <a:lstStyle/>
          <a:p>
            <a:r>
              <a:rPr lang="en-US" b="1" smtClean="0"/>
              <a:t>Estimation in WTP Space</a:t>
            </a:r>
          </a:p>
        </p:txBody>
      </p:sp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1447800" y="1752600"/>
          <a:ext cx="6464300" cy="4346575"/>
        </p:xfrm>
        <a:graphic>
          <a:graphicData uri="http://schemas.openxmlformats.org/presentationml/2006/ole">
            <p:oleObj spid="_x0000_s13326" name="Equation" r:id="rId4" imgW="4495800" imgH="3022600" progId="Equation.DSMT4">
              <p:embed/>
            </p:oleObj>
          </a:graphicData>
        </a:graphic>
      </p:graphicFrame>
      <p:sp>
        <p:nvSpPr>
          <p:cNvPr id="7172" name="Rectangle 3"/>
          <p:cNvSpPr>
            <a:spLocks noChangeArrowheads="1"/>
          </p:cNvSpPr>
          <p:nvPr/>
        </p:nvSpPr>
        <p:spPr bwMode="auto">
          <a:xfrm>
            <a:off x="1905000" y="4038600"/>
            <a:ext cx="5486400" cy="14478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 bwMode="auto">
          <a:xfrm>
            <a:off x="1447800" y="3716866"/>
            <a:ext cx="2514600" cy="304800"/>
          </a:xfrm>
          <a:prstGeom prst="rect">
            <a:avLst/>
          </a:prstGeom>
          <a:solidFill>
            <a:srgbClr val="FF00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96382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371600" y="990600"/>
            <a:ext cx="6248400" cy="701675"/>
          </a:xfrm>
        </p:spPr>
        <p:txBody>
          <a:bodyPr/>
          <a:lstStyle/>
          <a:p>
            <a:pPr eaLnBrk="1" hangingPunct="1"/>
            <a:r>
              <a:rPr lang="en-US" b="1" smtClean="0"/>
              <a:t>The I.I.D Assumption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09600" y="1828800"/>
            <a:ext cx="7772400" cy="4252913"/>
          </a:xfrm>
        </p:spPr>
        <p:txBody>
          <a:bodyPr/>
          <a:lstStyle/>
          <a:p>
            <a:pPr eaLnBrk="1" hangingPunct="1"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mtClean="0">
                <a:latin typeface="+mj-lt"/>
              </a:rPr>
              <a:t>	    U</a:t>
            </a:r>
            <a:r>
              <a:rPr lang="en-US" sz="1800" baseline="-25000" smtClean="0">
                <a:latin typeface="+mj-lt"/>
              </a:rPr>
              <a:t>itj</a:t>
            </a:r>
            <a:r>
              <a:rPr lang="en-US" sz="2400" smtClean="0">
                <a:latin typeface="+mj-lt"/>
              </a:rPr>
              <a:t>   =  </a:t>
            </a:r>
            <a:r>
              <a:rPr lang="en-US" smtClean="0">
                <a:latin typeface="+mj-lt"/>
                <a:sym typeface="Symbol" pitchFamily="18" charset="2"/>
              </a:rPr>
              <a:t>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ij</a:t>
            </a:r>
            <a:r>
              <a:rPr lang="en-US" sz="2400" smtClean="0">
                <a:latin typeface="+mj-lt"/>
                <a:sym typeface="Symbol" pitchFamily="18" charset="2"/>
              </a:rPr>
              <a:t>  </a:t>
            </a:r>
            <a:r>
              <a:rPr lang="en-US" smtClean="0">
                <a:latin typeface="+mj-lt"/>
                <a:sym typeface="Symbol" pitchFamily="18" charset="2"/>
              </a:rPr>
              <a:t>+</a:t>
            </a:r>
            <a:r>
              <a:rPr lang="en-US" sz="2400" smtClean="0">
                <a:latin typeface="+mj-lt"/>
                <a:sym typeface="Symbol" pitchFamily="18" charset="2"/>
              </a:rPr>
              <a:t>  </a:t>
            </a:r>
            <a:r>
              <a:rPr lang="en-US" b="1" smtClean="0">
                <a:latin typeface="+mj-lt"/>
                <a:sym typeface="Symbol" pitchFamily="18" charset="2"/>
              </a:rPr>
              <a:t></a:t>
            </a:r>
            <a:r>
              <a:rPr lang="en-US" smtClean="0">
                <a:latin typeface="+mj-lt"/>
                <a:sym typeface="Symbol" pitchFamily="18" charset="2"/>
              </a:rPr>
              <a:t>’</a:t>
            </a:r>
            <a:r>
              <a:rPr lang="en-US" b="1" smtClean="0">
                <a:latin typeface="+mj-lt"/>
                <a:sym typeface="Symbol" pitchFamily="18" charset="2"/>
              </a:rPr>
              <a:t>x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itj</a:t>
            </a:r>
            <a:r>
              <a:rPr lang="en-US" sz="2400" smtClean="0">
                <a:latin typeface="+mj-lt"/>
                <a:sym typeface="Symbol" pitchFamily="18" charset="2"/>
              </a:rPr>
              <a:t>   </a:t>
            </a:r>
            <a:r>
              <a:rPr lang="en-US" smtClean="0">
                <a:latin typeface="+mj-lt"/>
                <a:sym typeface="Symbol" pitchFamily="18" charset="2"/>
              </a:rPr>
              <a:t>+ </a:t>
            </a:r>
            <a:r>
              <a:rPr lang="en-US" sz="2400" smtClean="0">
                <a:latin typeface="+mj-lt"/>
                <a:sym typeface="Symbol" pitchFamily="18" charset="2"/>
              </a:rPr>
              <a:t> </a:t>
            </a:r>
            <a:r>
              <a:rPr lang="en-US" b="1" smtClean="0">
                <a:latin typeface="+mj-lt"/>
                <a:sym typeface="Symbol" pitchFamily="18" charset="2"/>
              </a:rPr>
              <a:t></a:t>
            </a:r>
            <a:r>
              <a:rPr lang="en-US" smtClean="0">
                <a:latin typeface="+mj-lt"/>
                <a:sym typeface="Symbol" pitchFamily="18" charset="2"/>
              </a:rPr>
              <a:t>’</a:t>
            </a:r>
            <a:r>
              <a:rPr lang="en-US" b="1" smtClean="0">
                <a:latin typeface="+mj-lt"/>
                <a:sym typeface="Symbol" pitchFamily="18" charset="2"/>
              </a:rPr>
              <a:t>z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it</a:t>
            </a:r>
            <a:r>
              <a:rPr lang="en-US" sz="1800" smtClean="0">
                <a:latin typeface="+mj-lt"/>
                <a:sym typeface="Symbol" pitchFamily="18" charset="2"/>
              </a:rPr>
              <a:t>   </a:t>
            </a:r>
            <a:r>
              <a:rPr lang="en-US" smtClean="0">
                <a:latin typeface="+mj-lt"/>
                <a:sym typeface="Symbol" pitchFamily="18" charset="2"/>
              </a:rPr>
              <a:t>+  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ijt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z="1800" smtClean="0">
                <a:latin typeface="+mj-lt"/>
              </a:rPr>
              <a:t>     F(</a:t>
            </a:r>
            <a:r>
              <a:rPr lang="en-US" smtClean="0">
                <a:latin typeface="+mj-lt"/>
                <a:sym typeface="Symbol" pitchFamily="18" charset="2"/>
              </a:rPr>
              <a:t></a:t>
            </a:r>
            <a:r>
              <a:rPr lang="en-US" sz="1400" baseline="-25000" smtClean="0">
                <a:latin typeface="+mj-lt"/>
                <a:sym typeface="Symbol" pitchFamily="18" charset="2"/>
              </a:rPr>
              <a:t>itj</a:t>
            </a:r>
            <a:r>
              <a:rPr lang="en-US" sz="1800" smtClean="0">
                <a:latin typeface="+mj-lt"/>
                <a:sym typeface="Symbol" pitchFamily="18" charset="2"/>
              </a:rPr>
              <a:t>)  =  Exp(-Exp(-</a:t>
            </a:r>
            <a:r>
              <a:rPr lang="en-US" smtClean="0">
                <a:latin typeface="+mj-lt"/>
                <a:sym typeface="Symbol" pitchFamily="18" charset="2"/>
              </a:rPr>
              <a:t></a:t>
            </a:r>
            <a:r>
              <a:rPr lang="en-US" sz="1400" smtClean="0">
                <a:latin typeface="+mj-lt"/>
                <a:sym typeface="Symbol" pitchFamily="18" charset="2"/>
              </a:rPr>
              <a:t>itj</a:t>
            </a:r>
            <a:r>
              <a:rPr lang="en-US" sz="1800" smtClean="0">
                <a:latin typeface="+mj-lt"/>
                <a:sym typeface="Symbol" pitchFamily="18" charset="2"/>
              </a:rPr>
              <a:t>)) (random part of each utility)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z="1800" b="1" smtClean="0">
                <a:latin typeface="+mj-lt"/>
                <a:sym typeface="Symbol" pitchFamily="18" charset="2"/>
              </a:rPr>
              <a:t>     </a:t>
            </a:r>
            <a:r>
              <a:rPr lang="en-US" sz="1800" b="1" u="sng" smtClean="0">
                <a:latin typeface="+mj-lt"/>
                <a:sym typeface="Symbol" pitchFamily="18" charset="2"/>
              </a:rPr>
              <a:t>Independence</a:t>
            </a:r>
            <a:r>
              <a:rPr lang="en-US" sz="1800" smtClean="0">
                <a:latin typeface="+mj-lt"/>
                <a:sym typeface="Symbol" pitchFamily="18" charset="2"/>
              </a:rPr>
              <a:t> across utility functions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z="1800" smtClean="0">
                <a:latin typeface="+mj-lt"/>
                <a:sym typeface="Symbol" pitchFamily="18" charset="2"/>
              </a:rPr>
              <a:t>     </a:t>
            </a:r>
            <a:r>
              <a:rPr lang="en-US" sz="1800" b="1" u="sng" smtClean="0">
                <a:latin typeface="+mj-lt"/>
                <a:sym typeface="Symbol" pitchFamily="18" charset="2"/>
              </a:rPr>
              <a:t>Identical variances</a:t>
            </a:r>
            <a:r>
              <a:rPr lang="en-US" sz="1800" smtClean="0">
                <a:latin typeface="+mj-lt"/>
                <a:sym typeface="Symbol" pitchFamily="18" charset="2"/>
              </a:rPr>
              <a:t> (means absorbed in constants)</a:t>
            </a:r>
          </a:p>
          <a:p>
            <a:pPr eaLnBrk="1" hangingPunct="1"/>
            <a:endParaRPr lang="en-US" sz="2000" smtClean="0">
              <a:latin typeface="+mj-lt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>
                <a:latin typeface="+mj-lt"/>
              </a:rPr>
              <a:t>          Restriction on equal scaling may be inappropriate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>
                <a:latin typeface="+mj-lt"/>
              </a:rPr>
              <a:t>          Correlation across alternatives may be suppressed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>
                <a:latin typeface="+mj-lt"/>
              </a:rPr>
              <a:t>          Equal cross elasticities is a substantive restriction</a:t>
            </a:r>
          </a:p>
          <a:p>
            <a:pPr>
              <a:buNone/>
            </a:pPr>
            <a:r>
              <a:rPr lang="en-US" sz="2000" smtClean="0">
                <a:latin typeface="+mj-lt"/>
              </a:rPr>
              <a:t>          Behavioral implication of IID is independence from irrelevant</a:t>
            </a:r>
            <a:br>
              <a:rPr lang="en-US" sz="2000" smtClean="0">
                <a:latin typeface="+mj-lt"/>
              </a:rPr>
            </a:br>
            <a:r>
              <a:rPr lang="en-US" sz="2000" smtClean="0">
                <a:latin typeface="+mj-lt"/>
              </a:rPr>
              <a:t>     alternatives.  If an alternative is removed, probability is</a:t>
            </a:r>
            <a:br>
              <a:rPr lang="en-US" sz="2000" smtClean="0">
                <a:latin typeface="+mj-lt"/>
              </a:rPr>
            </a:br>
            <a:r>
              <a:rPr lang="en-US" sz="2000" smtClean="0">
                <a:latin typeface="+mj-lt"/>
              </a:rPr>
              <a:t>     spread equally across the remaining alternatives. This is</a:t>
            </a:r>
            <a:br>
              <a:rPr lang="en-US" sz="2000" smtClean="0">
                <a:latin typeface="+mj-lt"/>
              </a:rPr>
            </a:br>
            <a:r>
              <a:rPr lang="en-US" sz="2000" smtClean="0">
                <a:latin typeface="+mj-lt"/>
              </a:rPr>
              <a:t>     unreasonable</a:t>
            </a:r>
          </a:p>
        </p:txBody>
      </p:sp>
      <p:sp>
        <p:nvSpPr>
          <p:cNvPr id="53252" name="Rectangle 5"/>
          <p:cNvSpPr>
            <a:spLocks noChangeArrowheads="1"/>
          </p:cNvSpPr>
          <p:nvPr/>
        </p:nvSpPr>
        <p:spPr bwMode="auto">
          <a:xfrm>
            <a:off x="1295400" y="1752600"/>
            <a:ext cx="5867400" cy="18288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83678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39825"/>
          </a:xfrm>
        </p:spPr>
        <p:txBody>
          <a:bodyPr/>
          <a:lstStyle/>
          <a:p>
            <a:r>
              <a:rPr lang="en-US" smtClean="0"/>
              <a:t>IIA Implication of IID</a:t>
            </a:r>
            <a:endParaRPr lang="en-US"/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19400" y="3810000"/>
            <a:ext cx="3724269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924050" y="1828800"/>
          <a:ext cx="6076950" cy="1828800"/>
        </p:xfrm>
        <a:graphic>
          <a:graphicData uri="http://schemas.openxmlformats.org/presentationml/2006/ole">
            <p:oleObj spid="_x0000_s14350" name="Equation" r:id="rId4" imgW="4051300" imgH="1219200" progId="Equation.DSMT4">
              <p:embed/>
            </p:oleObj>
          </a:graphicData>
        </a:graphic>
      </p:graphicFrame>
      <p:sp>
        <p:nvSpPr>
          <p:cNvPr id="5" name="Rectangle 4"/>
          <p:cNvSpPr/>
          <p:nvPr/>
        </p:nvSpPr>
        <p:spPr bwMode="auto">
          <a:xfrm>
            <a:off x="4055534" y="3962400"/>
            <a:ext cx="2362200" cy="1981200"/>
          </a:xfrm>
          <a:prstGeom prst="rect">
            <a:avLst/>
          </a:prstGeom>
          <a:solidFill>
            <a:srgbClr val="FF0000">
              <a:alpha val="12157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366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Text Box 5"/>
          <p:cNvSpPr txBox="1">
            <a:spLocks noChangeArrowheads="1"/>
          </p:cNvSpPr>
          <p:nvPr/>
        </p:nvSpPr>
        <p:spPr bwMode="auto">
          <a:xfrm>
            <a:off x="6477000" y="1811338"/>
            <a:ext cx="1524000" cy="70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Own effect</a:t>
            </a:r>
          </a:p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Cross effects</a:t>
            </a:r>
          </a:p>
        </p:txBody>
      </p:sp>
      <p:sp>
        <p:nvSpPr>
          <p:cNvPr id="33796" name="Line 6"/>
          <p:cNvSpPr>
            <a:spLocks noChangeShapeType="1"/>
          </p:cNvSpPr>
          <p:nvPr/>
        </p:nvSpPr>
        <p:spPr bwMode="auto">
          <a:xfrm flipH="1">
            <a:off x="6019800" y="1981200"/>
            <a:ext cx="4572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3797" name="Line 7"/>
          <p:cNvSpPr>
            <a:spLocks noChangeShapeType="1"/>
          </p:cNvSpPr>
          <p:nvPr/>
        </p:nvSpPr>
        <p:spPr bwMode="auto">
          <a:xfrm flipH="1">
            <a:off x="6019800" y="2362200"/>
            <a:ext cx="4572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3798" name="Rectangle 11"/>
          <p:cNvSpPr>
            <a:spLocks noChangeArrowheads="1"/>
          </p:cNvSpPr>
          <p:nvPr/>
        </p:nvSpPr>
        <p:spPr bwMode="auto">
          <a:xfrm>
            <a:off x="381000" y="1295400"/>
            <a:ext cx="8305800" cy="457200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Text Box 12"/>
          <p:cNvSpPr txBox="1">
            <a:spLocks noChangeArrowheads="1"/>
          </p:cNvSpPr>
          <p:nvPr/>
        </p:nvSpPr>
        <p:spPr bwMode="auto">
          <a:xfrm>
            <a:off x="914400" y="1136650"/>
            <a:ext cx="7620000" cy="55689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Elasticity             averaged over observations.|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AIR               |</a:t>
            </a:r>
          </a:p>
          <a:p>
            <a:r>
              <a:rPr lang="en-US" sz="1200" b="1">
                <a:latin typeface="Courier New" pitchFamily="49" charset="0"/>
              </a:rPr>
              <a:t>|                                  Mean    St.Dev   |</a:t>
            </a:r>
          </a:p>
          <a:p>
            <a:r>
              <a:rPr lang="en-US" sz="1200" b="1">
                <a:latin typeface="Courier New" pitchFamily="49" charset="0"/>
              </a:rPr>
              <a:t>| *     Choice=AIR               -.2055     .0666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 .0903     .0681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 .0903     .0681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 .0903     .0681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TRAIN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 .3568     .1231   |</a:t>
            </a:r>
          </a:p>
          <a:p>
            <a:r>
              <a:rPr lang="en-US" sz="1200" b="1">
                <a:latin typeface="Courier New" pitchFamily="49" charset="0"/>
              </a:rPr>
              <a:t>| *     Choice=TRAIN             -.9892     .5217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 .3568     .1231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 .3568     .1231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BUS  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 .1889     .0743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 .1889     .0743   |</a:t>
            </a:r>
          </a:p>
          <a:p>
            <a:r>
              <a:rPr lang="en-US" sz="1200" b="1">
                <a:latin typeface="Courier New" pitchFamily="49" charset="0"/>
              </a:rPr>
              <a:t>| *     Choice=BUS              -1.2040     .4803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 .1889     .0743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CAR  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 .3174     .1195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 .3174     .1195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 .3174     .1195   |</a:t>
            </a:r>
          </a:p>
          <a:p>
            <a:r>
              <a:rPr lang="en-US" sz="1200" b="1">
                <a:latin typeface="Courier New" pitchFamily="49" charset="0"/>
              </a:rPr>
              <a:t>| *     Choice=CAR               -.9510     .5504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Effects on probabilities of all choices in model: |</a:t>
            </a:r>
          </a:p>
          <a:p>
            <a:r>
              <a:rPr lang="en-US" sz="1200" b="1">
                <a:latin typeface="Courier New" pitchFamily="49" charset="0"/>
              </a:rPr>
              <a:t>| * = Direct Elasticity effect of the attribute. 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</p:txBody>
      </p:sp>
      <p:sp>
        <p:nvSpPr>
          <p:cNvPr id="33800" name="Rectangle 13"/>
          <p:cNvSpPr>
            <a:spLocks noChangeArrowheads="1"/>
          </p:cNvSpPr>
          <p:nvPr/>
        </p:nvSpPr>
        <p:spPr bwMode="auto">
          <a:xfrm>
            <a:off x="4038600" y="2095500"/>
            <a:ext cx="685800" cy="533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1" name="Text Box 8"/>
          <p:cNvSpPr txBox="1">
            <a:spLocks noChangeArrowheads="1"/>
          </p:cNvSpPr>
          <p:nvPr/>
        </p:nvSpPr>
        <p:spPr bwMode="auto">
          <a:xfrm>
            <a:off x="6019800" y="2911475"/>
            <a:ext cx="2590800" cy="593725"/>
          </a:xfrm>
          <a:prstGeom prst="rect">
            <a:avLst/>
          </a:prstGeom>
          <a:solidFill>
            <a:srgbClr val="FF0000">
              <a:alpha val="14902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Note the effect of IIA on the cross effects.</a:t>
            </a:r>
          </a:p>
        </p:txBody>
      </p:sp>
      <p:sp>
        <p:nvSpPr>
          <p:cNvPr id="33802" name="Text Box 15"/>
          <p:cNvSpPr txBox="1">
            <a:spLocks noChangeArrowheads="1"/>
          </p:cNvSpPr>
          <p:nvPr/>
        </p:nvSpPr>
        <p:spPr bwMode="auto">
          <a:xfrm>
            <a:off x="6019800" y="3838575"/>
            <a:ext cx="2667000" cy="1571625"/>
          </a:xfrm>
          <a:prstGeom prst="rect">
            <a:avLst/>
          </a:prstGeom>
          <a:solidFill>
            <a:srgbClr val="FF0000">
              <a:alpha val="14902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Elasticities are computed for each observation; the mean and standard deviation are then computed across the sample observations.</a:t>
            </a: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5943600" y="1279525"/>
            <a:ext cx="3119120" cy="53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003399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b="1" kern="0" smtClean="0"/>
              <a:t>Behavioral Implication of IIA</a:t>
            </a:r>
          </a:p>
        </p:txBody>
      </p:sp>
    </p:spTree>
    <p:extLst>
      <p:ext uri="{BB962C8B-B14F-4D97-AF65-F5344CB8AC3E}">
        <p14:creationId xmlns:p14="http://schemas.microsoft.com/office/powerpoint/2010/main" xmlns="" val="3275042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8382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A Hausman and McFadden Test for IIA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2057400"/>
            <a:ext cx="7620000" cy="3473450"/>
          </a:xfrm>
        </p:spPr>
        <p:txBody>
          <a:bodyPr/>
          <a:lstStyle/>
          <a:p>
            <a:pPr eaLnBrk="1" hangingPunct="1"/>
            <a:r>
              <a:rPr lang="en-US" sz="2000" smtClean="0">
                <a:latin typeface="+mj-lt"/>
              </a:rPr>
              <a:t>Estimate full model with “irrelevant alternatives”</a:t>
            </a:r>
          </a:p>
          <a:p>
            <a:pPr eaLnBrk="1" hangingPunct="1"/>
            <a:r>
              <a:rPr lang="en-US" sz="2000" smtClean="0">
                <a:latin typeface="+mj-lt"/>
              </a:rPr>
              <a:t>Estimate the short model eliminating the irrelevant alternatives</a:t>
            </a:r>
          </a:p>
          <a:p>
            <a:pPr lvl="1" eaLnBrk="1" hangingPunct="1"/>
            <a:r>
              <a:rPr lang="en-US" sz="1800" smtClean="0">
                <a:latin typeface="+mj-lt"/>
              </a:rPr>
              <a:t>Eliminate individuals who chose the irrelevant alternatives</a:t>
            </a:r>
          </a:p>
          <a:p>
            <a:pPr lvl="1" eaLnBrk="1" hangingPunct="1"/>
            <a:r>
              <a:rPr lang="en-US" sz="1800" smtClean="0">
                <a:latin typeface="+mj-lt"/>
              </a:rPr>
              <a:t>Drop attributes that are constant in the surviving choice set.</a:t>
            </a:r>
          </a:p>
          <a:p>
            <a:pPr eaLnBrk="1" hangingPunct="1"/>
            <a:r>
              <a:rPr lang="en-US" sz="2000" smtClean="0">
                <a:latin typeface="+mj-lt"/>
              </a:rPr>
              <a:t>Do the coefficients change? Under the IIA assumption, they should not.  </a:t>
            </a:r>
          </a:p>
          <a:p>
            <a:pPr lvl="1" eaLnBrk="1" hangingPunct="1"/>
            <a:r>
              <a:rPr lang="en-US" sz="1800" smtClean="0">
                <a:latin typeface="+mj-lt"/>
              </a:rPr>
              <a:t>Use a Hausman test: </a:t>
            </a:r>
          </a:p>
          <a:p>
            <a:pPr lvl="1" eaLnBrk="1" hangingPunct="1"/>
            <a:r>
              <a:rPr lang="en-US" sz="1800" smtClean="0">
                <a:latin typeface="+mj-lt"/>
              </a:rPr>
              <a:t>Chi-squared, d.f.  Number of parameters estimated</a:t>
            </a:r>
          </a:p>
          <a:p>
            <a:pPr eaLnBrk="1" hangingPunct="1"/>
            <a:endParaRPr lang="en-US" sz="2000" smtClean="0">
              <a:latin typeface="+mj-lt"/>
            </a:endParaRPr>
          </a:p>
          <a:p>
            <a:pPr eaLnBrk="1" hangingPunct="1">
              <a:buNone/>
            </a:pPr>
            <a:endParaRPr lang="en-US" sz="2000" smtClean="0">
              <a:latin typeface="+mj-lt"/>
            </a:endParaRPr>
          </a:p>
        </p:txBody>
      </p:sp>
      <p:graphicFrame>
        <p:nvGraphicFramePr>
          <p:cNvPr id="11266" name="Object 4"/>
          <p:cNvGraphicFramePr>
            <a:graphicFrameLocks noChangeAspect="1"/>
          </p:cNvGraphicFramePr>
          <p:nvPr/>
        </p:nvGraphicFramePr>
        <p:xfrm>
          <a:off x="2371725" y="5226050"/>
          <a:ext cx="4638675" cy="488950"/>
        </p:xfrm>
        <a:graphic>
          <a:graphicData uri="http://schemas.openxmlformats.org/presentationml/2006/ole">
            <p:oleObj spid="_x0000_s15374" name="Equation" r:id="rId4" imgW="2654300" imgH="279400" progId="Equation.DSMT4">
              <p:embed/>
            </p:oleObj>
          </a:graphicData>
        </a:graphic>
      </p:graphicFrame>
      <p:sp>
        <p:nvSpPr>
          <p:cNvPr id="11269" name="Rectangle 6"/>
          <p:cNvSpPr>
            <a:spLocks noChangeArrowheads="1"/>
          </p:cNvSpPr>
          <p:nvPr/>
        </p:nvSpPr>
        <p:spPr bwMode="auto">
          <a:xfrm>
            <a:off x="2286000" y="5181600"/>
            <a:ext cx="4800600" cy="609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7000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12775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IIA Test for Choice AIR</a:t>
            </a:r>
          </a:p>
        </p:txBody>
      </p:sp>
      <p:sp>
        <p:nvSpPr>
          <p:cNvPr id="55299" name="Text Box 4"/>
          <p:cNvSpPr txBox="1">
            <a:spLocks noChangeArrowheads="1"/>
          </p:cNvSpPr>
          <p:nvPr/>
        </p:nvSpPr>
        <p:spPr bwMode="auto">
          <a:xfrm>
            <a:off x="990600" y="1752600"/>
            <a:ext cx="7696200" cy="465613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+--------+--------------+----------------+--------+--------+</a:t>
            </a:r>
          </a:p>
          <a:p>
            <a:r>
              <a:rPr lang="en-US" sz="1200" b="1">
                <a:latin typeface="Courier New" pitchFamily="49" charset="0"/>
              </a:rPr>
              <a:t>|Variable| Coefficient  | Standard Error |b/St.Er.|P[|Z|&gt;z]|</a:t>
            </a:r>
          </a:p>
          <a:p>
            <a:r>
              <a:rPr lang="en-US" sz="1200" b="1">
                <a:latin typeface="Courier New" pitchFamily="49" charset="0"/>
              </a:rPr>
              <a:t>+--------+--------------+----------------+--------+--------+</a:t>
            </a:r>
          </a:p>
          <a:p>
            <a:r>
              <a:rPr lang="en-US" sz="1200" b="1">
                <a:latin typeface="Courier New" pitchFamily="49" charset="0"/>
              </a:rPr>
              <a:t> GC      |     .06929537       .01743306     3.975   .0001</a:t>
            </a:r>
          </a:p>
          <a:p>
            <a:r>
              <a:rPr lang="en-US" sz="1200" b="1">
                <a:latin typeface="Courier New" pitchFamily="49" charset="0"/>
              </a:rPr>
              <a:t> TTME    |    -.10364955       .01093815    -9.476   .0000</a:t>
            </a:r>
          </a:p>
          <a:p>
            <a:r>
              <a:rPr lang="en-US" sz="1200" b="1">
                <a:latin typeface="Courier New" pitchFamily="49" charset="0"/>
              </a:rPr>
              <a:t> INVC    |    -.08493182       .01938251    -4.382   .0000</a:t>
            </a:r>
          </a:p>
          <a:p>
            <a:r>
              <a:rPr lang="en-US" sz="1200" b="1">
                <a:latin typeface="Courier New" pitchFamily="49" charset="0"/>
              </a:rPr>
              <a:t> INVT    |    -.01333220       .00251698    -5.297   .0000</a:t>
            </a:r>
          </a:p>
          <a:p>
            <a:r>
              <a:rPr lang="en-US" sz="1200" b="1">
                <a:latin typeface="Courier New" pitchFamily="49" charset="0"/>
              </a:rPr>
              <a:t> AASC    |    5.20474275       .90521312     5.750   .0000</a:t>
            </a:r>
          </a:p>
          <a:p>
            <a:r>
              <a:rPr lang="en-US" sz="1200" b="1">
                <a:latin typeface="Courier New" pitchFamily="49" charset="0"/>
              </a:rPr>
              <a:t> TASC    |    4.36060457       .51066543     8.539   .0000</a:t>
            </a:r>
          </a:p>
          <a:p>
            <a:r>
              <a:rPr lang="en-US" sz="1200" b="1">
                <a:latin typeface="Courier New" pitchFamily="49" charset="0"/>
              </a:rPr>
              <a:t> BASC    |    3.76323447       .50625946     7.433   .0000</a:t>
            </a:r>
          </a:p>
          <a:p>
            <a:r>
              <a:rPr lang="en-US" sz="1200" b="1">
                <a:latin typeface="Courier New" pitchFamily="49" charset="0"/>
              </a:rPr>
              <a:t>+--------+--------------+----------------+--------+--------+</a:t>
            </a:r>
          </a:p>
          <a:p>
            <a:r>
              <a:rPr lang="en-US" sz="1200" b="1">
                <a:latin typeface="Courier New" pitchFamily="49" charset="0"/>
              </a:rPr>
              <a:t> GC      |     .53961173       .14654681     3.682   .0002</a:t>
            </a:r>
          </a:p>
          <a:p>
            <a:r>
              <a:rPr lang="en-US" sz="1200" b="1">
                <a:latin typeface="Courier New" pitchFamily="49" charset="0"/>
              </a:rPr>
              <a:t> TTME    |    -.06847037       .01674719    -4.088   .0000</a:t>
            </a:r>
          </a:p>
          <a:p>
            <a:r>
              <a:rPr lang="en-US" sz="1200" b="1">
                <a:latin typeface="Courier New" pitchFamily="49" charset="0"/>
              </a:rPr>
              <a:t> INVC    |    -.58715772       .14955000    -3.926   .0001</a:t>
            </a:r>
          </a:p>
          <a:p>
            <a:r>
              <a:rPr lang="en-US" sz="1200" b="1">
                <a:latin typeface="Courier New" pitchFamily="49" charset="0"/>
              </a:rPr>
              <a:t> INVT    |    -.09100015       .02158271    -4.216   .0000</a:t>
            </a:r>
          </a:p>
          <a:p>
            <a:r>
              <a:rPr lang="en-US" sz="1200" b="1">
                <a:latin typeface="Courier New" pitchFamily="49" charset="0"/>
              </a:rPr>
              <a:t> TASC    |    4.62957401       .81841212     5.657   .0000</a:t>
            </a:r>
          </a:p>
          <a:p>
            <a:r>
              <a:rPr lang="en-US" sz="1200" b="1">
                <a:latin typeface="Courier New" pitchFamily="49" charset="0"/>
              </a:rPr>
              <a:t> BASC    |    3.27415138       .76403628     4.285   .0000</a:t>
            </a:r>
          </a:p>
          <a:p>
            <a:r>
              <a:rPr lang="en-US" sz="1200" b="1">
                <a:latin typeface="Courier New" pitchFamily="49" charset="0"/>
              </a:rPr>
              <a:t>Matrix IIATEST  has  1 rows and  1 columns.</a:t>
            </a:r>
          </a:p>
          <a:p>
            <a:r>
              <a:rPr lang="en-US" sz="1200" b="1">
                <a:latin typeface="Courier New" pitchFamily="49" charset="0"/>
              </a:rPr>
              <a:t>               1</a:t>
            </a:r>
          </a:p>
          <a:p>
            <a:r>
              <a:rPr lang="en-US" sz="1200" b="1">
                <a:latin typeface="Courier New" pitchFamily="49" charset="0"/>
              </a:rPr>
              <a:t>        +--------------</a:t>
            </a:r>
          </a:p>
          <a:p>
            <a:r>
              <a:rPr lang="en-US" sz="1200" b="1">
                <a:latin typeface="Courier New" pitchFamily="49" charset="0"/>
              </a:rPr>
              <a:t>       1|   33.78445         Test statistic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Listed Calculator Results       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 Result  =      9.487729     Critical value</a:t>
            </a:r>
          </a:p>
        </p:txBody>
      </p:sp>
      <p:sp>
        <p:nvSpPr>
          <p:cNvPr id="55300" name="Rectangle 5"/>
          <p:cNvSpPr>
            <a:spLocks noChangeArrowheads="1"/>
          </p:cNvSpPr>
          <p:nvPr/>
        </p:nvSpPr>
        <p:spPr bwMode="auto">
          <a:xfrm>
            <a:off x="1066800" y="2306638"/>
            <a:ext cx="5562600" cy="762000"/>
          </a:xfrm>
          <a:prstGeom prst="rect">
            <a:avLst/>
          </a:prstGeom>
          <a:solidFill>
            <a:srgbClr val="FF0000">
              <a:alpha val="16078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01" name="Rectangle 6"/>
          <p:cNvSpPr>
            <a:spLocks noChangeArrowheads="1"/>
          </p:cNvSpPr>
          <p:nvPr/>
        </p:nvSpPr>
        <p:spPr bwMode="auto">
          <a:xfrm>
            <a:off x="1066800" y="3787775"/>
            <a:ext cx="5562600" cy="762000"/>
          </a:xfrm>
          <a:prstGeom prst="rect">
            <a:avLst/>
          </a:prstGeom>
          <a:solidFill>
            <a:srgbClr val="FF0000">
              <a:alpha val="16078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724400" y="5715000"/>
            <a:ext cx="1752600" cy="381000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+mj-lt"/>
              </a:rPr>
              <a:t>IIA is rejected</a:t>
            </a:r>
            <a:endParaRPr lang="en-US" b="1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01654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52600" y="457199"/>
            <a:ext cx="6048374" cy="2457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98451" y="2950896"/>
            <a:ext cx="6356671" cy="3458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05702012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1371600"/>
            <a:ext cx="8253413" cy="3803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85502718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38250" y="1733550"/>
            <a:ext cx="6667500" cy="339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85502718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7248" y="1066800"/>
            <a:ext cx="4219575" cy="414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081268"/>
            <a:ext cx="4248150" cy="420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85502718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33043"/>
            <a:ext cx="4324350" cy="386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44897" y="1533043"/>
            <a:ext cx="4267200" cy="325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85502718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1475" y="933450"/>
            <a:ext cx="8401050" cy="499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85502718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1676400"/>
            <a:ext cx="7010400" cy="13716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smtClean="0">
                <a:latin typeface="+mj-lt"/>
              </a:rPr>
              <a:t>Fixed Effects Multinomial Logit:</a:t>
            </a:r>
          </a:p>
          <a:p>
            <a:pPr eaLnBrk="1" hangingPunct="1">
              <a:defRPr/>
            </a:pPr>
            <a:endParaRPr lang="en-US" sz="4000" smtClean="0">
              <a:latin typeface="+mj-lt"/>
            </a:endParaRPr>
          </a:p>
          <a:p>
            <a:pPr eaLnBrk="1" hangingPunct="1">
              <a:defRPr/>
            </a:pPr>
            <a:r>
              <a:rPr lang="en-US" sz="4000" smtClean="0">
                <a:latin typeface="+mj-lt"/>
              </a:rPr>
              <a:t>Application of Minimum Distance Estimation</a:t>
            </a:r>
            <a:endParaRPr lang="en-US" sz="4000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71931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685800"/>
            <a:ext cx="8229600" cy="1139825"/>
          </a:xfrm>
        </p:spPr>
        <p:txBody>
          <a:bodyPr/>
          <a:lstStyle/>
          <a:p>
            <a:pPr eaLnBrk="1" hangingPunct="1"/>
            <a:r>
              <a:rPr lang="en-US" altLang="en-US" sz="3600" smtClean="0">
                <a:latin typeface="Arial" charset="0"/>
                <a:cs typeface="Arial" charset="0"/>
              </a:rPr>
              <a:t>Binary Logit Conditional Probabiities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14400" y="1600200"/>
            <a:ext cx="82296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en-US" smtClean="0"/>
              <a:t> </a:t>
            </a:r>
          </a:p>
        </p:txBody>
      </p:sp>
      <p:graphicFrame>
        <p:nvGraphicFramePr>
          <p:cNvPr id="92164" name="Object 2"/>
          <p:cNvGraphicFramePr>
            <a:graphicFrameLocks noChangeAspect="1"/>
          </p:cNvGraphicFramePr>
          <p:nvPr/>
        </p:nvGraphicFramePr>
        <p:xfrm>
          <a:off x="1295400" y="1857375"/>
          <a:ext cx="7242175" cy="4619625"/>
        </p:xfrm>
        <a:graphic>
          <a:graphicData uri="http://schemas.openxmlformats.org/presentationml/2006/ole">
            <p:oleObj spid="_x0000_s16398" name="Equation" r:id="rId4" imgW="4457700" imgH="2844800" progId="Equation.DSMT4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5629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186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545736864"/>
              </p:ext>
            </p:extLst>
          </p:nvPr>
        </p:nvGraphicFramePr>
        <p:xfrm>
          <a:off x="838200" y="3454400"/>
          <a:ext cx="7624763" cy="3175000"/>
        </p:xfrm>
        <a:graphic>
          <a:graphicData uri="http://schemas.openxmlformats.org/presentationml/2006/ole">
            <p:oleObj spid="_x0000_s17422" name="Equation" r:id="rId3" imgW="4178300" imgH="1739900" progId="Equation.DSMT4">
              <p:embed/>
            </p:oleObj>
          </a:graphicData>
        </a:graphic>
      </p:graphicFrame>
      <p:pic>
        <p:nvPicPr>
          <p:cNvPr id="9318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524000"/>
            <a:ext cx="4340225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57200" y="993775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1" hangingPunct="1">
              <a:defRPr/>
            </a:pPr>
            <a:r>
              <a:rPr lang="en-US" altLang="en-US" sz="3200" b="1" kern="0">
                <a:latin typeface="Arial" charset="0"/>
                <a:ea typeface="+mj-ea"/>
              </a:rPr>
              <a:t>Example: </a:t>
            </a:r>
            <a:r>
              <a:rPr lang="en-US" altLang="en-US" sz="3200" b="1" kern="0" smtClean="0">
                <a:latin typeface="Arial" charset="0"/>
                <a:ea typeface="+mj-ea"/>
              </a:rPr>
              <a:t>Seven Period </a:t>
            </a:r>
            <a:r>
              <a:rPr lang="en-US" altLang="en-US" sz="3200" b="1" kern="0">
                <a:latin typeface="Arial" charset="0"/>
                <a:ea typeface="+mj-ea"/>
              </a:rPr>
              <a:t>Binary Logit</a:t>
            </a:r>
          </a:p>
        </p:txBody>
      </p:sp>
    </p:spTree>
    <p:extLst>
      <p:ext uri="{BB962C8B-B14F-4D97-AF65-F5344CB8AC3E}">
        <p14:creationId xmlns:p14="http://schemas.microsoft.com/office/powerpoint/2010/main" xmlns="" val="44143593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12523" y="533400"/>
            <a:ext cx="6529388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21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2971800"/>
            <a:ext cx="7737475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55441613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523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520629354"/>
              </p:ext>
            </p:extLst>
          </p:nvPr>
        </p:nvGraphicFramePr>
        <p:xfrm>
          <a:off x="1066800" y="1176337"/>
          <a:ext cx="7086600" cy="1871663"/>
        </p:xfrm>
        <a:graphic>
          <a:graphicData uri="http://schemas.openxmlformats.org/presentationml/2006/ole">
            <p:oleObj spid="_x0000_s18446" name="Equation" r:id="rId3" imgW="4279900" imgH="1130300" progId="Equation.DSMT4">
              <p:embed/>
            </p:oleObj>
          </a:graphicData>
        </a:graphic>
      </p:graphicFrame>
      <p:pic>
        <p:nvPicPr>
          <p:cNvPr id="9523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3276600"/>
            <a:ext cx="7750175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22751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8018" y="1091570"/>
            <a:ext cx="7980363" cy="5004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259" name="TextBox 2"/>
          <p:cNvSpPr txBox="1">
            <a:spLocks noChangeArrowheads="1"/>
          </p:cNvSpPr>
          <p:nvPr/>
        </p:nvSpPr>
        <p:spPr bwMode="auto">
          <a:xfrm>
            <a:off x="533400" y="6096000"/>
            <a:ext cx="82296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/>
              <a:t>The sample is 200 individuals each observed 50 times.</a:t>
            </a:r>
          </a:p>
        </p:txBody>
      </p:sp>
    </p:spTree>
    <p:extLst>
      <p:ext uri="{BB962C8B-B14F-4D97-AF65-F5344CB8AC3E}">
        <p14:creationId xmlns:p14="http://schemas.microsoft.com/office/powerpoint/2010/main" xmlns="" val="3079059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1143000"/>
            <a:ext cx="7710488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7283" name="Oval 2"/>
          <p:cNvSpPr>
            <a:spLocks noChangeArrowheads="1"/>
          </p:cNvSpPr>
          <p:nvPr/>
        </p:nvSpPr>
        <p:spPr bwMode="auto">
          <a:xfrm>
            <a:off x="1524000" y="3962400"/>
            <a:ext cx="2133600" cy="914400"/>
          </a:xfrm>
          <a:prstGeom prst="ellipse">
            <a:avLst/>
          </a:prstGeom>
          <a:solidFill>
            <a:srgbClr val="CCECFF">
              <a:alpha val="38039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97284" name="TextBox 3"/>
          <p:cNvSpPr txBox="1">
            <a:spLocks noChangeArrowheads="1"/>
          </p:cNvSpPr>
          <p:nvPr/>
        </p:nvSpPr>
        <p:spPr bwMode="auto">
          <a:xfrm>
            <a:off x="838200" y="5715000"/>
            <a:ext cx="7543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/>
              <a:t>The data are generated from a probit process with b1 = b2 = .5. But, it is fit as a logit model.  The coefficients obey the familiar relationship, 1.6*probit.</a:t>
            </a:r>
          </a:p>
        </p:txBody>
      </p:sp>
      <p:cxnSp>
        <p:nvCxnSpPr>
          <p:cNvPr id="97285" name="Straight Arrow Connector 5"/>
          <p:cNvCxnSpPr>
            <a:cxnSpLocks noChangeShapeType="1"/>
          </p:cNvCxnSpPr>
          <p:nvPr/>
        </p:nvCxnSpPr>
        <p:spPr bwMode="auto">
          <a:xfrm rot="10800000" flipV="1">
            <a:off x="5867400" y="4648200"/>
            <a:ext cx="1447800" cy="457200"/>
          </a:xfrm>
          <a:prstGeom prst="straightConnector1">
            <a:avLst/>
          </a:prstGeom>
          <a:noFill/>
          <a:ln w="19050" algn="ctr">
            <a:solidFill>
              <a:srgbClr val="FF33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xmlns="" val="3580580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830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53309907"/>
              </p:ext>
            </p:extLst>
          </p:nvPr>
        </p:nvGraphicFramePr>
        <p:xfrm>
          <a:off x="914400" y="1477962"/>
          <a:ext cx="7299325" cy="5151438"/>
        </p:xfrm>
        <a:graphic>
          <a:graphicData uri="http://schemas.openxmlformats.org/presentationml/2006/ole">
            <p:oleObj spid="_x0000_s19470" name="Equation" r:id="rId3" imgW="5143500" imgH="3632200" progId="Equation.DSMT4">
              <p:embed/>
            </p:oleObj>
          </a:graphicData>
        </a:graphic>
      </p:graphicFrame>
      <p:sp>
        <p:nvSpPr>
          <p:cNvPr id="98307" name="TextBox 2"/>
          <p:cNvSpPr txBox="1">
            <a:spLocks noChangeArrowheads="1"/>
          </p:cNvSpPr>
          <p:nvPr/>
        </p:nvSpPr>
        <p:spPr bwMode="auto">
          <a:xfrm>
            <a:off x="838200" y="1001712"/>
            <a:ext cx="7696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/>
              <a:t>Multinomial Logit Model:  J+1  choices including a base choice.</a:t>
            </a:r>
          </a:p>
        </p:txBody>
      </p:sp>
    </p:spTree>
    <p:extLst>
      <p:ext uri="{BB962C8B-B14F-4D97-AF65-F5344CB8AC3E}">
        <p14:creationId xmlns:p14="http://schemas.microsoft.com/office/powerpoint/2010/main" xmlns="" val="2847096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Estimation Strategy</a:t>
            </a:r>
          </a:p>
        </p:txBody>
      </p:sp>
      <p:sp>
        <p:nvSpPr>
          <p:cNvPr id="993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Conditional ML of the full MNL model.  Impressively complicated.</a:t>
            </a:r>
          </a:p>
          <a:p>
            <a:r>
              <a:rPr lang="en-US" altLang="en-US" smtClean="0"/>
              <a:t>A Minimum Distance (MDE) Strategy</a:t>
            </a:r>
          </a:p>
          <a:p>
            <a:pPr lvl="1"/>
            <a:r>
              <a:rPr lang="en-US" altLang="en-US" smtClean="0"/>
              <a:t>Each alternative treated as a binary choice vs. the base provides an estimator of </a:t>
            </a:r>
            <a:r>
              <a:rPr lang="en-US" altLang="en-US" b="1" smtClean="0">
                <a:sym typeface="Symbol" pitchFamily="18" charset="2"/>
              </a:rPr>
              <a:t></a:t>
            </a:r>
            <a:endParaRPr lang="en-US" altLang="en-US" b="1" smtClean="0"/>
          </a:p>
          <a:p>
            <a:pPr lvl="2"/>
            <a:r>
              <a:rPr lang="en-US" altLang="en-US" smtClean="0"/>
              <a:t>Select subsample that chose either option j or the base</a:t>
            </a:r>
          </a:p>
          <a:p>
            <a:pPr lvl="2"/>
            <a:r>
              <a:rPr lang="en-US" altLang="en-US" smtClean="0"/>
              <a:t>Estimate </a:t>
            </a:r>
            <a:r>
              <a:rPr lang="en-US" altLang="en-US" b="1" smtClean="0">
                <a:sym typeface="Symbol" pitchFamily="18" charset="2"/>
              </a:rPr>
              <a:t> </a:t>
            </a:r>
            <a:r>
              <a:rPr lang="en-US" altLang="en-US" smtClean="0"/>
              <a:t>using this binary choice setting</a:t>
            </a:r>
          </a:p>
          <a:p>
            <a:pPr lvl="2"/>
            <a:r>
              <a:rPr lang="en-US" altLang="en-US" smtClean="0"/>
              <a:t>This provides J different estimators of the same </a:t>
            </a:r>
            <a:r>
              <a:rPr lang="en-US" altLang="en-US" b="1" smtClean="0">
                <a:sym typeface="Symbol" pitchFamily="18" charset="2"/>
              </a:rPr>
              <a:t></a:t>
            </a:r>
            <a:endParaRPr lang="en-US" altLang="en-US" smtClean="0"/>
          </a:p>
          <a:p>
            <a:pPr lvl="1"/>
            <a:r>
              <a:rPr lang="en-US" altLang="en-US" smtClean="0"/>
              <a:t>Optimally combine the different estimators of </a:t>
            </a:r>
            <a:r>
              <a:rPr lang="en-US" altLang="en-US" b="1" smtClean="0">
                <a:sym typeface="Symbol" pitchFamily="18" charset="2"/>
              </a:rPr>
              <a:t></a:t>
            </a:r>
            <a:endParaRPr lang="en-US" altLang="en-US" smtClean="0"/>
          </a:p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31378481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itle 3"/>
          <p:cNvSpPr>
            <a:spLocks noGrp="1"/>
          </p:cNvSpPr>
          <p:nvPr>
            <p:ph type="title"/>
          </p:nvPr>
        </p:nvSpPr>
        <p:spPr>
          <a:xfrm>
            <a:off x="457200" y="536575"/>
            <a:ext cx="8229600" cy="1139825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Minimum Distance Estimation</a:t>
            </a:r>
          </a:p>
        </p:txBody>
      </p:sp>
      <p:graphicFrame>
        <p:nvGraphicFramePr>
          <p:cNvPr id="10035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40240506"/>
              </p:ext>
            </p:extLst>
          </p:nvPr>
        </p:nvGraphicFramePr>
        <p:xfrm>
          <a:off x="685800" y="1981200"/>
          <a:ext cx="8003079" cy="3581400"/>
        </p:xfrm>
        <a:graphic>
          <a:graphicData uri="http://schemas.openxmlformats.org/presentationml/2006/ole">
            <p:oleObj spid="_x0000_s20494" name="Equation" r:id="rId3" imgW="4826000" imgH="2159000" progId="Equation.DSMT4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12925163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Title 1"/>
          <p:cNvSpPr>
            <a:spLocks noGrp="1"/>
          </p:cNvSpPr>
          <p:nvPr>
            <p:ph type="title"/>
          </p:nvPr>
        </p:nvSpPr>
        <p:spPr>
          <a:xfrm>
            <a:off x="457200" y="536575"/>
            <a:ext cx="8229600" cy="1139825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MDE Estimation</a:t>
            </a:r>
          </a:p>
        </p:txBody>
      </p:sp>
      <p:graphicFrame>
        <p:nvGraphicFramePr>
          <p:cNvPr id="101379" name="Object 2"/>
          <p:cNvGraphicFramePr>
            <a:graphicFrameLocks noChangeAspect="1"/>
          </p:cNvGraphicFramePr>
          <p:nvPr/>
        </p:nvGraphicFramePr>
        <p:xfrm>
          <a:off x="781050" y="2028825"/>
          <a:ext cx="7191375" cy="3670300"/>
        </p:xfrm>
        <a:graphic>
          <a:graphicData uri="http://schemas.openxmlformats.org/presentationml/2006/ole">
            <p:oleObj spid="_x0000_s21518" name="Equation" r:id="rId3" imgW="4851400" imgH="2476500" progId="Equation.DSMT4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01271715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Title 1"/>
          <p:cNvSpPr>
            <a:spLocks noGrp="1"/>
          </p:cNvSpPr>
          <p:nvPr>
            <p:ph type="title"/>
          </p:nvPr>
        </p:nvSpPr>
        <p:spPr>
          <a:xfrm>
            <a:off x="457200" y="536575"/>
            <a:ext cx="8229600" cy="1139825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MDE Estimation</a:t>
            </a:r>
          </a:p>
        </p:txBody>
      </p:sp>
      <p:graphicFrame>
        <p:nvGraphicFramePr>
          <p:cNvPr id="102403" name="Object 2"/>
          <p:cNvGraphicFramePr>
            <a:graphicFrameLocks noChangeAspect="1"/>
          </p:cNvGraphicFramePr>
          <p:nvPr/>
        </p:nvGraphicFramePr>
        <p:xfrm>
          <a:off x="1055688" y="2066925"/>
          <a:ext cx="6645275" cy="3595688"/>
        </p:xfrm>
        <a:graphic>
          <a:graphicData uri="http://schemas.openxmlformats.org/presentationml/2006/ole">
            <p:oleObj spid="_x0000_s22542" name="Equation" r:id="rId3" imgW="4483100" imgH="2425700" progId="Equation.DSMT4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981285315"/>
      </p:ext>
    </p:extLst>
  </p:cSld>
  <p:clrMapOvr>
    <a:masterClrMapping/>
  </p:clrMapOvr>
</p:sld>
</file>

<file path=ppt/theme/theme1.xml><?xml version="1.0" encoding="utf-8"?>
<a:theme xmlns:a="http://schemas.openxmlformats.org/drawingml/2006/main" name="1_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12984</TotalTime>
  <Words>3424</Words>
  <Application>Microsoft Office PowerPoint</Application>
  <PresentationFormat>On-screen Show (4:3)</PresentationFormat>
  <Paragraphs>585</Paragraphs>
  <Slides>58</Slides>
  <Notes>35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0" baseType="lpstr">
      <vt:lpstr>1_Level</vt:lpstr>
      <vt:lpstr>Equation</vt:lpstr>
      <vt:lpstr>Slide 1</vt:lpstr>
      <vt:lpstr>Slide 2</vt:lpstr>
      <vt:lpstr>A Microeconomics Platform</vt:lpstr>
      <vt:lpstr>Implications for Discrete Choice Models</vt:lpstr>
      <vt:lpstr>Multinomial Choice  Among J Alternatives</vt:lpstr>
      <vt:lpstr>Features of Utility Functions</vt:lpstr>
      <vt:lpstr>Slide 7</vt:lpstr>
      <vt:lpstr>Slide 8</vt:lpstr>
      <vt:lpstr>Slide 9</vt:lpstr>
      <vt:lpstr>Slide 10</vt:lpstr>
      <vt:lpstr>Unlabeled Choice Experiments</vt:lpstr>
      <vt:lpstr>The Multinomial Logit (MNL) Model</vt:lpstr>
      <vt:lpstr>Specifying the Probabilities</vt:lpstr>
      <vt:lpstr>Observed Data</vt:lpstr>
      <vt:lpstr>An Estimated MNL Model</vt:lpstr>
      <vt:lpstr>Slide 16</vt:lpstr>
      <vt:lpstr>Model Fit Based on Log Likelihood</vt:lpstr>
      <vt:lpstr>Fit the Model with Only ASCs</vt:lpstr>
      <vt:lpstr>Estimated MNL Model</vt:lpstr>
      <vt:lpstr>Model Fit Based on Predictions</vt:lpstr>
      <vt:lpstr>Fit Measures Based on Crosstabulation</vt:lpstr>
      <vt:lpstr>Slide 22</vt:lpstr>
      <vt:lpstr>Slide 23</vt:lpstr>
      <vt:lpstr>Slide 24</vt:lpstr>
      <vt:lpstr>Slide 25</vt:lpstr>
      <vt:lpstr>Slide 26</vt:lpstr>
      <vt:lpstr>Analyzing the Behavior of Market  Shares to Examine Discrete Effects</vt:lpstr>
      <vt:lpstr>Model Simulation</vt:lpstr>
      <vt:lpstr>More Complicated Model Simulation</vt:lpstr>
      <vt:lpstr>Slide 30</vt:lpstr>
      <vt:lpstr>Slide 31</vt:lpstr>
      <vt:lpstr>Willingness to Pay</vt:lpstr>
      <vt:lpstr>Willingness to Pay</vt:lpstr>
      <vt:lpstr>WTP from CLOGIT Model</vt:lpstr>
      <vt:lpstr>Estimation in WTP Space</vt:lpstr>
      <vt:lpstr>The I.I.D Assumption</vt:lpstr>
      <vt:lpstr>IIA Implication of IID</vt:lpstr>
      <vt:lpstr>Slide 38</vt:lpstr>
      <vt:lpstr>A Hausman and McFadden Test for IIA</vt:lpstr>
      <vt:lpstr>IIA Test for Choice AIR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Binary Logit Conditional Probabiities</vt:lpstr>
      <vt:lpstr>Slide 49</vt:lpstr>
      <vt:lpstr>Slide 50</vt:lpstr>
      <vt:lpstr>Slide 51</vt:lpstr>
      <vt:lpstr>Slide 52</vt:lpstr>
      <vt:lpstr>Slide 53</vt:lpstr>
      <vt:lpstr>Slide 54</vt:lpstr>
      <vt:lpstr>Estimation Strategy</vt:lpstr>
      <vt:lpstr>Minimum Distance Estimation</vt:lpstr>
      <vt:lpstr>MDE Estimation</vt:lpstr>
      <vt:lpstr>MDE Estimation</vt:lpstr>
    </vt:vector>
  </TitlesOfParts>
  <Company>Stern School of Business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Bill</cp:lastModifiedBy>
  <cp:revision>173</cp:revision>
  <dcterms:created xsi:type="dcterms:W3CDTF">2001-06-17T19:05:03Z</dcterms:created>
  <dcterms:modified xsi:type="dcterms:W3CDTF">2015-04-15T11:40:52Z</dcterms:modified>
</cp:coreProperties>
</file>