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1"/>
  </p:notesMasterIdLst>
  <p:handoutMasterIdLst>
    <p:handoutMasterId r:id="rId22"/>
  </p:handoutMasterIdLst>
  <p:sldIdLst>
    <p:sldId id="511" r:id="rId2"/>
    <p:sldId id="512" r:id="rId3"/>
    <p:sldId id="483" r:id="rId4"/>
    <p:sldId id="484" r:id="rId5"/>
    <p:sldId id="485" r:id="rId6"/>
    <p:sldId id="488" r:id="rId7"/>
    <p:sldId id="489" r:id="rId8"/>
    <p:sldId id="490" r:id="rId9"/>
    <p:sldId id="491" r:id="rId10"/>
    <p:sldId id="492" r:id="rId11"/>
    <p:sldId id="493" r:id="rId12"/>
    <p:sldId id="494" r:id="rId13"/>
    <p:sldId id="503" r:id="rId14"/>
    <p:sldId id="504" r:id="rId15"/>
    <p:sldId id="505" r:id="rId16"/>
    <p:sldId id="506" r:id="rId17"/>
    <p:sldId id="507" r:id="rId18"/>
    <p:sldId id="508" r:id="rId19"/>
    <p:sldId id="509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9632" autoAdjust="0"/>
    <p:restoredTop sz="94636" autoAdjust="0"/>
  </p:normalViewPr>
  <p:slideViewPr>
    <p:cSldViewPr>
      <p:cViewPr varScale="1">
        <p:scale>
          <a:sx n="156" d="100"/>
          <a:sy n="156" d="100"/>
        </p:scale>
        <p:origin x="2406" y="13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1074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7D2AFB-705E-40B8-BD05-985ECE4E39AF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05211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6A86DD-FD42-4A31-BC41-06749AF33DA0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83266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C276E2-C52C-4116-8D37-C87F103EE26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5340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C1F318-D2FC-42D4-BF10-ADF8CA49624B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051442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D836C1-39E2-4BD7-A075-16AA772EDE99}" type="slidenum">
              <a:rPr lang="en-US" smtClean="0"/>
              <a:pPr>
                <a:defRPr/>
              </a:pPr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74891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34A921-EDAF-4668-911A-843476B72B6D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49069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51D6B3-7277-465F-96D1-6F45D5081DF8}" type="slidenum">
              <a:rPr lang="en-US" smtClean="0"/>
              <a:pPr>
                <a:defRPr/>
              </a:pPr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309849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6C87FD-75F1-42B2-81F0-79A5FA3B45EB}" type="slidenum">
              <a:rPr lang="en-US" smtClean="0"/>
              <a:pPr>
                <a:defRPr/>
              </a:pPr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74313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AEFFAE-74AD-4E8E-A1F2-5B719062B139}" type="slidenum">
              <a:rPr lang="en-US" smtClean="0"/>
              <a:pPr>
                <a:defRPr/>
              </a:pPr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947351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0A8F0F-B89C-40B6-9DDA-BEE163543C1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1482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56E69E-5668-4F6D-910C-21E8E5BCA7D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5247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746BF0-F384-45C3-A458-3568D03EE45D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0872782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6F6DEA-9DB3-44D5-B979-ABF476E6E3B1}" type="slidenum">
              <a:rPr lang="en-US" smtClean="0">
                <a:cs typeface="Arial" charset="0"/>
              </a:rPr>
              <a:pPr/>
              <a:t>18</a:t>
            </a:fld>
            <a:endParaRPr lang="en-US" smtClean="0">
              <a:cs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9432784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74F08B-8B78-4C77-80D9-2EFA4BB45689}" type="slidenum">
              <a:rPr lang="en-US" smtClean="0">
                <a:cs typeface="Arial" charset="0"/>
              </a:rPr>
              <a:pPr/>
              <a:t>19</a:t>
            </a:fld>
            <a:endParaRPr lang="en-US" smtClean="0">
              <a:cs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344346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5447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3307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61225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/30: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4.1 – Nested Logit and Multinomial </a:t>
            </a:r>
            <a:r>
              <a:rPr lang="en-US" sz="1200" b="0" i="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Probit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Models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267200"/>
            <a:ext cx="3909359" cy="1077218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4.1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Nested Logit and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Multinomial Probit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Models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55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4457700"/>
          </a:xfrm>
        </p:spPr>
        <p:txBody>
          <a:bodyPr/>
          <a:lstStyle/>
          <a:p>
            <a:endParaRPr lang="en-US" sz="1600" smtClean="0"/>
          </a:p>
          <a:p>
            <a:r>
              <a:rPr lang="en-US" sz="1400" smtClean="0"/>
              <a:t>Correlation</a:t>
            </a:r>
          </a:p>
          <a:p>
            <a:r>
              <a:rPr lang="en-US" sz="1400" smtClean="0"/>
              <a:t>Random Utility</a:t>
            </a:r>
          </a:p>
          <a:p>
            <a:r>
              <a:rPr lang="en-US" sz="1400" smtClean="0"/>
              <a:t>RU1 and RU2</a:t>
            </a:r>
          </a:p>
          <a:p>
            <a:r>
              <a:rPr lang="en-US" sz="1400" smtClean="0"/>
              <a:t>Tree</a:t>
            </a:r>
          </a:p>
          <a:p>
            <a:r>
              <a:rPr lang="en-US" sz="1400" smtClean="0"/>
              <a:t>2 Step vs. FIML</a:t>
            </a:r>
          </a:p>
          <a:p>
            <a:r>
              <a:rPr lang="en-US" sz="1400" smtClean="0"/>
              <a:t>Decomposition of Elasticity</a:t>
            </a:r>
          </a:p>
          <a:p>
            <a:r>
              <a:rPr lang="en-US" sz="1400" smtClean="0"/>
              <a:t>Degenerate Branch</a:t>
            </a:r>
          </a:p>
          <a:p>
            <a:r>
              <a:rPr lang="en-US" sz="1400" smtClean="0"/>
              <a:t>Scaling</a:t>
            </a:r>
          </a:p>
          <a:p>
            <a:r>
              <a:rPr lang="en-US" sz="1400" smtClean="0"/>
              <a:t>Normalization</a:t>
            </a:r>
          </a:p>
          <a:p>
            <a:r>
              <a:rPr lang="en-US" sz="1400" smtClean="0"/>
              <a:t>Stata/MPROBIT</a:t>
            </a:r>
            <a:endParaRPr lang="en-US" sz="1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6"/>
            <a:ext cx="4041775" cy="4456114"/>
          </a:xfrm>
        </p:spPr>
        <p:txBody>
          <a:bodyPr/>
          <a:lstStyle/>
          <a:p>
            <a:endParaRPr lang="en-US" sz="1600" smtClean="0"/>
          </a:p>
          <a:p>
            <a:r>
              <a:rPr lang="en-US" sz="1400" smtClean="0"/>
              <a:t>Multinomial Logit</a:t>
            </a:r>
          </a:p>
          <a:p>
            <a:r>
              <a:rPr lang="en-US" sz="1400" smtClean="0"/>
              <a:t>Nested Logit</a:t>
            </a:r>
          </a:p>
          <a:p>
            <a:r>
              <a:rPr lang="en-US" sz="1400" smtClean="0"/>
              <a:t>Best/Worst Nested Logit</a:t>
            </a:r>
          </a:p>
          <a:p>
            <a:r>
              <a:rPr lang="en-US" sz="1400" smtClean="0"/>
              <a:t>Error Components Logit</a:t>
            </a:r>
          </a:p>
          <a:p>
            <a:r>
              <a:rPr lang="en-US" sz="1400" smtClean="0"/>
              <a:t>Multinomial Probit</a:t>
            </a:r>
            <a:endParaRPr lang="en-US" sz="1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7477" y="3657600"/>
            <a:ext cx="1756397" cy="24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4468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22375"/>
            <a:ext cx="8229600" cy="530225"/>
          </a:xfrm>
        </p:spPr>
        <p:txBody>
          <a:bodyPr/>
          <a:lstStyle/>
          <a:p>
            <a:r>
              <a:rPr lang="en-US" b="1" smtClean="0"/>
              <a:t>Extended Formulation of the MNL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752600"/>
            <a:ext cx="78486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     </a:t>
            </a:r>
            <a:r>
              <a:rPr lang="en-US" sz="2400" smtClean="0">
                <a:latin typeface="+mj-lt"/>
              </a:rPr>
              <a:t>Sets of similar alternatives</a:t>
            </a:r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Compound Utility: U(Alt)=U(Alt|Branch)+U(branch)</a:t>
            </a:r>
          </a:p>
          <a:p>
            <a:pPr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Behavioral implications – Correlations within branches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H="1">
            <a:off x="1981200" y="3505200"/>
            <a:ext cx="9906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29718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Travel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209800" y="32004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Private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6096000" y="32004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Public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600200" y="40068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Air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35052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Car</a:t>
            </a: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48006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Train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67818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Bus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6858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LIMB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533400" y="3200400"/>
            <a:ext cx="9906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BRANCH</a:t>
            </a: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685800" y="40703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TWIG</a:t>
            </a:r>
          </a:p>
        </p:txBody>
      </p:sp>
      <p:sp>
        <p:nvSpPr>
          <p:cNvPr id="10260" name="Rectangle 19"/>
          <p:cNvSpPr>
            <a:spLocks noChangeArrowheads="1"/>
          </p:cNvSpPr>
          <p:nvPr/>
        </p:nvSpPr>
        <p:spPr bwMode="auto">
          <a:xfrm>
            <a:off x="17526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517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792162"/>
          </a:xfrm>
        </p:spPr>
        <p:txBody>
          <a:bodyPr/>
          <a:lstStyle/>
          <a:p>
            <a:r>
              <a:rPr lang="en-US" smtClean="0"/>
              <a:t>Correlation Structure for a Two Level Model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8229600" cy="3200400"/>
          </a:xfrm>
        </p:spPr>
        <p:txBody>
          <a:bodyPr/>
          <a:lstStyle/>
          <a:p>
            <a:r>
              <a:rPr lang="en-US" sz="2400" smtClean="0">
                <a:latin typeface="+mj-lt"/>
              </a:rPr>
              <a:t>Within a branch</a:t>
            </a:r>
          </a:p>
          <a:p>
            <a:pPr lvl="1"/>
            <a:r>
              <a:rPr lang="en-US" sz="2000" smtClean="0">
                <a:latin typeface="+mj-lt"/>
              </a:rPr>
              <a:t>Identical variances (IIA (MNL) applies)</a:t>
            </a:r>
          </a:p>
          <a:p>
            <a:pPr lvl="1"/>
            <a:r>
              <a:rPr lang="en-US" sz="2000" smtClean="0">
                <a:latin typeface="+mj-lt"/>
              </a:rPr>
              <a:t>Covariance (all same) = variance at higher level</a:t>
            </a:r>
          </a:p>
          <a:p>
            <a:r>
              <a:rPr lang="en-US" sz="2400" smtClean="0">
                <a:latin typeface="+mj-lt"/>
              </a:rPr>
              <a:t>Branches have different variances (scale factors)</a:t>
            </a:r>
          </a:p>
          <a:p>
            <a:r>
              <a:rPr lang="en-US" sz="2400" smtClean="0">
                <a:latin typeface="+mj-lt"/>
              </a:rPr>
              <a:t>Nested logit probabilities: Generalized Extreme Value</a:t>
            </a:r>
          </a:p>
          <a:p>
            <a:endParaRPr lang="en-US" sz="2400" smtClean="0">
              <a:latin typeface="+mj-lt"/>
            </a:endParaRPr>
          </a:p>
          <a:p>
            <a:pPr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Prob[Alt,Branch]  =  Prob(branch) * Prob(Alt|Branch)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1066800" y="4267200"/>
            <a:ext cx="7315200" cy="685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672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3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9600" cy="609600"/>
          </a:xfrm>
        </p:spPr>
        <p:txBody>
          <a:bodyPr/>
          <a:lstStyle/>
          <a:p>
            <a:r>
              <a:rPr lang="en-US" b="1" dirty="0" smtClean="0"/>
              <a:t>Probabilities for a Nested Logit Model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97754568"/>
              </p:ext>
            </p:extLst>
          </p:nvPr>
        </p:nvGraphicFramePr>
        <p:xfrm>
          <a:off x="990600" y="1858962"/>
          <a:ext cx="7546975" cy="4694238"/>
        </p:xfrm>
        <a:graphic>
          <a:graphicData uri="http://schemas.openxmlformats.org/presentationml/2006/ole">
            <p:oleObj spid="_x0000_s1031" name="Equation" r:id="rId4" imgW="4165600" imgH="2590800" progId="Equation.DSMT4">
              <p:embed/>
            </p:oleObj>
          </a:graphicData>
        </a:graphic>
      </p:graphicFrame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5334000" y="3581400"/>
            <a:ext cx="32004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4572000" y="5105400"/>
            <a:ext cx="4038600" cy="990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997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Higher Level Trees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295400" y="4953000"/>
            <a:ext cx="6400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Tahoma" pitchFamily="34" charset="0"/>
              </a:rPr>
              <a:t>E.g., </a:t>
            </a:r>
            <a:r>
              <a:rPr lang="en-US" sz="2400" smtClean="0">
                <a:latin typeface="Tahoma" pitchFamily="34" charset="0"/>
              </a:rPr>
              <a:t> Location </a:t>
            </a:r>
            <a:r>
              <a:rPr lang="en-US" sz="2400">
                <a:latin typeface="Tahoma" pitchFamily="34" charset="0"/>
              </a:rPr>
              <a:t>(Neighborhood)</a:t>
            </a:r>
          </a:p>
          <a:p>
            <a:pPr eaLnBrk="1" hangingPunct="1"/>
            <a:r>
              <a:rPr lang="en-US" sz="2400">
                <a:latin typeface="Tahoma" pitchFamily="34" charset="0"/>
              </a:rPr>
              <a:t>        Housing Type (Rent, Buy, House, Apt)</a:t>
            </a:r>
          </a:p>
          <a:p>
            <a:pPr eaLnBrk="1" hangingPunct="1"/>
            <a:r>
              <a:rPr lang="en-US" sz="2400">
                <a:latin typeface="Tahoma" pitchFamily="34" charset="0"/>
              </a:rPr>
              <a:t>        Housing (# Bedrooms)</a:t>
            </a: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905000"/>
            <a:ext cx="7072313" cy="2616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143000" y="1676400"/>
            <a:ext cx="7315200" cy="3048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964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8229600" cy="530225"/>
          </a:xfrm>
        </p:spPr>
        <p:txBody>
          <a:bodyPr/>
          <a:lstStyle/>
          <a:p>
            <a:r>
              <a:rPr lang="en-US" dirty="0" smtClean="0"/>
              <a:t>Estimation Strategy for </a:t>
            </a:r>
            <a:br>
              <a:rPr lang="en-US" dirty="0" smtClean="0"/>
            </a:br>
            <a:r>
              <a:rPr lang="en-US" dirty="0" smtClean="0"/>
              <a:t>Nested Logit Models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133601"/>
            <a:ext cx="8229600" cy="3048000"/>
          </a:xfrm>
        </p:spPr>
        <p:txBody>
          <a:bodyPr/>
          <a:lstStyle/>
          <a:p>
            <a:r>
              <a:rPr lang="en-US" sz="2400" b="1" dirty="0" smtClean="0">
                <a:latin typeface="+mj-lt"/>
              </a:rPr>
              <a:t>Two step estimation (ca. 1980s)</a:t>
            </a:r>
          </a:p>
          <a:p>
            <a:pPr lvl="1"/>
            <a:r>
              <a:rPr lang="en-US" sz="2000" dirty="0" smtClean="0">
                <a:latin typeface="+mj-lt"/>
              </a:rPr>
              <a:t>For each branch, just fit MNL</a:t>
            </a:r>
          </a:p>
          <a:p>
            <a:pPr lvl="2"/>
            <a:r>
              <a:rPr lang="en-US" sz="1800" dirty="0" smtClean="0">
                <a:latin typeface="+mj-lt"/>
              </a:rPr>
              <a:t>Loses efficiency – replicates coefficients</a:t>
            </a:r>
          </a:p>
          <a:p>
            <a:pPr lvl="1"/>
            <a:r>
              <a:rPr lang="en-US" sz="2000" dirty="0" smtClean="0">
                <a:latin typeface="+mj-lt"/>
              </a:rPr>
              <a:t>For branch level, fit separate model, just including </a:t>
            </a:r>
            <a:r>
              <a:rPr lang="en-US" sz="2000" b="1" dirty="0" smtClean="0">
                <a:latin typeface="+mj-lt"/>
              </a:rPr>
              <a:t>y</a:t>
            </a:r>
            <a:r>
              <a:rPr lang="en-US" sz="2000" dirty="0" smtClean="0">
                <a:latin typeface="+mj-lt"/>
              </a:rPr>
              <a:t> and the inclusive values in the branch level utility function</a:t>
            </a:r>
          </a:p>
          <a:p>
            <a:pPr lvl="2"/>
            <a:r>
              <a:rPr lang="en-US" sz="1800" dirty="0" smtClean="0">
                <a:latin typeface="+mj-lt"/>
              </a:rPr>
              <a:t>Again loses efficiency</a:t>
            </a:r>
          </a:p>
          <a:p>
            <a:pPr marL="914400" lvl="2" indent="0">
              <a:buNone/>
            </a:pPr>
            <a:endParaRPr lang="en-US" sz="1800" dirty="0" smtClean="0">
              <a:latin typeface="+mj-lt"/>
            </a:endParaRPr>
          </a:p>
          <a:p>
            <a:r>
              <a:rPr lang="en-US" sz="2400" b="1" dirty="0" smtClean="0">
                <a:latin typeface="+mj-lt"/>
              </a:rPr>
              <a:t>Full information ML (current) </a:t>
            </a:r>
            <a:r>
              <a:rPr lang="en-US" sz="2400" dirty="0" smtClean="0">
                <a:latin typeface="+mj-lt"/>
              </a:rPr>
              <a:t/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Fit the entire model at once, imposing all restrictions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55311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0" y="2362200"/>
            <a:ext cx="3886200" cy="457200"/>
          </a:xfrm>
        </p:spPr>
        <p:txBody>
          <a:bodyPr/>
          <a:lstStyle/>
          <a:p>
            <a:r>
              <a:rPr lang="en-US" b="1" smtClean="0"/>
              <a:t>MNL Baseline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67818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-172.94366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Estimation based on N =    210, K =  10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R2=1-LogL/LogL* Log-L fncn R-sqrd R2Adj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Constants only   -283.7588  .3905 .3787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Chi-squared[ 7]          =    221.63022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Prob [ chi squared &gt; value ] =   .00000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.07578***       .01833        4.134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-.10289***       .01109       -9.280   .0000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-.01399***       .00267       -5.240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-.08044***       .01995       -4.032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4.37035***      1.05734        4.133   .0000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AIR_HIN1|     .00428          .01306         .327   .7434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5.91407***       .68993        8.572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TRA_HIN3|    -.05907***       .01471       -4.016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4.46269***       .72333        6.170   .0000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BUS_HIN4|    -.02295          .01592       -1.442   .1493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xmlns="" val="279815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181600" y="1981200"/>
            <a:ext cx="3200400" cy="533400"/>
          </a:xfrm>
        </p:spPr>
        <p:txBody>
          <a:bodyPr/>
          <a:lstStyle/>
          <a:p>
            <a:r>
              <a:rPr lang="en-US" sz="2800" b="1" smtClean="0"/>
              <a:t>FIML Parameter Estimates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68580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-166.64835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The model has 2 levels.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Random Utility Form 1:IVparms = LMDAb|l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.06579***       .01878        3.504   .0005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-.07738***       .01217       -6.358   .0000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-.01335***       .00270       -4.948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-.07046***       .02052       -3.433   .0006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2.49364**       1.01084        2.467   .0136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AIR_HIN1|     .00357          .01057         .337   .7358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3.49867***       .80634        4.339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TRA_HIN3|    -.03581***       .01379       -2.597   .0094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2.30142***       .81284        2.831   .0046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BUS_HIN4|    -.01128          .01459        -.773   .4395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|IV parameters, lambda(b|l),gamma(l)</a:t>
            </a:r>
          </a:p>
          <a:p>
            <a:r>
              <a:rPr lang="nb-NO" sz="1400" b="1">
                <a:latin typeface="Courier New" pitchFamily="49" charset="0"/>
                <a:cs typeface="Courier New" pitchFamily="49" charset="0"/>
              </a:rPr>
              <a:t> PRIVATE|    2.16095***       .47193        4.579   .0000</a:t>
            </a:r>
          </a:p>
          <a:p>
            <a:r>
              <a:rPr lang="fr-FR" sz="1400" b="1">
                <a:latin typeface="Courier New" pitchFamily="49" charset="0"/>
                <a:cs typeface="Courier New" pitchFamily="49" charset="0"/>
              </a:rPr>
              <a:t>  PUBLIC|    1.56295***       .34500        4.530   .0000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1371600" y="6019800"/>
            <a:ext cx="5410200" cy="533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084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r>
              <a:rPr lang="en-US" b="1" smtClean="0"/>
              <a:t>Elasticities Decompose Additively</a:t>
            </a:r>
            <a:endParaRPr lang="en-US" b="1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362200"/>
            <a:ext cx="849185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86576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990600" y="685800"/>
            <a:ext cx="7391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Elasticity             averaged over observations.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Attribute is INVC     in choice AIR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                 Decomposition of Effect if Nest    Total Effect|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                 Trunk   Limb   Branch   Choice     Mean  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St.Dev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*     Choice=AIR        .000   .000  -2.456  -3.091     -5.547  3.525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Choice=CAR        .000   .000  -2.456   2.916       .460  3.178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200" b="1" dirty="0">
                <a:latin typeface="Courier New" pitchFamily="49" charset="0"/>
                <a:cs typeface="Courier New" pitchFamily="49" charset="0"/>
              </a:rPr>
              <a:t>|       </a:t>
            </a:r>
            <a:r>
              <a:rPr lang="fr-FR" sz="1200" b="1" dirty="0" err="1">
                <a:latin typeface="Courier New" pitchFamily="49" charset="0"/>
                <a:cs typeface="Courier New" pitchFamily="49" charset="0"/>
              </a:rPr>
              <a:t>Choice</a:t>
            </a:r>
            <a:r>
              <a:rPr lang="fr-FR" sz="1200" b="1" dirty="0">
                <a:latin typeface="Courier New" pitchFamily="49" charset="0"/>
                <a:cs typeface="Courier New" pitchFamily="49" charset="0"/>
              </a:rPr>
              <a:t>=TRAIN      .000   .000   3.846    .000      3.846  4.865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Choice=BUS        .000   .000   3.846    .000      3.846  4.865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Attribute is INVC     in choice CAR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Choice=AIR        .000   .000   -.757    .650      -.107   .589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*     Choice=CAR        .000   .000   -.757   -.830     -1.587  1.292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200" b="1" dirty="0">
                <a:latin typeface="Courier New" pitchFamily="49" charset="0"/>
                <a:cs typeface="Courier New" pitchFamily="49" charset="0"/>
              </a:rPr>
              <a:t>|       </a:t>
            </a:r>
            <a:r>
              <a:rPr lang="fr-FR" sz="1200" b="1" dirty="0" err="1">
                <a:latin typeface="Courier New" pitchFamily="49" charset="0"/>
                <a:cs typeface="Courier New" pitchFamily="49" charset="0"/>
              </a:rPr>
              <a:t>Choice</a:t>
            </a:r>
            <a:r>
              <a:rPr lang="fr-FR" sz="1200" b="1" dirty="0">
                <a:latin typeface="Courier New" pitchFamily="49" charset="0"/>
                <a:cs typeface="Courier New" pitchFamily="49" charset="0"/>
              </a:rPr>
              <a:t>=TRAIN      .000   .000    .647    .000       .647   .605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Choice=BUS        .000   .000    .647    .000       .647   .605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Attribute is INVC     in choice TRAIN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Choice=AIR        .000   .000   1.340    .000      1.340  1.475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Choice=CAR        .000   .000   1.340    .000      1.340  1.475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200" b="1" dirty="0">
                <a:latin typeface="Courier New" pitchFamily="49" charset="0"/>
                <a:cs typeface="Courier New" pitchFamily="49" charset="0"/>
              </a:rPr>
              <a:t>| *     </a:t>
            </a:r>
            <a:r>
              <a:rPr lang="fr-FR" sz="1200" b="1" dirty="0" err="1">
                <a:latin typeface="Courier New" pitchFamily="49" charset="0"/>
                <a:cs typeface="Courier New" pitchFamily="49" charset="0"/>
              </a:rPr>
              <a:t>Choice</a:t>
            </a:r>
            <a:r>
              <a:rPr lang="fr-FR" sz="1200" b="1" dirty="0">
                <a:latin typeface="Courier New" pitchFamily="49" charset="0"/>
                <a:cs typeface="Courier New" pitchFamily="49" charset="0"/>
              </a:rPr>
              <a:t>=TRAIN      .000   .000  -1.986  -1.490     -3.475  2.539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Choice=BUS        .000   .000  -1.986   2.128       .142  1.321 |</a:t>
            </a:r>
          </a:p>
          <a:p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  <a:endParaRPr lang="en-US" sz="12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| 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* indicates direct Elasticity effect of the attribute.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</p:txBody>
      </p:sp>
    </p:spTree>
    <p:extLst>
      <p:ext uri="{BB962C8B-B14F-4D97-AF65-F5344CB8AC3E}">
        <p14:creationId xmlns:p14="http://schemas.microsoft.com/office/powerpoint/2010/main" xmlns="" val="147640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914400"/>
            <a:ext cx="8229600" cy="530225"/>
          </a:xfrm>
        </p:spPr>
        <p:txBody>
          <a:bodyPr/>
          <a:lstStyle/>
          <a:p>
            <a:r>
              <a:rPr lang="en-US" b="1" smtClean="0"/>
              <a:t>Testing vs. the MNL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828800"/>
            <a:ext cx="6705600" cy="4530725"/>
          </a:xfrm>
        </p:spPr>
        <p:txBody>
          <a:bodyPr/>
          <a:lstStyle/>
          <a:p>
            <a:r>
              <a:rPr lang="en-US" sz="2400" smtClean="0">
                <a:latin typeface="+mj-lt"/>
              </a:rPr>
              <a:t>Log likelihood for the NL model</a:t>
            </a:r>
          </a:p>
          <a:p>
            <a:r>
              <a:rPr lang="en-US" sz="2400" smtClean="0">
                <a:latin typeface="+mj-lt"/>
              </a:rPr>
              <a:t>Constrain IV parameters to equal 1 with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        ; IVSET(list of branches)=[1]</a:t>
            </a:r>
          </a:p>
          <a:p>
            <a:r>
              <a:rPr lang="en-US" sz="2400" smtClean="0">
                <a:latin typeface="+mj-lt"/>
              </a:rPr>
              <a:t>Use likelihood ratio test</a:t>
            </a:r>
          </a:p>
          <a:p>
            <a:r>
              <a:rPr lang="en-US" sz="2400" smtClean="0">
                <a:latin typeface="+mj-lt"/>
              </a:rPr>
              <a:t>For the example:</a:t>
            </a:r>
          </a:p>
          <a:p>
            <a:pPr lvl="1"/>
            <a:r>
              <a:rPr lang="en-US" sz="1800" smtClean="0">
                <a:latin typeface="+mj-lt"/>
              </a:rPr>
              <a:t>LogL  (NL)   = -166.68435</a:t>
            </a:r>
          </a:p>
          <a:p>
            <a:pPr lvl="1"/>
            <a:r>
              <a:rPr lang="en-US" sz="1800" smtClean="0">
                <a:latin typeface="+mj-lt"/>
              </a:rPr>
              <a:t>LogL (MNL) = -172.94366</a:t>
            </a:r>
          </a:p>
          <a:p>
            <a:pPr lvl="1"/>
            <a:r>
              <a:rPr lang="en-US" sz="1800" smtClean="0">
                <a:latin typeface="+mj-lt"/>
              </a:rPr>
              <a:t>Chi-squared with 2 d.f. = 2(-166.68435-(-172.94366)) </a:t>
            </a:r>
            <a:br>
              <a:rPr lang="en-US" sz="1800" smtClean="0">
                <a:latin typeface="+mj-lt"/>
              </a:rPr>
            </a:br>
            <a:r>
              <a:rPr lang="en-US" sz="1800" smtClean="0">
                <a:latin typeface="+mj-lt"/>
              </a:rPr>
              <a:t>                                     = 12.51862</a:t>
            </a:r>
          </a:p>
          <a:p>
            <a:pPr lvl="1"/>
            <a:r>
              <a:rPr lang="en-US" sz="1800" smtClean="0">
                <a:latin typeface="+mj-lt"/>
              </a:rPr>
              <a:t>The critical value is 5.99 (95%)</a:t>
            </a:r>
          </a:p>
          <a:p>
            <a:pPr lvl="1"/>
            <a:r>
              <a:rPr lang="en-US" sz="1800" smtClean="0">
                <a:latin typeface="+mj-lt"/>
              </a:rPr>
              <a:t>The MNL (and a fortiori, IIA) is rejected</a:t>
            </a:r>
          </a:p>
        </p:txBody>
      </p:sp>
    </p:spTree>
    <p:extLst>
      <p:ext uri="{BB962C8B-B14F-4D97-AF65-F5344CB8AC3E}">
        <p14:creationId xmlns:p14="http://schemas.microsoft.com/office/powerpoint/2010/main" xmlns="" val="262249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682625"/>
          </a:xfrm>
        </p:spPr>
        <p:txBody>
          <a:bodyPr/>
          <a:lstStyle/>
          <a:p>
            <a:r>
              <a:rPr lang="en-US" b="1" dirty="0" smtClean="0"/>
              <a:t>An Error Components Model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47248458"/>
              </p:ext>
            </p:extLst>
          </p:nvPr>
        </p:nvGraphicFramePr>
        <p:xfrm>
          <a:off x="1430337" y="1828800"/>
          <a:ext cx="6875463" cy="4524375"/>
        </p:xfrm>
        <a:graphic>
          <a:graphicData uri="http://schemas.openxmlformats.org/presentationml/2006/ole">
            <p:oleObj spid="_x0000_s4103" name="Equation" r:id="rId4" imgW="3975100" imgH="2616200" progId="Equation.DSMT4">
              <p:embed/>
            </p:oleObj>
          </a:graphicData>
        </a:graphic>
      </p:graphicFrame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6705600" y="2212975"/>
            <a:ext cx="6096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6705600" y="3048000"/>
            <a:ext cx="609600" cy="762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3164840" y="4343400"/>
            <a:ext cx="18288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5227320" y="5181600"/>
            <a:ext cx="1828800" cy="762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737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095240" y="1981200"/>
            <a:ext cx="4038600" cy="1139825"/>
          </a:xfrm>
        </p:spPr>
        <p:txBody>
          <a:bodyPr/>
          <a:lstStyle/>
          <a:p>
            <a:r>
              <a:rPr lang="en-US" b="1" smtClean="0"/>
              <a:t>Error Components </a:t>
            </a:r>
            <a:br>
              <a:rPr lang="en-US" b="1" smtClean="0"/>
            </a:br>
            <a:r>
              <a:rPr lang="en-US" b="1" smtClean="0"/>
              <a:t>Logit Model</a:t>
            </a:r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304800" y="1143000"/>
            <a:ext cx="71628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-182.27368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Replications for simulated probs. =  25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Halton sequences used for simulations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ECM model with panel has      70 groups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Fixed number of obsrvs./group=        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Hessian is not PD. Using BHHH estimator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.07293***       .01978        3.687   .0002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-.10597***       .01116       -9.499   .0000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-.01402***       .00293       -4.787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-.08825***       .02206       -4.000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5.31987***       .90145        5.901   .0000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4.46048***       .59820        7.457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3.86918***       .67674        5.717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|Standard deviations of latent random effects</a:t>
            </a:r>
          </a:p>
          <a:p>
            <a:r>
              <a:rPr lang="da-DK" sz="1400" b="1">
                <a:latin typeface="Courier New" pitchFamily="49" charset="0"/>
                <a:cs typeface="Courier New" pitchFamily="49" charset="0"/>
              </a:rPr>
              <a:t>SigmaE01|    </a:t>
            </a:r>
            <a:r>
              <a:rPr lang="da-DK" sz="1400" b="1" smtClean="0">
                <a:latin typeface="Courier New" pitchFamily="49" charset="0"/>
                <a:cs typeface="Courier New" pitchFamily="49" charset="0"/>
              </a:rPr>
              <a:t> .</a:t>
            </a:r>
            <a:r>
              <a:rPr lang="da-DK" sz="1400" b="1">
                <a:latin typeface="Courier New" pitchFamily="49" charset="0"/>
                <a:cs typeface="Courier New" pitchFamily="49" charset="0"/>
              </a:rPr>
              <a:t>27336         3.25167        </a:t>
            </a:r>
            <a:r>
              <a:rPr lang="da-DK" sz="1400" b="1" smtClean="0">
                <a:latin typeface="Courier New" pitchFamily="49" charset="0"/>
                <a:cs typeface="Courier New" pitchFamily="49" charset="0"/>
              </a:rPr>
              <a:t> .</a:t>
            </a:r>
            <a:r>
              <a:rPr lang="da-DK" sz="1400" b="1">
                <a:latin typeface="Courier New" pitchFamily="49" charset="0"/>
                <a:cs typeface="Courier New" pitchFamily="49" charset="0"/>
              </a:rPr>
              <a:t>084   .9330</a:t>
            </a:r>
          </a:p>
          <a:p>
            <a:r>
              <a:rPr lang="da-DK" sz="1400" b="1">
                <a:latin typeface="Courier New" pitchFamily="49" charset="0"/>
                <a:cs typeface="Courier New" pitchFamily="49" charset="0"/>
              </a:rPr>
              <a:t>SigmaE02|    1.21988          .94292        1.294   .1958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04800" y="6075680"/>
            <a:ext cx="6400800" cy="228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94640" y="6304280"/>
            <a:ext cx="6410960" cy="24892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671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The Multinomial Probit Model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219200" y="2362200"/>
          <a:ext cx="6804025" cy="3429000"/>
        </p:xfrm>
        <a:graphic>
          <a:graphicData uri="http://schemas.openxmlformats.org/presentationml/2006/ole">
            <p:oleObj spid="_x0000_s5127" name="Equation" r:id="rId4" imgW="3200400" imgH="16129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450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371600"/>
            <a:ext cx="8229600" cy="530225"/>
          </a:xfrm>
        </p:spPr>
        <p:txBody>
          <a:bodyPr/>
          <a:lstStyle/>
          <a:p>
            <a:r>
              <a:rPr lang="en-US" b="1" dirty="0" smtClean="0"/>
              <a:t>Multinomial </a:t>
            </a:r>
            <a:r>
              <a:rPr lang="en-US" b="1" dirty="0" err="1" smtClean="0"/>
              <a:t>Probit</a:t>
            </a:r>
            <a:r>
              <a:rPr lang="en-US" b="1" dirty="0" smtClean="0"/>
              <a:t> Probabilities</a:t>
            </a:r>
            <a:endParaRPr lang="en-US" b="1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88811132"/>
              </p:ext>
            </p:extLst>
          </p:nvPr>
        </p:nvGraphicFramePr>
        <p:xfrm>
          <a:off x="609600" y="2155825"/>
          <a:ext cx="7842250" cy="3921125"/>
        </p:xfrm>
        <a:graphic>
          <a:graphicData uri="http://schemas.openxmlformats.org/presentationml/2006/ole">
            <p:oleObj spid="_x0000_s6151" name="Equation" r:id="rId3" imgW="5130800" imgH="25654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055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13965"/>
            <a:ext cx="402072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1439" y="1905000"/>
            <a:ext cx="4280161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514600" y="1383268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The problem of just reporting coefficients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6031468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Stata: AIR = “base alternative”                       Normalizes on CAR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38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381000" y="1219200"/>
            <a:ext cx="8305800" cy="381000"/>
          </a:xfrm>
          <a:prstGeom prst="rect">
            <a:avLst/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33400" y="1149489"/>
            <a:ext cx="8305800" cy="56323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Multinomial Probit Model           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  MODE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 210     </a:t>
            </a:r>
            <a:r>
              <a:rPr lang="en-US" sz="1200" b="1" smtClean="0">
                <a:latin typeface="Courier New" pitchFamily="49" charset="0"/>
              </a:rPr>
              <a:t>||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| Log likelihood function       -184.7619     | Not comparable to MNL</a:t>
            </a:r>
          </a:p>
          <a:p>
            <a:r>
              <a:rPr lang="en-US" sz="1200" b="1">
                <a:latin typeface="Courier New" pitchFamily="49" charset="0"/>
              </a:rPr>
              <a:t>| Response data are given as ind. choice.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---------+Attributes in the Utility Functions (beta)</a:t>
            </a:r>
          </a:p>
          <a:p>
            <a:r>
              <a:rPr lang="en-US" sz="1200" b="1">
                <a:latin typeface="Courier New" pitchFamily="49" charset="0"/>
              </a:rPr>
              <a:t> GC      |     .10822534       .04339733     2.494   .0126</a:t>
            </a:r>
          </a:p>
          <a:p>
            <a:r>
              <a:rPr lang="en-US" sz="1200" b="1">
                <a:latin typeface="Courier New" pitchFamily="49" charset="0"/>
              </a:rPr>
              <a:t> TTME    |    -.08973122       .03381432    -2.654   .0080</a:t>
            </a:r>
          </a:p>
          <a:p>
            <a:r>
              <a:rPr lang="en-US" sz="1200" b="1">
                <a:latin typeface="Courier New" pitchFamily="49" charset="0"/>
              </a:rPr>
              <a:t> INVC    |    -.13787970       .05010551    -2.752   .0059</a:t>
            </a:r>
          </a:p>
          <a:p>
            <a:r>
              <a:rPr lang="en-US" sz="1200" b="1">
                <a:latin typeface="Courier New" pitchFamily="49" charset="0"/>
              </a:rPr>
              <a:t> INVT    |    -.02113622       .00727190    -2.907   .0037</a:t>
            </a:r>
          </a:p>
          <a:p>
            <a:r>
              <a:rPr lang="en-US" sz="1200" b="1">
                <a:latin typeface="Courier New" pitchFamily="49" charset="0"/>
              </a:rPr>
              <a:t> AASC    |    3.24244623      1.57715164     2.056   .0398</a:t>
            </a:r>
          </a:p>
          <a:p>
            <a:r>
              <a:rPr lang="en-US" sz="1200" b="1">
                <a:latin typeface="Courier New" pitchFamily="49" charset="0"/>
              </a:rPr>
              <a:t> TASC    |    4.55063845      1.46158257     3.114   .0018</a:t>
            </a:r>
          </a:p>
          <a:p>
            <a:r>
              <a:rPr lang="en-US" sz="1200" b="1">
                <a:latin typeface="Courier New" pitchFamily="49" charset="0"/>
              </a:rPr>
              <a:t> BASC    |    4.02415398      1.28282031     3.137   .0017</a:t>
            </a:r>
          </a:p>
          <a:p>
            <a:r>
              <a:rPr lang="en-US" sz="1200" b="1">
                <a:latin typeface="Courier New" pitchFamily="49" charset="0"/>
              </a:rPr>
              <a:t>---------+Std. Devs. of the Normal Distribution.</a:t>
            </a:r>
          </a:p>
          <a:p>
            <a:r>
              <a:rPr lang="en-US" sz="1200" b="1">
                <a:latin typeface="Courier New" pitchFamily="49" charset="0"/>
              </a:rPr>
              <a:t> s[AIR]  |    3.60695794      1.42963795     2.523   .0116</a:t>
            </a:r>
          </a:p>
          <a:p>
            <a:r>
              <a:rPr lang="en-US" sz="1200" b="1">
                <a:latin typeface="Courier New" pitchFamily="49" charset="0"/>
              </a:rPr>
              <a:t> s[TRAIN]|    1.59318892       .81711159     1.950   .0512</a:t>
            </a:r>
          </a:p>
          <a:p>
            <a:r>
              <a:rPr lang="en-US" sz="1200" b="1">
                <a:latin typeface="Courier New" pitchFamily="49" charset="0"/>
              </a:rPr>
              <a:t> s[BUS]  |    1.00000000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s[CAR]  |    1.00000000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---------+Correlations in the Normal Distribution</a:t>
            </a:r>
          </a:p>
          <a:p>
            <a:r>
              <a:rPr lang="en-US" sz="1200" b="1">
                <a:latin typeface="Courier New" pitchFamily="49" charset="0"/>
              </a:rPr>
              <a:t> rAIR,TRA|     .30491746       .49357120      .618   .5367</a:t>
            </a:r>
          </a:p>
          <a:p>
            <a:r>
              <a:rPr lang="en-US" sz="1200" b="1">
                <a:latin typeface="Courier New" pitchFamily="49" charset="0"/>
              </a:rPr>
              <a:t> rAIR,BUS|     .40383018       .63548534      .635   .5251</a:t>
            </a:r>
          </a:p>
          <a:p>
            <a:r>
              <a:rPr lang="en-US" sz="1200" b="1">
                <a:latin typeface="Courier New" pitchFamily="49" charset="0"/>
              </a:rPr>
              <a:t> rTRA,BUS|     .36973127       .42310789      .874   .3822</a:t>
            </a:r>
          </a:p>
          <a:p>
            <a:r>
              <a:rPr lang="en-US" sz="1200" b="1">
                <a:latin typeface="Courier New" pitchFamily="49" charset="0"/>
              </a:rPr>
              <a:t> rAIR,CAR|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rTRA,CAR|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rBUS,CAR|       .000000    ......(Fixed Parameter).......</a:t>
            </a: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6248400" y="4419600"/>
          <a:ext cx="2400300" cy="2057400"/>
        </p:xfrm>
        <a:graphic>
          <a:graphicData uri="http://schemas.openxmlformats.org/presentationml/2006/ole">
            <p:oleObj spid="_x0000_s7175" name="Equation" r:id="rId4" imgW="1600200" imgH="1371600" progId="Equation.DSMT4">
              <p:embed/>
            </p:oleObj>
          </a:graphicData>
        </a:graphic>
      </p:graphicFrame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6172200" y="4343400"/>
            <a:ext cx="2590800" cy="2209800"/>
          </a:xfrm>
          <a:prstGeom prst="rect">
            <a:avLst/>
          </a:prstGeom>
          <a:solidFill>
            <a:srgbClr val="FF33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4953000" y="1344613"/>
            <a:ext cx="3810000" cy="484187"/>
          </a:xfrm>
        </p:spPr>
        <p:txBody>
          <a:bodyPr/>
          <a:lstStyle/>
          <a:p>
            <a:pPr algn="l" eaLnBrk="1" hangingPunct="1"/>
            <a:r>
              <a:rPr lang="en-US" sz="2400" b="1" smtClean="0"/>
              <a:t>Multinomial Probit Model</a:t>
            </a:r>
          </a:p>
        </p:txBody>
      </p:sp>
    </p:spTree>
    <p:extLst>
      <p:ext uri="{BB962C8B-B14F-4D97-AF65-F5344CB8AC3E}">
        <p14:creationId xmlns:p14="http://schemas.microsoft.com/office/powerpoint/2010/main" xmlns="" val="103157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Multinomial Probit Elasticities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381000" y="1676400"/>
            <a:ext cx="5181600" cy="48625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000">
                <a:latin typeface="Courier New" pitchFamily="49" charset="0"/>
              </a:rPr>
              <a:t>| </a:t>
            </a:r>
            <a:r>
              <a:rPr lang="en-US" sz="1200">
                <a:latin typeface="Courier New" pitchFamily="49" charset="0"/>
              </a:rPr>
              <a:t>Elasticity             averaged over observations.|</a:t>
            </a:r>
          </a:p>
          <a:p>
            <a:r>
              <a:rPr lang="en-US" sz="1200">
                <a:latin typeface="Courier New" pitchFamily="49" charset="0"/>
              </a:rPr>
              <a:t>| Attribute is INVC     in choice AIR               |</a:t>
            </a:r>
          </a:p>
          <a:p>
            <a:r>
              <a:rPr lang="en-US" sz="1200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>
                <a:latin typeface="Courier New" pitchFamily="49" charset="0"/>
              </a:rPr>
              <a:t>| *     Choice=AIR              -4.2785    1.7182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1.9910    1.6765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2.6722    1.8376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1.4169    1.3250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TRAIN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.8827     .8711   |</a:t>
            </a:r>
          </a:p>
          <a:p>
            <a:r>
              <a:rPr lang="en-US" sz="1200">
                <a:latin typeface="Courier New" pitchFamily="49" charset="0"/>
              </a:rPr>
              <a:t>| *     Choice=TRAIN            -6.3979    5.8973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3.6442    2.6279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1.9185    1.5209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BUS  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.3879     .6303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1.2804    2.1632   |</a:t>
            </a:r>
          </a:p>
          <a:p>
            <a:r>
              <a:rPr lang="en-US" sz="1200">
                <a:latin typeface="Courier New" pitchFamily="49" charset="0"/>
              </a:rPr>
              <a:t>| *     Choice=BUS              -7.4014    4.5056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1.5053    2.5220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.2593     .2529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 .8457     .8093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1.7532    1.3878   |</a:t>
            </a:r>
          </a:p>
          <a:p>
            <a:r>
              <a:rPr lang="en-US" sz="1200">
                <a:latin typeface="Courier New" pitchFamily="49" charset="0"/>
              </a:rPr>
              <a:t>| *     Choice=CAR              -2.6657    3.0418   |</a:t>
            </a:r>
          </a:p>
          <a:p>
            <a:r>
              <a:rPr lang="en-US" sz="1200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5410200" y="2184400"/>
            <a:ext cx="2971800" cy="4291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  <a:p>
            <a:r>
              <a:rPr lang="en-US" sz="1200" b="1">
                <a:latin typeface="Courier New" pitchFamily="49" charset="0"/>
              </a:rPr>
              <a:t>| INVC    in AIR            |</a:t>
            </a:r>
          </a:p>
          <a:p>
            <a:r>
              <a:rPr lang="en-US" sz="1200" b="1">
                <a:latin typeface="Courier New" pitchFamily="49" charset="0"/>
              </a:rPr>
              <a:t>|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-5.0216    2.3881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INVC    in TRAIN       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*     -3.3536    2.4168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INVC    in BUS         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*     -2.4359    1.1237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INVC    in CAR         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*     -1.3888    1.2161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6248400" y="2590800"/>
            <a:ext cx="9144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352800" y="26670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Text Box 5"/>
          <p:cNvSpPr txBox="1">
            <a:spLocks noChangeArrowheads="1"/>
          </p:cNvSpPr>
          <p:nvPr/>
        </p:nvSpPr>
        <p:spPr bwMode="auto">
          <a:xfrm>
            <a:off x="5486400" y="1828800"/>
            <a:ext cx="25908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</p:spTree>
    <p:extLst>
      <p:ext uri="{BB962C8B-B14F-4D97-AF65-F5344CB8AC3E}">
        <p14:creationId xmlns:p14="http://schemas.microsoft.com/office/powerpoint/2010/main" xmlns="" val="193680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12937</TotalTime>
  <Words>1661</Words>
  <Application>Microsoft Office PowerPoint</Application>
  <PresentationFormat>On-screen Show (4:3)</PresentationFormat>
  <Paragraphs>289</Paragraphs>
  <Slides>19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1_Level</vt:lpstr>
      <vt:lpstr>Equation</vt:lpstr>
      <vt:lpstr>Slide 1</vt:lpstr>
      <vt:lpstr>Slide 2</vt:lpstr>
      <vt:lpstr>Extended Formulation of the MNL</vt:lpstr>
      <vt:lpstr>Correlation Structure for a Two Level Model</vt:lpstr>
      <vt:lpstr>Probabilities for a Nested Logit Model</vt:lpstr>
      <vt:lpstr>Higher Level Trees</vt:lpstr>
      <vt:lpstr>Estimation Strategy for  Nested Logit Models</vt:lpstr>
      <vt:lpstr>MNL Baseline</vt:lpstr>
      <vt:lpstr>FIML Parameter Estimates</vt:lpstr>
      <vt:lpstr>Elasticities Decompose Additively</vt:lpstr>
      <vt:lpstr>Slide 11</vt:lpstr>
      <vt:lpstr>Testing vs. the MNL</vt:lpstr>
      <vt:lpstr>An Error Components Model</vt:lpstr>
      <vt:lpstr>Error Components  Logit Model</vt:lpstr>
      <vt:lpstr>The Multinomial Probit Model</vt:lpstr>
      <vt:lpstr>Multinomial Probit Probabilities</vt:lpstr>
      <vt:lpstr>Slide 17</vt:lpstr>
      <vt:lpstr>Multinomial Probit Model</vt:lpstr>
      <vt:lpstr>Multinomial Probit Elasticities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165</cp:revision>
  <dcterms:created xsi:type="dcterms:W3CDTF">2001-06-17T19:05:03Z</dcterms:created>
  <dcterms:modified xsi:type="dcterms:W3CDTF">2015-04-15T11:43:14Z</dcterms:modified>
</cp:coreProperties>
</file>