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62"/>
  </p:notesMasterIdLst>
  <p:handoutMasterIdLst>
    <p:handoutMasterId r:id="rId63"/>
  </p:handoutMasterIdLst>
  <p:sldIdLst>
    <p:sldId id="589" r:id="rId2"/>
    <p:sldId id="592" r:id="rId3"/>
    <p:sldId id="484" r:id="rId4"/>
    <p:sldId id="509" r:id="rId5"/>
    <p:sldId id="510" r:id="rId6"/>
    <p:sldId id="490" r:id="rId7"/>
    <p:sldId id="491" r:id="rId8"/>
    <p:sldId id="492" r:id="rId9"/>
    <p:sldId id="497" r:id="rId10"/>
    <p:sldId id="498" r:id="rId11"/>
    <p:sldId id="499" r:id="rId12"/>
    <p:sldId id="500" r:id="rId13"/>
    <p:sldId id="501" r:id="rId14"/>
    <p:sldId id="504" r:id="rId15"/>
    <p:sldId id="505" r:id="rId16"/>
    <p:sldId id="511" r:id="rId17"/>
    <p:sldId id="512" r:id="rId18"/>
    <p:sldId id="513" r:id="rId19"/>
    <p:sldId id="514" r:id="rId20"/>
    <p:sldId id="515" r:id="rId21"/>
    <p:sldId id="516" r:id="rId22"/>
    <p:sldId id="517" r:id="rId23"/>
    <p:sldId id="518" r:id="rId24"/>
    <p:sldId id="531" r:id="rId25"/>
    <p:sldId id="532" r:id="rId26"/>
    <p:sldId id="533" r:id="rId27"/>
    <p:sldId id="534" r:id="rId28"/>
    <p:sldId id="535" r:id="rId29"/>
    <p:sldId id="536" r:id="rId30"/>
    <p:sldId id="539" r:id="rId31"/>
    <p:sldId id="540" r:id="rId32"/>
    <p:sldId id="541" r:id="rId33"/>
    <p:sldId id="542" r:id="rId34"/>
    <p:sldId id="545" r:id="rId35"/>
    <p:sldId id="547" r:id="rId36"/>
    <p:sldId id="548" r:id="rId37"/>
    <p:sldId id="549" r:id="rId38"/>
    <p:sldId id="550" r:id="rId39"/>
    <p:sldId id="551" r:id="rId40"/>
    <p:sldId id="552" r:id="rId41"/>
    <p:sldId id="553" r:id="rId42"/>
    <p:sldId id="554" r:id="rId43"/>
    <p:sldId id="555" r:id="rId44"/>
    <p:sldId id="557" r:id="rId45"/>
    <p:sldId id="558" r:id="rId46"/>
    <p:sldId id="559" r:id="rId47"/>
    <p:sldId id="566" r:id="rId48"/>
    <p:sldId id="567" r:id="rId49"/>
    <p:sldId id="575" r:id="rId50"/>
    <p:sldId id="576" r:id="rId51"/>
    <p:sldId id="577" r:id="rId52"/>
    <p:sldId id="578" r:id="rId53"/>
    <p:sldId id="579" r:id="rId54"/>
    <p:sldId id="580" r:id="rId55"/>
    <p:sldId id="581" r:id="rId56"/>
    <p:sldId id="582" r:id="rId57"/>
    <p:sldId id="583" r:id="rId58"/>
    <p:sldId id="584" r:id="rId59"/>
    <p:sldId id="585" r:id="rId60"/>
    <p:sldId id="586" r:id="rId6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B00EA"/>
    <a:srgbClr val="FF3300"/>
    <a:srgbClr val="FF0000"/>
    <a:srgbClr val="CCCC00"/>
    <a:srgbClr val="0066FF"/>
    <a:srgbClr val="CCECFF"/>
    <a:srgbClr val="000000"/>
    <a:srgbClr val="FFFFFF"/>
    <a:srgbClr val="0099FF"/>
    <a:srgbClr val="6B00B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9632" autoAdjust="0"/>
    <p:restoredTop sz="94636" autoAdjust="0"/>
  </p:normalViewPr>
  <p:slideViewPr>
    <p:cSldViewPr>
      <p:cViewPr>
        <p:scale>
          <a:sx n="125" d="100"/>
          <a:sy n="125" d="100"/>
        </p:scale>
        <p:origin x="-1458" y="534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nharris\Desktop\SAH%20semina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9.3085739282589744E-2"/>
          <c:y val="5.1400554097404488E-2"/>
          <c:w val="0.89073425196850842"/>
          <c:h val="0.8326195683872849"/>
        </c:manualLayout>
      </c:layout>
      <c:barChart>
        <c:barDir val="col"/>
        <c:grouping val="clustered"/>
        <c:ser>
          <c:idx val="0"/>
          <c:order val="0"/>
          <c:tx>
            <c:strRef>
              <c:f>Sheet2!$L$1</c:f>
              <c:strCache>
                <c:ptCount val="1"/>
                <c:pt idx="0">
                  <c:v>Sample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rgbClr val="FFFF00"/>
              </a:solidFill>
            </a:ln>
          </c:spPr>
          <c:cat>
            <c:strRef>
              <c:f>Sheet2!$K$2:$K$6</c:f>
              <c:strCache>
                <c:ptCount val="5"/>
                <c:pt idx="0">
                  <c:v>Poor</c:v>
                </c:pt>
                <c:pt idx="1">
                  <c:v>Fair</c:v>
                </c:pt>
                <c:pt idx="2">
                  <c:v>Good</c:v>
                </c:pt>
                <c:pt idx="3">
                  <c:v>Very Good</c:v>
                </c:pt>
                <c:pt idx="4">
                  <c:v>Excellent</c:v>
                </c:pt>
              </c:strCache>
            </c:strRef>
          </c:cat>
          <c:val>
            <c:numRef>
              <c:f>Sheet2!$L$2:$L$6</c:f>
              <c:numCache>
                <c:formatCode>General</c:formatCode>
                <c:ptCount val="5"/>
                <c:pt idx="0">
                  <c:v>2.9860000000000012E-2</c:v>
                </c:pt>
                <c:pt idx="1">
                  <c:v>0.13990000000000041</c:v>
                </c:pt>
                <c:pt idx="2">
                  <c:v>0.36480000000000268</c:v>
                </c:pt>
                <c:pt idx="3">
                  <c:v>0.35950000000000032</c:v>
                </c:pt>
                <c:pt idx="4">
                  <c:v>0.10589999999999998</c:v>
                </c:pt>
              </c:numCache>
            </c:numRef>
          </c:val>
        </c:ser>
        <c:ser>
          <c:idx val="1"/>
          <c:order val="1"/>
          <c:tx>
            <c:strRef>
              <c:f>Sheet2!$M$1</c:f>
              <c:strCache>
                <c:ptCount val="1"/>
                <c:pt idx="0">
                  <c:v>Predicted</c:v>
                </c:pt>
              </c:strCache>
            </c:strRef>
          </c:tx>
          <c:spPr>
            <a:solidFill>
              <a:srgbClr val="0070C0"/>
            </a:solidFill>
          </c:spPr>
          <c:cat>
            <c:strRef>
              <c:f>Sheet2!$K$2:$K$6</c:f>
              <c:strCache>
                <c:ptCount val="5"/>
                <c:pt idx="0">
                  <c:v>Poor</c:v>
                </c:pt>
                <c:pt idx="1">
                  <c:v>Fair</c:v>
                </c:pt>
                <c:pt idx="2">
                  <c:v>Good</c:v>
                </c:pt>
                <c:pt idx="3">
                  <c:v>Very Good</c:v>
                </c:pt>
                <c:pt idx="4">
                  <c:v>Excellent</c:v>
                </c:pt>
              </c:strCache>
            </c:strRef>
          </c:cat>
          <c:val>
            <c:numRef>
              <c:f>Sheet2!$M$2:$M$6</c:f>
              <c:numCache>
                <c:formatCode>General</c:formatCode>
                <c:ptCount val="5"/>
                <c:pt idx="0">
                  <c:v>3.0290000000000095E-2</c:v>
                </c:pt>
                <c:pt idx="1">
                  <c:v>0.13850000000000001</c:v>
                </c:pt>
                <c:pt idx="2">
                  <c:v>0.36480000000000268</c:v>
                </c:pt>
                <c:pt idx="3">
                  <c:v>0.36070000000000002</c:v>
                </c:pt>
                <c:pt idx="4">
                  <c:v>0.10560000000000012</c:v>
                </c:pt>
              </c:numCache>
            </c:numRef>
          </c:val>
        </c:ser>
        <c:ser>
          <c:idx val="2"/>
          <c:order val="2"/>
          <c:tx>
            <c:strRef>
              <c:f>Sheet2!$N$1</c:f>
              <c:strCache>
                <c:ptCount val="1"/>
                <c:pt idx="0">
                  <c:v>Mis-Reporting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Sheet2!$K$2:$K$6</c:f>
              <c:strCache>
                <c:ptCount val="5"/>
                <c:pt idx="0">
                  <c:v>Poor</c:v>
                </c:pt>
                <c:pt idx="1">
                  <c:v>Fair</c:v>
                </c:pt>
                <c:pt idx="2">
                  <c:v>Good</c:v>
                </c:pt>
                <c:pt idx="3">
                  <c:v>Very Good</c:v>
                </c:pt>
                <c:pt idx="4">
                  <c:v>Excellent</c:v>
                </c:pt>
              </c:strCache>
            </c:strRef>
          </c:cat>
          <c:val>
            <c:numRef>
              <c:f>Sheet2!$N$2:$N$6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2.1590000000000002E-2</c:v>
                </c:pt>
                <c:pt idx="3">
                  <c:v>7.1140000000000009E-2</c:v>
                </c:pt>
                <c:pt idx="4">
                  <c:v>0</c:v>
                </c:pt>
              </c:numCache>
            </c:numRef>
          </c:val>
        </c:ser>
        <c:dLbls/>
        <c:axId val="149497728"/>
        <c:axId val="149499264"/>
      </c:barChart>
      <c:catAx>
        <c:axId val="149497728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en-AU"/>
            </a:pPr>
            <a:endParaRPr lang="en-US"/>
          </a:p>
        </c:txPr>
        <c:crossAx val="149499264"/>
        <c:crosses val="autoZero"/>
        <c:auto val="1"/>
        <c:lblAlgn val="ctr"/>
        <c:lblOffset val="100"/>
      </c:catAx>
      <c:valAx>
        <c:axId val="14949926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en-AU"/>
            </a:pPr>
            <a:endParaRPr lang="en-US"/>
          </a:p>
        </c:txPr>
        <c:crossAx val="1494977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4493110236220694"/>
          <c:y val="0.13831291921843106"/>
          <c:w val="0.26895778652668417"/>
          <c:h val="0.30207750072907857"/>
        </c:manualLayout>
      </c:layout>
      <c:spPr>
        <a:solidFill>
          <a:schemeClr val="bg1"/>
        </a:solidFill>
      </c:spPr>
      <c:txPr>
        <a:bodyPr/>
        <a:lstStyle/>
        <a:p>
          <a:pPr>
            <a:defRPr lang="en-AU"/>
          </a:pPr>
          <a:endParaRPr lang="en-US"/>
        </a:p>
      </c:txPr>
    </c:legend>
    <c:plotVisOnly val="1"/>
    <c:dispBlanksAs val="gap"/>
  </c:chart>
  <c:spPr>
    <a:solidFill>
      <a:schemeClr val="accent5"/>
    </a:solidFill>
  </c:spPr>
  <c:txPr>
    <a:bodyPr/>
    <a:lstStyle/>
    <a:p>
      <a:pPr>
        <a:defRPr sz="1800"/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58331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533FD5-8DD2-4CD8-A115-C8FD3C906DD5}" type="slidenum">
              <a:rPr lang="en-US" smtClean="0">
                <a:cs typeface="Arial" charset="0"/>
              </a:rPr>
              <a:pPr/>
              <a:t>5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8654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CB7F37-6715-4F88-94EB-25E56D26A7D5}" type="slidenum">
              <a:rPr lang="en-US" smtClean="0">
                <a:cs typeface="Arial" charset="0"/>
              </a:rPr>
              <a:pPr/>
              <a:t>6</a:t>
            </a:fld>
            <a:endParaRPr lang="en-US" smtClean="0">
              <a:cs typeface="Arial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751357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6777F0-93C3-4512-AE19-B11C72597F7A}" type="slidenum">
              <a:rPr lang="en-US" smtClean="0">
                <a:cs typeface="Arial" charset="0"/>
              </a:rPr>
              <a:pPr/>
              <a:t>7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46072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4F1600-63CC-4CBF-982D-18B3A4FDE0DA}" type="slidenum">
              <a:rPr lang="en-US" smtClean="0">
                <a:cs typeface="Arial" charset="0"/>
              </a:rPr>
              <a:pPr/>
              <a:t>8</a:t>
            </a:fld>
            <a:endParaRPr lang="en-US" smtClean="0">
              <a:cs typeface="Arial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498454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6B905F-FB6A-45F5-B7ED-6374629C7C96}" type="slidenum">
              <a:rPr lang="en-US" smtClean="0">
                <a:cs typeface="Arial" charset="0"/>
              </a:rPr>
              <a:pPr/>
              <a:t>9</a:t>
            </a:fld>
            <a:endParaRPr lang="en-US" smtClean="0">
              <a:cs typeface="Arial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6173719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AD9059-522F-4E42-9C64-7544F877C25A}" type="slidenum">
              <a:rPr lang="en-US" smtClean="0">
                <a:cs typeface="Arial" charset="0"/>
              </a:rPr>
              <a:pPr/>
              <a:t>10</a:t>
            </a:fld>
            <a:endParaRPr lang="en-US" smtClean="0">
              <a:cs typeface="Arial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41504264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2981AD-65ED-4611-A304-C9E9579F5C5A}" type="slidenum">
              <a:rPr lang="en-US" smtClean="0">
                <a:cs typeface="Arial" charset="0"/>
              </a:rPr>
              <a:pPr/>
              <a:t>11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57899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4353AF-ECC2-4F95-ADF9-60B411D6EF06}" type="slidenum">
              <a:rPr lang="en-US" smtClean="0">
                <a:cs typeface="Arial" charset="0"/>
              </a:rPr>
              <a:pPr/>
              <a:t>12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7183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FEFB56-0D2E-4F89-A6A6-C79FDC619E04}" type="slidenum">
              <a:rPr lang="en-US" smtClean="0">
                <a:cs typeface="Arial" charset="0"/>
              </a:rPr>
              <a:pPr/>
              <a:t>13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07007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1684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 eaLnBrk="1" hangingPunct="1"/>
            <a:fld id="{525E8BE8-0684-4BEF-804E-5B9CE1AC0FF8}" type="slidenum">
              <a:rPr lang="en-US" sz="1200"/>
              <a:pPr algn="r" eaLnBrk="1" hangingPunct="1"/>
              <a:t>14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9793815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533FD5-8DD2-4CD8-A115-C8FD3C906DD5}" type="slidenum">
              <a:rPr lang="en-US" smtClean="0">
                <a:cs typeface="Arial" charset="0"/>
              </a:rPr>
              <a:pPr/>
              <a:t>16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79121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9FD934-FFEF-40A9-A81B-B9D5FE2C8F73}" type="slidenum">
              <a:rPr lang="en-US" smtClean="0">
                <a:cs typeface="Arial" charset="0"/>
              </a:rPr>
              <a:pPr/>
              <a:t>21</a:t>
            </a:fld>
            <a:endParaRPr lang="en-US" smtClean="0">
              <a:cs typeface="Arial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1256942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B78182-30F1-48AB-ACB2-AC544F58FEA4}" type="slidenum">
              <a:rPr lang="en-US" smtClean="0"/>
              <a:pPr/>
              <a:t>34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8085315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A53E63-009D-43D3-9D3A-90E170A18146}" type="slidenum">
              <a:rPr lang="en-US" smtClean="0"/>
              <a:pPr/>
              <a:t>35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4423694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DC21A4-F0C2-4594-9054-4E63E9B7AA44}" type="slidenum">
              <a:rPr lang="en-US" smtClean="0"/>
              <a:pPr/>
              <a:t>36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41653762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83FB47-284D-4698-A809-C18BEE2E3DB1}" type="slidenum">
              <a:rPr lang="en-US" smtClean="0">
                <a:cs typeface="Arial" charset="0"/>
              </a:rPr>
              <a:pPr/>
              <a:t>37</a:t>
            </a:fld>
            <a:endParaRPr lang="en-US" smtClean="0">
              <a:cs typeface="Arial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5571318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428D99-95EF-4FCC-8BDA-A7E275DD1090}" type="slidenum">
              <a:rPr lang="en-US" smtClean="0"/>
              <a:pPr>
                <a:defRPr/>
              </a:pPr>
              <a:t>38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4363586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CBC3B9-4C09-4AA7-BD08-373CE50D0B67}" type="slidenum">
              <a:rPr lang="en-US" smtClean="0"/>
              <a:pPr/>
              <a:t>39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1065309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18AF0F-F706-4D12-98A6-B0BEA663A019}" type="slidenum">
              <a:rPr lang="en-US" smtClean="0"/>
              <a:pPr/>
              <a:t>40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7025523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54C65F-A9FD-4557-B249-128805DA7BF6}" type="slidenum">
              <a:rPr lang="en-US" smtClean="0"/>
              <a:pPr/>
              <a:t>41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5657469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80DCED-9545-410B-B62D-08E0C2242F9F}" type="slidenum">
              <a:rPr lang="en-US" smtClean="0"/>
              <a:pPr/>
              <a:t>42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3435274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CA96FE-568B-46A6-A85D-0FFC3994BE16}" type="slidenum">
              <a:rPr lang="en-US" smtClean="0"/>
              <a:pPr/>
              <a:t>43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3271761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8EA328-7B76-4623-B348-ED72010C083B}" type="slidenum">
              <a:rPr lang="en-US" smtClean="0"/>
              <a:pPr/>
              <a:t>44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746686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561785-4D48-4C10-8E9B-1A6F54E50F08}" type="slidenum">
              <a:rPr lang="en-US" smtClean="0"/>
              <a:pPr/>
              <a:t>45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398457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73FDE9-1576-4AA2-905F-3F40D3577B01}" type="slidenum">
              <a:rPr lang="en-US" smtClean="0"/>
              <a:pPr/>
              <a:t>46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866910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940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2506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55566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21680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880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5284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9B286-E7DE-43C7-AEA9-CCD5384FC3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16923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3003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78274" y="59164"/>
            <a:ext cx="46747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t>/68:</a:t>
            </a:r>
            <a:r>
              <a:rPr lang="en-US" sz="1200" b="0" i="0" smtClean="0">
                <a:solidFill>
                  <a:srgbClr val="7030A0"/>
                </a:solidFill>
                <a:latin typeface="Arial Black" panose="020B0A04020102020204" pitchFamily="34" charset="0"/>
              </a:rPr>
              <a:t> Topic 4.2 – Latent Class Models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2.bin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648201" y="4412159"/>
            <a:ext cx="3909359" cy="461665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4.2   </a:t>
            </a: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Latent Class Models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552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33400"/>
            <a:ext cx="4040188" cy="639762"/>
          </a:xfrm>
        </p:spPr>
        <p:txBody>
          <a:bodyPr/>
          <a:lstStyle/>
          <a:p>
            <a:pPr algn="ctr"/>
            <a:r>
              <a:rPr lang="en-US" smtClean="0"/>
              <a:t>Concepts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181100"/>
            <a:ext cx="4040188" cy="4940450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Latent Class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Prior and Posterior Probabilities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Classification Problem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Finite Mixture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Normal Mixture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Health Satisfaction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 Algorithm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ZIP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Hurdle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NB2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Obesity/BMI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Misreporter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Value of Travel Time Saved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Decision Strategy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533400"/>
            <a:ext cx="4041775" cy="639762"/>
          </a:xfrm>
        </p:spPr>
        <p:txBody>
          <a:bodyPr/>
          <a:lstStyle/>
          <a:p>
            <a:pPr algn="ctr"/>
            <a:r>
              <a:rPr lang="en-US" smtClean="0"/>
              <a:t>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182687"/>
            <a:ext cx="4041775" cy="4938863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Multinomial Logit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Latent Class MNL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Heckman – Singer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Latent Class Ordered Probit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Attribute Nonattendance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1400" baseline="300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Model</a:t>
            </a:r>
          </a:p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87477" y="3196729"/>
            <a:ext cx="2084923" cy="2924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6049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762000"/>
            <a:ext cx="8229600" cy="792162"/>
          </a:xfrm>
        </p:spPr>
        <p:txBody>
          <a:bodyPr/>
          <a:lstStyle/>
          <a:p>
            <a:r>
              <a:rPr lang="en-US" smtClean="0"/>
              <a:t>Latent Classes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458200" cy="4525963"/>
          </a:xfrm>
        </p:spPr>
        <p:txBody>
          <a:bodyPr>
            <a:normAutofit/>
          </a:bodyPr>
          <a:lstStyle/>
          <a:p>
            <a:r>
              <a:rPr lang="en-US" smtClean="0"/>
              <a:t>A population contains a mixture of individuals of different types (classes)</a:t>
            </a:r>
          </a:p>
          <a:p>
            <a:r>
              <a:rPr lang="en-US" smtClean="0"/>
              <a:t>Common form of the data generating mechanism within the classes</a:t>
            </a:r>
          </a:p>
          <a:p>
            <a:r>
              <a:rPr lang="en-US" smtClean="0"/>
              <a:t>Observed outcome y is governed by the </a:t>
            </a:r>
            <a:r>
              <a:rPr lang="en-US" b="1" smtClean="0">
                <a:solidFill>
                  <a:srgbClr val="FF0000"/>
                </a:solidFill>
              </a:rPr>
              <a:t>common process </a:t>
            </a:r>
            <a:r>
              <a:rPr lang="en-US" smtClean="0"/>
              <a:t>F(</a:t>
            </a:r>
            <a:r>
              <a:rPr lang="en-US" smtClean="0">
                <a:sym typeface="Symbol"/>
              </a:rPr>
              <a:t>y|</a:t>
            </a:r>
            <a:r>
              <a:rPr lang="en-US" b="1" smtClean="0">
                <a:sym typeface="Symbol"/>
              </a:rPr>
              <a:t>x</a:t>
            </a:r>
            <a:r>
              <a:rPr lang="en-US">
                <a:sym typeface="Symbol"/>
              </a:rPr>
              <a:t>,</a:t>
            </a:r>
            <a:r>
              <a:rPr lang="en-US" b="1">
                <a:sym typeface="Symbol"/>
              </a:rPr>
              <a:t></a:t>
            </a:r>
            <a:r>
              <a:rPr lang="en-US" baseline="-25000">
                <a:sym typeface="Symbol"/>
              </a:rPr>
              <a:t>j</a:t>
            </a:r>
            <a:r>
              <a:rPr lang="en-US" b="1">
                <a:sym typeface="Symbol"/>
              </a:rPr>
              <a:t> </a:t>
            </a:r>
            <a:r>
              <a:rPr lang="en-US" smtClean="0">
                <a:sym typeface="Symbol"/>
              </a:rPr>
              <a:t>)</a:t>
            </a:r>
            <a:endParaRPr lang="en-US" smtClean="0"/>
          </a:p>
          <a:p>
            <a:r>
              <a:rPr lang="en-US" smtClean="0"/>
              <a:t>Classes are distinguished by the parameters, </a:t>
            </a:r>
            <a:r>
              <a:rPr lang="en-US" b="1" smtClean="0">
                <a:sym typeface="Symbol"/>
              </a:rPr>
              <a:t></a:t>
            </a:r>
            <a:r>
              <a:rPr lang="en-US" baseline="-25000" smtClean="0">
                <a:sym typeface="Symbol"/>
              </a:rPr>
              <a:t>j</a:t>
            </a:r>
            <a:r>
              <a:rPr lang="en-US" smtClean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3505200"/>
            <a:ext cx="8229600" cy="1524000"/>
          </a:xfrm>
          <a:prstGeom prst="rect">
            <a:avLst/>
          </a:prstGeom>
          <a:solidFill>
            <a:srgbClr val="FF00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718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Zero Inflation?</a:t>
            </a:r>
            <a:endParaRPr lang="en-US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7653" y="1828800"/>
            <a:ext cx="79069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1067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Zero Inflation – ZIP Models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2209800"/>
            <a:ext cx="6781800" cy="37338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Two regimes: (Recreation site visits)</a:t>
            </a:r>
          </a:p>
          <a:p>
            <a:pPr lvl="1" eaLnBrk="1" hangingPunct="1"/>
            <a:r>
              <a:rPr lang="en-US" sz="2000" dirty="0" smtClean="0">
                <a:latin typeface="Arial" pitchFamily="34" charset="0"/>
                <a:cs typeface="Arial" pitchFamily="34" charset="0"/>
              </a:rPr>
              <a:t>Zero (with probability 1). (Never visit site)</a:t>
            </a:r>
          </a:p>
          <a:p>
            <a:pPr lvl="1" eaLnBrk="1" hangingPunct="1"/>
            <a:r>
              <a:rPr lang="en-US" sz="2000" dirty="0" smtClean="0">
                <a:latin typeface="Arial" pitchFamily="34" charset="0"/>
                <a:cs typeface="Arial" pitchFamily="34" charset="0"/>
              </a:rPr>
              <a:t>Poisson with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(0) =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exp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[- </a:t>
            </a:r>
            <a:r>
              <a:rPr lang="en-US" sz="2000" b="1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’x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]. (Number of visits, including zero visits this season.)</a:t>
            </a:r>
          </a:p>
          <a:p>
            <a:pPr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Unconditional:</a:t>
            </a:r>
          </a:p>
          <a:p>
            <a:pPr lvl="1" eaLnBrk="1" hangingPunct="1"/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[0] = P(regime 0) + P(regime 1)*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[0|regime 1]</a:t>
            </a:r>
          </a:p>
          <a:p>
            <a:pPr lvl="1" eaLnBrk="1" hangingPunct="1"/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[j | j &gt;0] = P(regime 1)*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[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j|regime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1]</a:t>
            </a:r>
          </a:p>
          <a:p>
            <a:pPr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This is a “latent class model”</a:t>
            </a:r>
          </a:p>
          <a:p>
            <a:pPr lvl="1" eaLnBrk="1" hangingPunct="1"/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638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The Latent Class Model</a:t>
            </a: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/>
        </p:nvGraphicFramePr>
        <p:xfrm>
          <a:off x="1143000" y="2541588"/>
          <a:ext cx="6780213" cy="2751137"/>
        </p:xfrm>
        <a:graphic>
          <a:graphicData uri="http://schemas.openxmlformats.org/presentationml/2006/ole">
            <p:oleObj spid="_x0000_s2060" name="Equation" r:id="rId4" imgW="4254500" imgH="17272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81501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Log Likelihood for an LC Model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1370013" y="1882775"/>
          <a:ext cx="7150100" cy="4614863"/>
        </p:xfrm>
        <a:graphic>
          <a:graphicData uri="http://schemas.openxmlformats.org/presentationml/2006/ole">
            <p:oleObj spid="_x0000_s3084" name="Equation" r:id="rId4" imgW="4102100" imgH="2641600" progId="Equation.DSMT4">
              <p:embed/>
            </p:oleObj>
          </a:graphicData>
        </a:graphic>
      </p:graphicFrame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371600" y="5943600"/>
            <a:ext cx="72390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770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pPr eaLnBrk="1" hangingPunct="1"/>
            <a:r>
              <a:rPr lang="en-US" smtClean="0"/>
              <a:t>Estimating Which Class</a:t>
            </a:r>
          </a:p>
        </p:txBody>
      </p:sp>
      <p:graphicFrame>
        <p:nvGraphicFramePr>
          <p:cNvPr id="14338" name="Object 3"/>
          <p:cNvGraphicFramePr>
            <a:graphicFrameLocks noChangeAspect="1"/>
          </p:cNvGraphicFramePr>
          <p:nvPr/>
        </p:nvGraphicFramePr>
        <p:xfrm>
          <a:off x="1524000" y="1524000"/>
          <a:ext cx="6645853" cy="5105399"/>
        </p:xfrm>
        <a:graphic>
          <a:graphicData uri="http://schemas.openxmlformats.org/presentationml/2006/ole">
            <p:oleObj spid="_x0000_s4108" name="Equation" r:id="rId4" imgW="5092700" imgH="3911600" progId="Equation.DSMT4">
              <p:embed/>
            </p:oleObj>
          </a:graphicData>
        </a:graphic>
      </p:graphicFrame>
      <p:sp>
        <p:nvSpPr>
          <p:cNvPr id="14340" name="Line 4"/>
          <p:cNvSpPr>
            <a:spLocks noChangeShapeType="1"/>
          </p:cNvSpPr>
          <p:nvPr/>
        </p:nvSpPr>
        <p:spPr bwMode="auto">
          <a:xfrm flipH="1" flipV="1">
            <a:off x="5486400" y="1676400"/>
            <a:ext cx="1600200" cy="762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 flipH="1">
            <a:off x="7162800" y="5334000"/>
            <a:ext cx="533400" cy="2286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536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‘Estimating’ </a:t>
            </a:r>
            <a:r>
              <a:rPr lang="el-GR" smtClean="0"/>
              <a:t>β</a:t>
            </a:r>
            <a:r>
              <a:rPr lang="en-US" baseline="-25000" smtClean="0"/>
              <a:t>i</a:t>
            </a:r>
            <a:endParaRPr lang="el-GR" smtClean="0"/>
          </a:p>
        </p:txBody>
      </p:sp>
      <p:graphicFrame>
        <p:nvGraphicFramePr>
          <p:cNvPr id="15362" name="Object 3"/>
          <p:cNvGraphicFramePr>
            <a:graphicFrameLocks noChangeAspect="1"/>
          </p:cNvGraphicFramePr>
          <p:nvPr/>
        </p:nvGraphicFramePr>
        <p:xfrm>
          <a:off x="838200" y="2049463"/>
          <a:ext cx="7391400" cy="2390775"/>
        </p:xfrm>
        <a:graphic>
          <a:graphicData uri="http://schemas.openxmlformats.org/presentationml/2006/ole">
            <p:oleObj spid="_x0000_s6156" name="Equation" r:id="rId4" imgW="4318000" imgH="13970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15222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How Many Classes?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371600" y="1981200"/>
          <a:ext cx="7358062" cy="3613150"/>
        </p:xfrm>
        <a:graphic>
          <a:graphicData uri="http://schemas.openxmlformats.org/presentationml/2006/ole">
            <p:oleObj spid="_x0000_s7180" name="Equation" r:id="rId4" imgW="4241800" imgH="20828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90589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LCM for Health Status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76400"/>
            <a:ext cx="7239000" cy="24384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Self Assessed Health Status = 0,1,…,10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Recoded:  Healthy  =  HSAT &gt; 6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Using only groups observed T=7 times; N=887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Prob = 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/>
              </a:rPr>
              <a:t>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(Age,Educ,Income,Married,Kids)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2, 3 classes</a:t>
            </a:r>
          </a:p>
        </p:txBody>
      </p:sp>
      <p:pic>
        <p:nvPicPr>
          <p:cNvPr id="6246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3886200"/>
            <a:ext cx="679526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7658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636587"/>
          </a:xfrm>
        </p:spPr>
        <p:txBody>
          <a:bodyPr/>
          <a:lstStyle/>
          <a:p>
            <a:pPr eaLnBrk="1" hangingPunct="1"/>
            <a:r>
              <a:rPr lang="en-US" sz="3600" smtClean="0"/>
              <a:t>Too Many Classes</a:t>
            </a:r>
          </a:p>
        </p:txBody>
      </p:sp>
      <p:pic>
        <p:nvPicPr>
          <p:cNvPr id="6041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799" y="1600200"/>
            <a:ext cx="5229921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Straight Arrow Connector 7"/>
          <p:cNvCxnSpPr/>
          <p:nvPr/>
        </p:nvCxnSpPr>
        <p:spPr bwMode="auto">
          <a:xfrm rot="10800000" flipV="1">
            <a:off x="5105400" y="2057400"/>
            <a:ext cx="1371600" cy="12192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xmlns="" val="383010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Two Class Model</a:t>
            </a:r>
          </a:p>
        </p:txBody>
      </p:sp>
      <p:sp>
        <p:nvSpPr>
          <p:cNvPr id="47107" name="Text Box 4"/>
          <p:cNvSpPr txBox="1">
            <a:spLocks noChangeArrowheads="1"/>
          </p:cNvSpPr>
          <p:nvPr/>
        </p:nvSpPr>
        <p:spPr bwMode="auto">
          <a:xfrm>
            <a:off x="990600" y="1600200"/>
            <a:ext cx="70866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Latent Class / Panel Probit  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HEALTHY</a:t>
            </a:r>
          </a:p>
          <a:p>
            <a:r>
              <a:rPr lang="en-US" sz="1200" b="1">
                <a:latin typeface="Courier New" pitchFamily="49" charset="0"/>
              </a:rPr>
              <a:t>Unbalanced panel has    887 individuals</a:t>
            </a:r>
          </a:p>
          <a:p>
            <a:r>
              <a:rPr lang="en-US" sz="1200" b="1">
                <a:latin typeface="Courier New" pitchFamily="49" charset="0"/>
              </a:rPr>
              <a:t>PROBIT (normal)  probability model</a:t>
            </a:r>
          </a:p>
          <a:p>
            <a:r>
              <a:rPr lang="en-US" sz="1200" b="1">
                <a:latin typeface="Courier New" pitchFamily="49" charset="0"/>
              </a:rPr>
              <a:t>Model fit with  2 latent classes.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|Model parameters for latent class 1</a:t>
            </a:r>
          </a:p>
          <a:p>
            <a:r>
              <a:rPr lang="en-US" sz="1200" b="1">
                <a:latin typeface="Courier New" pitchFamily="49" charset="0"/>
              </a:rPr>
              <a:t>Constant|     .61652**        .28620        2.154   .0312</a:t>
            </a:r>
          </a:p>
          <a:p>
            <a:r>
              <a:rPr lang="en-US" sz="1200" b="1">
                <a:latin typeface="Courier New" pitchFamily="49" charset="0"/>
              </a:rPr>
              <a:t>     AGE|    -.02466***       .00401       -6.143   .0000      44.3352</a:t>
            </a:r>
          </a:p>
          <a:p>
            <a:r>
              <a:rPr lang="en-US" sz="1200" b="1">
                <a:latin typeface="Courier New" pitchFamily="49" charset="0"/>
              </a:rPr>
              <a:t>    EDUC|     .11759***       .01852        6.351   .0000      10.9409</a:t>
            </a:r>
          </a:p>
          <a:p>
            <a:r>
              <a:rPr lang="en-US" sz="1200" b="1">
                <a:latin typeface="Courier New" pitchFamily="49" charset="0"/>
              </a:rPr>
              <a:t>  HHNINC|     .10713          .20447         .524   .6003       .34930</a:t>
            </a:r>
          </a:p>
          <a:p>
            <a:r>
              <a:rPr lang="en-US" sz="1200" b="1">
                <a:latin typeface="Courier New" pitchFamily="49" charset="0"/>
              </a:rPr>
              <a:t> MARRIED|     .11705          .09574        1.223   .2215       .84539</a:t>
            </a:r>
          </a:p>
          <a:p>
            <a:r>
              <a:rPr lang="en-US" sz="1200" b="1">
                <a:latin typeface="Courier New" pitchFamily="49" charset="0"/>
              </a:rPr>
              <a:t>  HHKIDS|     .04421          .07017         .630   .5287       .45482</a:t>
            </a:r>
          </a:p>
          <a:p>
            <a:r>
              <a:rPr lang="en-US" sz="1200" b="1">
                <a:latin typeface="Courier New" pitchFamily="49" charset="0"/>
              </a:rPr>
              <a:t>        |Model parameters for latent class 2</a:t>
            </a:r>
          </a:p>
          <a:p>
            <a:r>
              <a:rPr lang="en-US" sz="1200" b="1">
                <a:latin typeface="Courier New" pitchFamily="49" charset="0"/>
              </a:rPr>
              <a:t>Constant|     .18988          .31890         .595   .5516</a:t>
            </a:r>
          </a:p>
          <a:p>
            <a:r>
              <a:rPr lang="en-US" sz="1200" b="1">
                <a:latin typeface="Courier New" pitchFamily="49" charset="0"/>
              </a:rPr>
              <a:t>     AGE|    -.03120***       .00464       -6.719   .0000      44.3352</a:t>
            </a:r>
          </a:p>
          <a:p>
            <a:r>
              <a:rPr lang="en-US" sz="1200" b="1">
                <a:latin typeface="Courier New" pitchFamily="49" charset="0"/>
              </a:rPr>
              <a:t>    EDUC|     .02122          .01934        1.097   .2726      10.9409</a:t>
            </a:r>
          </a:p>
          <a:p>
            <a:r>
              <a:rPr lang="en-US" sz="1200" b="1">
                <a:latin typeface="Courier New" pitchFamily="49" charset="0"/>
              </a:rPr>
              <a:t>  HHNINC|     .61039***       .19688        3.100   .0019       .34930</a:t>
            </a:r>
          </a:p>
          <a:p>
            <a:r>
              <a:rPr lang="en-US" sz="1200" b="1">
                <a:latin typeface="Courier New" pitchFamily="49" charset="0"/>
              </a:rPr>
              <a:t> MARRIED|     .06201          .10035         .618   .5367       .84539</a:t>
            </a:r>
          </a:p>
          <a:p>
            <a:r>
              <a:rPr lang="en-US" sz="1200" b="1">
                <a:latin typeface="Courier New" pitchFamily="49" charset="0"/>
              </a:rPr>
              <a:t>  HHKIDS|     .19465**        .07936        2.453   .0142       .45482</a:t>
            </a:r>
          </a:p>
          <a:p>
            <a:r>
              <a:rPr lang="en-US" sz="1200" b="1">
                <a:latin typeface="Courier New" pitchFamily="49" charset="0"/>
              </a:rPr>
              <a:t>        |Estimated prior probabilities for class membership</a:t>
            </a:r>
          </a:p>
          <a:p>
            <a:r>
              <a:rPr lang="en-US" sz="1200" b="1">
                <a:latin typeface="Courier New" pitchFamily="49" charset="0"/>
              </a:rPr>
              <a:t>Class1Pr|     .56604***       .02487       22.763   .0000</a:t>
            </a:r>
          </a:p>
          <a:p>
            <a:r>
              <a:rPr lang="en-US" sz="1200" b="1">
                <a:latin typeface="Courier New" pitchFamily="49" charset="0"/>
              </a:rPr>
              <a:t>Class2Pr|     .43396***       .02487       17.452   .0000</a:t>
            </a:r>
          </a:p>
        </p:txBody>
      </p:sp>
    </p:spTree>
    <p:extLst>
      <p:ext uri="{BB962C8B-B14F-4D97-AF65-F5344CB8AC3E}">
        <p14:creationId xmlns:p14="http://schemas.microsoft.com/office/powerpoint/2010/main" xmlns="" val="329995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An Extended Latent Class Model</a:t>
            </a:r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762000" y="1981200"/>
          <a:ext cx="7620000" cy="3479800"/>
        </p:xfrm>
        <a:graphic>
          <a:graphicData uri="http://schemas.openxmlformats.org/presentationml/2006/ole">
            <p:oleObj spid="_x0000_s9228" name="Equation" r:id="rId4" imgW="4254500" imgH="1943100" progId="Equation.DSMT4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990600" y="4114800"/>
            <a:ext cx="7467600" cy="1524000"/>
          </a:xfrm>
          <a:prstGeom prst="rect">
            <a:avLst/>
          </a:prstGeom>
          <a:solidFill>
            <a:srgbClr val="7030A0">
              <a:alpha val="1411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039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1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429000"/>
            <a:ext cx="8704501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61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219200"/>
            <a:ext cx="5191125" cy="2188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92258" y="3445032"/>
            <a:ext cx="8646942" cy="2727167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699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Hurdle Models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47800" y="1905000"/>
            <a:ext cx="6781800" cy="37338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Two decisions: </a:t>
            </a:r>
          </a:p>
          <a:p>
            <a:pPr lvl="1"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Whether or not to participate: y=0 or +.</a:t>
            </a:r>
          </a:p>
          <a:p>
            <a:pPr lvl="1"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If participate, how much.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y|y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&gt;0</a:t>
            </a:r>
          </a:p>
          <a:p>
            <a:pPr eaLnBrk="1" hangingPunct="1"/>
            <a:r>
              <a:rPr lang="en-US" sz="2800" dirty="0" smtClean="0">
                <a:latin typeface="Arial" pitchFamily="34" charset="0"/>
                <a:cs typeface="Arial" pitchFamily="34" charset="0"/>
              </a:rPr>
              <a:t>One ‘regime’ – individual always makes both decisions.</a:t>
            </a:r>
          </a:p>
          <a:p>
            <a:pPr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Implies different models for zeros and positive values</a:t>
            </a:r>
          </a:p>
          <a:p>
            <a:pPr lvl="1" eaLnBrk="1" hangingPunct="1"/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Prob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(0)     = 1 – F(</a:t>
            </a:r>
            <a:r>
              <a:rPr lang="en-US" sz="2400" b="1" dirty="0" smtClean="0">
                <a:latin typeface="Arial" pitchFamily="34" charset="0"/>
                <a:cs typeface="Arial" pitchFamily="34" charset="0"/>
                <a:sym typeface="Symbol"/>
              </a:rPr>
              <a:t>′z</a:t>
            </a:r>
            <a:r>
              <a:rPr lang="en-US" sz="2400" dirty="0" smtClean="0">
                <a:latin typeface="Arial" pitchFamily="34" charset="0"/>
                <a:cs typeface="Arial" pitchFamily="34" charset="0"/>
                <a:sym typeface="Symbol"/>
              </a:rPr>
              <a:t>), </a:t>
            </a:r>
            <a:r>
              <a:rPr lang="en-US" sz="2400" dirty="0" err="1" smtClean="0">
                <a:latin typeface="Arial" pitchFamily="34" charset="0"/>
                <a:cs typeface="Arial" pitchFamily="34" charset="0"/>
                <a:sym typeface="Symbol"/>
              </a:rPr>
              <a:t>Prob</a:t>
            </a:r>
            <a:r>
              <a:rPr lang="en-US" sz="2400" dirty="0" smtClean="0">
                <a:latin typeface="Arial" pitchFamily="34" charset="0"/>
                <a:cs typeface="Arial" pitchFamily="34" charset="0"/>
                <a:sym typeface="Symbol"/>
              </a:rPr>
              <a:t>(+) = </a:t>
            </a:r>
            <a:r>
              <a:rPr lang="en-US" dirty="0">
                <a:latin typeface="Arial" pitchFamily="34" charset="0"/>
                <a:cs typeface="Arial" pitchFamily="34" charset="0"/>
              </a:rPr>
              <a:t>F(</a:t>
            </a:r>
            <a:r>
              <a:rPr lang="en-US" b="1" dirty="0">
                <a:latin typeface="Arial" pitchFamily="34" charset="0"/>
                <a:cs typeface="Arial" pitchFamily="34" charset="0"/>
                <a:sym typeface="Symbol"/>
              </a:rPr>
              <a:t>′z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/>
              </a:rPr>
              <a:t>)</a:t>
            </a:r>
          </a:p>
          <a:p>
            <a:pPr lvl="1" eaLnBrk="1" hangingPunct="1"/>
            <a:r>
              <a:rPr lang="en-US" dirty="0" err="1" smtClean="0">
                <a:latin typeface="Arial" pitchFamily="34" charset="0"/>
                <a:cs typeface="Arial" pitchFamily="34" charset="0"/>
                <a:sym typeface="Symbol"/>
              </a:rPr>
              <a:t>Prob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/>
              </a:rPr>
              <a:t>(y|+)  =  P(y)/[1 – P(0)]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077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752600"/>
            <a:ext cx="85377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74118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2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066800"/>
            <a:ext cx="8505825" cy="5468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457200" y="4343400"/>
            <a:ext cx="64770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457200" y="2819400"/>
            <a:ext cx="64770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107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1143000"/>
          </a:xfrm>
        </p:spPr>
        <p:txBody>
          <a:bodyPr/>
          <a:lstStyle/>
          <a:p>
            <a:r>
              <a:rPr lang="en-US" smtClean="0"/>
              <a:t>A Latent Class Hurdle NB2 Model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133600"/>
            <a:ext cx="7086600" cy="3352800"/>
          </a:xfrm>
        </p:spPr>
        <p:txBody>
          <a:bodyPr>
            <a:normAutofit fontScale="92500" lnSpcReduction="20000"/>
          </a:bodyPr>
          <a:lstStyle/>
          <a:p>
            <a:r>
              <a:rPr lang="en-US" smtClean="0"/>
              <a:t>Analysis of ECHP panel data (1994-2001)</a:t>
            </a:r>
          </a:p>
          <a:p>
            <a:r>
              <a:rPr lang="en-US" smtClean="0"/>
              <a:t>Two class Latent Class Model </a:t>
            </a:r>
          </a:p>
          <a:p>
            <a:pPr lvl="1"/>
            <a:r>
              <a:rPr lang="en-US" smtClean="0"/>
              <a:t>Typical in health economics applications</a:t>
            </a:r>
          </a:p>
          <a:p>
            <a:r>
              <a:rPr lang="en-US" smtClean="0"/>
              <a:t>Hurdle model for physician visits</a:t>
            </a:r>
          </a:p>
          <a:p>
            <a:pPr lvl="1"/>
            <a:r>
              <a:rPr lang="en-US" smtClean="0"/>
              <a:t>Poisson hurdle for participation and negative binomial intensity given participation</a:t>
            </a:r>
          </a:p>
          <a:p>
            <a:pPr lvl="1"/>
            <a:r>
              <a:rPr lang="en-US" smtClean="0"/>
              <a:t>Contrast to a negative binomial model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70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143000"/>
            <a:ext cx="8363712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Arrow Connector 3"/>
          <p:cNvCxnSpPr/>
          <p:nvPr/>
        </p:nvCxnSpPr>
        <p:spPr>
          <a:xfrm rot="5400000">
            <a:off x="2057400" y="1066800"/>
            <a:ext cx="762000" cy="7620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rot="5400000">
            <a:off x="3886200" y="1066800"/>
            <a:ext cx="762000" cy="7620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5013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1066800"/>
            <a:ext cx="8839200" cy="304800"/>
          </a:xfrm>
        </p:spPr>
        <p:txBody>
          <a:bodyPr/>
          <a:lstStyle/>
          <a:p>
            <a:pPr eaLnBrk="1" hangingPunct="1"/>
            <a:r>
              <a:rPr lang="en-US" sz="2800" smtClean="0"/>
              <a:t>LC Poisson Regression for Doctor Visits</a:t>
            </a:r>
          </a:p>
        </p:txBody>
      </p:sp>
      <p:pic>
        <p:nvPicPr>
          <p:cNvPr id="9523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336857"/>
            <a:ext cx="5976938" cy="5521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92142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14600"/>
            <a:ext cx="8531754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44305" y="1219200"/>
            <a:ext cx="8229600" cy="1066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pPr eaLnBrk="1" hangingPunct="1"/>
            <a:r>
              <a:rPr lang="en-US" kern="0" dirty="0" smtClean="0"/>
              <a:t>Is the LCM Finding High and Low Users?</a:t>
            </a:r>
          </a:p>
        </p:txBody>
      </p:sp>
    </p:spTree>
    <p:extLst>
      <p:ext uri="{BB962C8B-B14F-4D97-AF65-F5344CB8AC3E}">
        <p14:creationId xmlns:p14="http://schemas.microsoft.com/office/powerpoint/2010/main" xmlns="" val="18629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2743200"/>
            <a:ext cx="8660356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44305" y="1219200"/>
            <a:ext cx="8229600" cy="1066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pPr eaLnBrk="1" hangingPunct="1"/>
            <a:r>
              <a:rPr lang="en-US" kern="0" dirty="0" smtClean="0"/>
              <a:t>Is the LCM Finding High and Low Users?  Apparently So.</a:t>
            </a:r>
          </a:p>
        </p:txBody>
      </p:sp>
    </p:spTree>
    <p:extLst>
      <p:ext uri="{BB962C8B-B14F-4D97-AF65-F5344CB8AC3E}">
        <p14:creationId xmlns:p14="http://schemas.microsoft.com/office/powerpoint/2010/main" xmlns="" val="141986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1981200"/>
            <a:ext cx="77724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mtClean="0">
                <a:latin typeface="Arial" pitchFamily="34" charset="0"/>
                <a:cs typeface="Arial" pitchFamily="34" charset="0"/>
              </a:rPr>
              <a:t>Inflated Responses in Self-Assessed Health</a:t>
            </a:r>
          </a:p>
          <a:p>
            <a:pPr algn="ctr"/>
            <a:endParaRPr lang="en-US" b="1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Mark Harris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Department of Economics, Curtin University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Bruce Hollingsworth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Department of Economics, Lancaster University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William Greene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Stern School of Business, New York </a:t>
            </a:r>
            <a:r>
              <a:rPr lang="en-US" b="1" smtClean="0">
                <a:latin typeface="Arial" pitchFamily="34" charset="0"/>
                <a:cs typeface="Arial" pitchFamily="34" charset="0"/>
              </a:rPr>
              <a:t>University</a:t>
            </a:r>
          </a:p>
        </p:txBody>
      </p:sp>
      <p:sp>
        <p:nvSpPr>
          <p:cNvPr id="3" name="Rectangle 2"/>
          <p:cNvSpPr/>
          <p:nvPr/>
        </p:nvSpPr>
        <p:spPr>
          <a:xfrm>
            <a:off x="723900" y="1905000"/>
            <a:ext cx="7810500" cy="609600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601980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smtClean="0"/>
              <a:t>American Journal of Health Economics</a:t>
            </a:r>
            <a:r>
              <a:rPr lang="en-US" smtClean="0"/>
              <a:t>, 1,4,2015 (forthcoming)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511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smtClean="0"/>
              <a:t>SAH vs. Objective Health Measures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153400" cy="35052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AU" sz="1600" smtClean="0"/>
              <a:t>Favorable SAH categories seem artificially high.</a:t>
            </a:r>
          </a:p>
          <a:p>
            <a:pPr>
              <a:buNone/>
            </a:pPr>
            <a:endParaRPr lang="en-AU" sz="1600" smtClean="0"/>
          </a:p>
          <a:p>
            <a:pPr marL="0" indent="0">
              <a:buNone/>
            </a:pPr>
            <a:r>
              <a:rPr lang="en-GB" sz="1600" smtClean="0">
                <a:sym typeface="Symbol"/>
              </a:rPr>
              <a:t>  </a:t>
            </a:r>
            <a:r>
              <a:rPr lang="en-GB" sz="1600" smtClean="0"/>
              <a:t>60% of Australians are either overweight or obese (Dunstan </a:t>
            </a:r>
            <a:r>
              <a:rPr lang="en-GB" sz="1600" i="1" smtClean="0"/>
              <a:t>et. al</a:t>
            </a:r>
            <a:r>
              <a:rPr lang="en-GB" sz="1600" smtClean="0"/>
              <a:t>, 2001)</a:t>
            </a:r>
          </a:p>
          <a:p>
            <a:pPr marL="0" indent="0">
              <a:buNone/>
            </a:pPr>
            <a:r>
              <a:rPr lang="en-GB" sz="1600">
                <a:sym typeface="Symbol"/>
              </a:rPr>
              <a:t> </a:t>
            </a:r>
            <a:r>
              <a:rPr lang="en-GB" sz="1600" smtClean="0">
                <a:sym typeface="Symbol"/>
              </a:rPr>
              <a:t> </a:t>
            </a:r>
            <a:r>
              <a:rPr lang="en-US" sz="1600" smtClean="0"/>
              <a:t>1 in 4 Australians has either diabetes or a condition of impaired glucose metabolism</a:t>
            </a:r>
          </a:p>
          <a:p>
            <a:pPr marL="0" indent="0">
              <a:buNone/>
            </a:pPr>
            <a:r>
              <a:rPr lang="en-GB" sz="1600">
                <a:sym typeface="Symbol"/>
              </a:rPr>
              <a:t> </a:t>
            </a:r>
            <a:r>
              <a:rPr lang="en-GB" sz="1600" smtClean="0">
                <a:sym typeface="Symbol"/>
              </a:rPr>
              <a:t> </a:t>
            </a:r>
            <a:r>
              <a:rPr lang="en-US" sz="1600" smtClean="0"/>
              <a:t>Over 50% of the population has elevated cholesterol</a:t>
            </a:r>
          </a:p>
          <a:p>
            <a:pPr marL="0" indent="0">
              <a:buNone/>
            </a:pPr>
            <a:r>
              <a:rPr lang="en-GB" sz="1600">
                <a:sym typeface="Symbol"/>
              </a:rPr>
              <a:t> </a:t>
            </a:r>
            <a:r>
              <a:rPr lang="en-GB" sz="1600" smtClean="0">
                <a:sym typeface="Symbol"/>
              </a:rPr>
              <a:t> </a:t>
            </a:r>
            <a:r>
              <a:rPr lang="en-US" sz="1600" smtClean="0"/>
              <a:t>Over 50% has at least 1 of the “deadly quartet” of health conditions</a:t>
            </a:r>
            <a:br>
              <a:rPr lang="en-US" sz="1600" smtClean="0"/>
            </a:br>
            <a:r>
              <a:rPr lang="en-US" sz="1600" smtClean="0"/>
              <a:t>   (diabetes, obesity, high blood pressure, high cholestrol)</a:t>
            </a:r>
          </a:p>
          <a:p>
            <a:pPr marL="0" indent="0">
              <a:buNone/>
            </a:pPr>
            <a:r>
              <a:rPr lang="en-GB" sz="1600">
                <a:sym typeface="Symbol"/>
              </a:rPr>
              <a:t> </a:t>
            </a:r>
            <a:r>
              <a:rPr lang="en-GB" sz="1600" smtClean="0">
                <a:sym typeface="Symbol"/>
              </a:rPr>
              <a:t> </a:t>
            </a:r>
            <a:r>
              <a:rPr lang="en-GB" sz="1600" smtClean="0"/>
              <a:t>Nearly </a:t>
            </a:r>
            <a:r>
              <a:rPr lang="en-GB" sz="1600"/>
              <a:t>4 out of 5 Australians have 1 or more long term health </a:t>
            </a:r>
            <a:r>
              <a:rPr lang="en-GB" sz="1600" smtClean="0"/>
              <a:t>conditions</a:t>
            </a:r>
            <a:br>
              <a:rPr lang="en-GB" sz="1600" smtClean="0"/>
            </a:br>
            <a:r>
              <a:rPr lang="en-GB" sz="1600" smtClean="0"/>
              <a:t>   </a:t>
            </a:r>
            <a:r>
              <a:rPr lang="en-GB" sz="1600"/>
              <a:t>(National Health Survey, Australian Bureau of Statistics 2006)</a:t>
            </a:r>
            <a:endParaRPr lang="en-US" sz="1600"/>
          </a:p>
          <a:p>
            <a:pPr marL="0" indent="0">
              <a:buNone/>
            </a:pPr>
            <a:r>
              <a:rPr lang="en-GB" sz="1600">
                <a:sym typeface="Symbol"/>
              </a:rPr>
              <a:t> </a:t>
            </a:r>
            <a:r>
              <a:rPr lang="en-GB" sz="1600" smtClean="0">
                <a:sym typeface="Symbol"/>
              </a:rPr>
              <a:t> </a:t>
            </a:r>
            <a:r>
              <a:rPr lang="en-US" sz="1600" smtClean="0"/>
              <a:t>Australia </a:t>
            </a:r>
            <a:r>
              <a:rPr lang="en-US" sz="1600"/>
              <a:t>ranked #1 in terms of obesity </a:t>
            </a:r>
            <a:r>
              <a:rPr lang="en-US" sz="1600" smtClean="0"/>
              <a:t>rates</a:t>
            </a:r>
          </a:p>
          <a:p>
            <a:pPr marL="0" indent="0">
              <a:buNone/>
            </a:pPr>
            <a:endParaRPr lang="en-US" sz="1600" smtClean="0"/>
          </a:p>
          <a:p>
            <a:pPr marL="0" indent="0">
              <a:buNone/>
            </a:pPr>
            <a:r>
              <a:rPr lang="en-US" sz="1600" smtClean="0"/>
              <a:t>Similar results appear to appear for other countries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xmlns="" val="425658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b="1" smtClean="0">
                <a:solidFill>
                  <a:srgbClr val="0070C0"/>
                </a:solidFill>
              </a:rPr>
              <a:t>A Two Class Latent Class Model</a:t>
            </a:r>
          </a:p>
        </p:txBody>
      </p: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8925" y="2667000"/>
            <a:ext cx="3519537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2667000"/>
            <a:ext cx="4168265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9941" name="Straight Connector 6"/>
          <p:cNvCxnSpPr>
            <a:cxnSpLocks noChangeShapeType="1"/>
          </p:cNvCxnSpPr>
          <p:nvPr/>
        </p:nvCxnSpPr>
        <p:spPr bwMode="auto">
          <a:xfrm flipV="1">
            <a:off x="6452076" y="3226038"/>
            <a:ext cx="838200" cy="1295400"/>
          </a:xfrm>
          <a:prstGeom prst="line">
            <a:avLst/>
          </a:prstGeom>
          <a:noFill/>
          <a:ln w="9525" algn="ctr">
            <a:solidFill>
              <a:srgbClr val="FFFF00"/>
            </a:solidFill>
            <a:round/>
            <a:headEnd/>
            <a:tailEnd/>
          </a:ln>
        </p:spPr>
      </p:cxnSp>
      <p:cxnSp>
        <p:nvCxnSpPr>
          <p:cNvPr id="39942" name="Straight Connector 8"/>
          <p:cNvCxnSpPr>
            <a:cxnSpLocks noChangeShapeType="1"/>
          </p:cNvCxnSpPr>
          <p:nvPr/>
        </p:nvCxnSpPr>
        <p:spPr bwMode="auto">
          <a:xfrm flipV="1">
            <a:off x="6477000" y="3818546"/>
            <a:ext cx="838200" cy="685800"/>
          </a:xfrm>
          <a:prstGeom prst="line">
            <a:avLst/>
          </a:prstGeom>
          <a:noFill/>
          <a:ln w="9525" algn="ctr">
            <a:solidFill>
              <a:srgbClr val="FFFF00"/>
            </a:solidFill>
            <a:round/>
            <a:headEnd/>
            <a:tailEnd/>
          </a:ln>
        </p:spPr>
      </p:cxnSp>
      <p:sp>
        <p:nvSpPr>
          <p:cNvPr id="39943" name="TextBox 9"/>
          <p:cNvSpPr txBox="1">
            <a:spLocks noChangeArrowheads="1"/>
          </p:cNvSpPr>
          <p:nvPr/>
        </p:nvSpPr>
        <p:spPr bwMode="auto">
          <a:xfrm>
            <a:off x="1447800" y="2209800"/>
            <a:ext cx="1905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True Reporter</a:t>
            </a:r>
          </a:p>
        </p:txBody>
      </p:sp>
      <p:sp>
        <p:nvSpPr>
          <p:cNvPr id="39944" name="TextBox 10"/>
          <p:cNvSpPr txBox="1">
            <a:spLocks noChangeArrowheads="1"/>
          </p:cNvSpPr>
          <p:nvPr/>
        </p:nvSpPr>
        <p:spPr bwMode="auto">
          <a:xfrm>
            <a:off x="5334000" y="2209800"/>
            <a:ext cx="1981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smtClean="0"/>
              <a:t>Misreporter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xmlns="" val="20702649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0"/>
            <a:ext cx="8458200" cy="1600200"/>
          </a:xfrm>
        </p:spPr>
        <p:txBody>
          <a:bodyPr>
            <a:normAutofit fontScale="92500"/>
          </a:bodyPr>
          <a:lstStyle/>
          <a:p>
            <a:r>
              <a:rPr lang="en-US" smtClean="0"/>
              <a:t>Mis-reporters choose either good or very good</a:t>
            </a:r>
          </a:p>
          <a:p>
            <a:r>
              <a:rPr lang="en-US" smtClean="0"/>
              <a:t>The response is determined by a probit model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1942979"/>
              </p:ext>
            </p:extLst>
          </p:nvPr>
        </p:nvGraphicFramePr>
        <p:xfrm>
          <a:off x="2663439" y="2514600"/>
          <a:ext cx="3810000" cy="914400"/>
        </p:xfrm>
        <a:graphic>
          <a:graphicData uri="http://schemas.openxmlformats.org/presentationml/2006/ole">
            <p:oleObj spid="_x0000_s13324" name="Equation" r:id="rId3" imgW="952087" imgH="228501" progId="Equation.DSMT4">
              <p:embed/>
            </p:oleObj>
          </a:graphicData>
        </a:graphic>
      </p:graphicFrame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7000" y="3733800"/>
            <a:ext cx="4168265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6"/>
          <p:cNvCxnSpPr>
            <a:cxnSpLocks noChangeShapeType="1"/>
          </p:cNvCxnSpPr>
          <p:nvPr/>
        </p:nvCxnSpPr>
        <p:spPr bwMode="auto">
          <a:xfrm flipV="1">
            <a:off x="4851876" y="4301384"/>
            <a:ext cx="838200" cy="1295400"/>
          </a:xfrm>
          <a:prstGeom prst="line">
            <a:avLst/>
          </a:prstGeom>
          <a:noFill/>
          <a:ln w="9525" algn="ctr">
            <a:solidFill>
              <a:srgbClr val="FFFF00"/>
            </a:solidFill>
            <a:round/>
            <a:headEnd/>
            <a:tailEnd/>
          </a:ln>
        </p:spPr>
      </p:cxnSp>
      <p:cxnSp>
        <p:nvCxnSpPr>
          <p:cNvPr id="9" name="Straight Connector 8"/>
          <p:cNvCxnSpPr>
            <a:cxnSpLocks noChangeShapeType="1"/>
          </p:cNvCxnSpPr>
          <p:nvPr/>
        </p:nvCxnSpPr>
        <p:spPr bwMode="auto">
          <a:xfrm flipV="1">
            <a:off x="4871104" y="4910984"/>
            <a:ext cx="838200" cy="685800"/>
          </a:xfrm>
          <a:prstGeom prst="line">
            <a:avLst/>
          </a:prstGeom>
          <a:noFill/>
          <a:ln w="9525" algn="ctr">
            <a:solidFill>
              <a:srgbClr val="FFFF00"/>
            </a:solidFill>
            <a:round/>
            <a:headEnd/>
            <a:tailEnd/>
          </a:ln>
        </p:spPr>
      </p:cxnSp>
      <p:sp>
        <p:nvSpPr>
          <p:cNvPr id="10" name="TextBox 9"/>
          <p:cNvSpPr txBox="1"/>
          <p:nvPr/>
        </p:nvSpPr>
        <p:spPr>
          <a:xfrm>
            <a:off x="6979145" y="3924181"/>
            <a:ext cx="64085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Y=3</a:t>
            </a:r>
          </a:p>
          <a:p>
            <a:endParaRPr lang="en-US" sz="1000"/>
          </a:p>
          <a:p>
            <a:r>
              <a:rPr lang="en-US" smtClean="0"/>
              <a:t>Y=2</a:t>
            </a:r>
          </a:p>
        </p:txBody>
      </p:sp>
    </p:spTree>
    <p:extLst>
      <p:ext uri="{BB962C8B-B14F-4D97-AF65-F5344CB8AC3E}">
        <p14:creationId xmlns:p14="http://schemas.microsoft.com/office/powerpoint/2010/main" xmlns="" val="255425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8847" y="914400"/>
            <a:ext cx="6572250" cy="2892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4038600"/>
            <a:ext cx="301674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217145" y="4167187"/>
            <a:ext cx="64085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Y=4</a:t>
            </a:r>
          </a:p>
          <a:p>
            <a:endParaRPr lang="en-US" sz="1000"/>
          </a:p>
          <a:p>
            <a:r>
              <a:rPr lang="en-US" smtClean="0"/>
              <a:t>Y=3</a:t>
            </a:r>
          </a:p>
          <a:p>
            <a:endParaRPr lang="en-US" sz="1000"/>
          </a:p>
          <a:p>
            <a:r>
              <a:rPr lang="en-US" smtClean="0"/>
              <a:t>Y=2</a:t>
            </a:r>
          </a:p>
          <a:p>
            <a:endParaRPr lang="en-US" sz="1000"/>
          </a:p>
          <a:p>
            <a:r>
              <a:rPr lang="en-US" smtClean="0"/>
              <a:t>Y=1</a:t>
            </a:r>
          </a:p>
          <a:p>
            <a:endParaRPr lang="en-US" sz="1000"/>
          </a:p>
          <a:p>
            <a:r>
              <a:rPr lang="en-US" smtClean="0"/>
              <a:t>Y=0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199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Content Placeholder 2"/>
          <p:cNvSpPr>
            <a:spLocks noGrp="1"/>
          </p:cNvSpPr>
          <p:nvPr>
            <p:ph idx="1"/>
          </p:nvPr>
        </p:nvSpPr>
        <p:spPr>
          <a:xfrm>
            <a:off x="381000" y="1500188"/>
            <a:ext cx="7607300" cy="4213225"/>
          </a:xfrm>
        </p:spPr>
        <p:txBody>
          <a:bodyPr/>
          <a:lstStyle/>
          <a:p>
            <a:pPr marL="612775" indent="-514350" eaLnBrk="1" hangingPunct="1">
              <a:buNone/>
            </a:pPr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</p:txBody>
      </p:sp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1704975"/>
            <a:ext cx="83439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1752600" y="978187"/>
            <a:ext cx="617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/>
              <a:t>Observed Mixture of Two Classes</a:t>
            </a:r>
            <a:endParaRPr lang="en-US" sz="3200" b="1"/>
          </a:p>
        </p:txBody>
      </p:sp>
    </p:spTree>
    <p:extLst>
      <p:ext uri="{BB962C8B-B14F-4D97-AF65-F5344CB8AC3E}">
        <p14:creationId xmlns:p14="http://schemas.microsoft.com/office/powerpoint/2010/main" xmlns="" val="37397797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295400"/>
            <a:ext cx="8210550" cy="451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72712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General Result</a:t>
            </a:r>
            <a:endParaRPr lang="en-US"/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990600" y="2057400"/>
          <a:ext cx="7325816" cy="3747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63963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371600"/>
            <a:ext cx="5973048" cy="4946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34805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" y="1270000"/>
            <a:ext cx="8363712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Arrow Connector 3"/>
          <p:cNvCxnSpPr/>
          <p:nvPr/>
        </p:nvCxnSpPr>
        <p:spPr>
          <a:xfrm rot="5400000">
            <a:off x="2057400" y="1143000"/>
            <a:ext cx="762000" cy="7620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rot="5400000">
            <a:off x="3810000" y="1143001"/>
            <a:ext cx="762000" cy="7620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7813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A Latent Class MNL Model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828800"/>
            <a:ext cx="8148638" cy="430212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+mj-lt"/>
              </a:rPr>
              <a:t>Within a “class”</a:t>
            </a:r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Class sorting is probabilistic (to the analyst) determined by individual characteristics</a:t>
            </a:r>
          </a:p>
        </p:txBody>
      </p:sp>
      <p:graphicFrame>
        <p:nvGraphicFramePr>
          <p:cNvPr id="2050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733425" y="2514600"/>
          <a:ext cx="7335838" cy="1101725"/>
        </p:xfrm>
        <a:graphic>
          <a:graphicData uri="http://schemas.openxmlformats.org/presentationml/2006/ole">
            <p:oleObj spid="_x0000_s16406" name="Equation" r:id="rId4" imgW="3467100" imgH="520700" progId="Equation.DSMT4">
              <p:embed/>
            </p:oleObj>
          </a:graphicData>
        </a:graphic>
      </p:graphicFrame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51" name="Object 6"/>
          <p:cNvGraphicFramePr>
            <a:graphicFrameLocks noChangeAspect="1"/>
          </p:cNvGraphicFramePr>
          <p:nvPr/>
        </p:nvGraphicFramePr>
        <p:xfrm>
          <a:off x="2347913" y="4876800"/>
          <a:ext cx="5057775" cy="1136650"/>
        </p:xfrm>
        <a:graphic>
          <a:graphicData uri="http://schemas.openxmlformats.org/presentationml/2006/ole">
            <p:oleObj spid="_x0000_s16407" name="Equation" r:id="rId5" imgW="2260600" imgH="508000" progId="Equation.DSMT4">
              <p:embed/>
            </p:oleObj>
          </a:graphicData>
        </a:graphic>
      </p:graphicFrame>
      <p:sp>
        <p:nvSpPr>
          <p:cNvPr id="2055" name="Rectangle 6"/>
          <p:cNvSpPr>
            <a:spLocks noChangeArrowheads="1"/>
          </p:cNvSpPr>
          <p:nvPr/>
        </p:nvSpPr>
        <p:spPr bwMode="auto">
          <a:xfrm>
            <a:off x="685800" y="2362200"/>
            <a:ext cx="7620000" cy="1295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56" name="Rectangle 7"/>
          <p:cNvSpPr>
            <a:spLocks noChangeArrowheads="1"/>
          </p:cNvSpPr>
          <p:nvPr/>
        </p:nvSpPr>
        <p:spPr bwMode="auto">
          <a:xfrm>
            <a:off x="2286000" y="4800600"/>
            <a:ext cx="5181600" cy="1295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893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600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Estimates from the LCM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2286000"/>
            <a:ext cx="7342188" cy="28956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+mj-lt"/>
              </a:rPr>
              <a:t>Taste parameters within each class 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baseline="-25000" smtClean="0">
                <a:latin typeface="+mj-lt"/>
                <a:sym typeface="Symbol" pitchFamily="18" charset="2"/>
              </a:rPr>
              <a:t>q</a:t>
            </a:r>
            <a:endParaRPr lang="en-US" sz="2400" b="1" smtClean="0">
              <a:latin typeface="+mj-lt"/>
              <a:sym typeface="Symbol" pitchFamily="18" charset="2"/>
            </a:endParaRPr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Parameters of the class probability model, </a:t>
            </a:r>
            <a:r>
              <a:rPr lang="el-GR" sz="2400" b="1" smtClean="0">
                <a:latin typeface="+mj-lt"/>
              </a:rPr>
              <a:t>θ</a:t>
            </a:r>
            <a:r>
              <a:rPr lang="en-US" sz="2400" baseline="-25000" smtClean="0">
                <a:latin typeface="+mj-lt"/>
              </a:rPr>
              <a:t>q</a:t>
            </a:r>
            <a:endParaRPr lang="en-US" sz="2400" smtClean="0">
              <a:latin typeface="+mj-lt"/>
            </a:endParaRPr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For each person: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</a:rPr>
              <a:t>Posterior estimates of the class they are in q|i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</a:rPr>
              <a:t>Posterior estimates of their taste parameters E[</a:t>
            </a:r>
            <a:r>
              <a:rPr lang="en-US" sz="2000" b="1" smtClean="0">
                <a:latin typeface="+mj-lt"/>
                <a:sym typeface="Symbol" pitchFamily="18" charset="2"/>
              </a:rPr>
              <a:t>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q</a:t>
            </a:r>
            <a:r>
              <a:rPr lang="en-US" sz="2000" smtClean="0">
                <a:latin typeface="+mj-lt"/>
                <a:sym typeface="Symbol" pitchFamily="18" charset="2"/>
              </a:rPr>
              <a:t>|i]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  <a:sym typeface="Symbol" pitchFamily="18" charset="2"/>
              </a:rPr>
              <a:t>Posterior estimates of their behavioral parameters, elasticities, marginal effects, etc.</a:t>
            </a:r>
            <a:endParaRPr lang="el-GR" sz="2000" baseline="-25000" smtClean="0">
              <a:latin typeface="+mj-lt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798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1461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Using the Latent Class Model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8534400" cy="4530725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sz="2400" smtClean="0">
                <a:latin typeface="+mj-lt"/>
              </a:rPr>
              <a:t>Computing posterior (individual specific) class probabilities</a:t>
            </a:r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buNone/>
              <a:defRPr/>
            </a:pPr>
            <a:endParaRPr lang="en-US" sz="2400" smtClean="0">
              <a:latin typeface="+mj-lt"/>
            </a:endParaRPr>
          </a:p>
          <a:p>
            <a:pPr eaLnBrk="1" hangingPunct="1">
              <a:buNone/>
              <a:defRPr/>
            </a:pPr>
            <a:endParaRPr lang="en-US" sz="1600" smtClean="0">
              <a:latin typeface="+mj-lt"/>
            </a:endParaRPr>
          </a:p>
          <a:p>
            <a:pPr eaLnBrk="1" hangingPunct="1">
              <a:buNone/>
              <a:defRPr/>
            </a:pPr>
            <a:r>
              <a:rPr lang="en-US" sz="2400" smtClean="0">
                <a:latin typeface="+mj-lt"/>
              </a:rPr>
              <a:t>Computing posterior (individual specific) taste parameters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981200" y="2133600"/>
          <a:ext cx="4803775" cy="2286000"/>
        </p:xfrm>
        <a:graphic>
          <a:graphicData uri="http://schemas.openxmlformats.org/presentationml/2006/ole">
            <p:oleObj spid="_x0000_s18454" name="Equation" r:id="rId4" imgW="2882900" imgH="1371600" progId="Equation.DSMT4">
              <p:embed/>
            </p:oleObj>
          </a:graphicData>
        </a:graphic>
      </p:graphicFrame>
      <p:graphicFrame>
        <p:nvGraphicFramePr>
          <p:cNvPr id="4099" name="Object 5"/>
          <p:cNvGraphicFramePr>
            <a:graphicFrameLocks noChangeAspect="1"/>
          </p:cNvGraphicFramePr>
          <p:nvPr/>
        </p:nvGraphicFramePr>
        <p:xfrm>
          <a:off x="2895600" y="5257800"/>
          <a:ext cx="2200275" cy="687388"/>
        </p:xfrm>
        <a:graphic>
          <a:graphicData uri="http://schemas.openxmlformats.org/presentationml/2006/ole">
            <p:oleObj spid="_x0000_s18455" name="Equation" r:id="rId5" imgW="977476" imgH="304668" progId="Equation.DSMT4">
              <p:embed/>
            </p:oleObj>
          </a:graphicData>
        </a:graphic>
      </p:graphicFrame>
      <p:sp>
        <p:nvSpPr>
          <p:cNvPr id="4102" name="Rectangle 5"/>
          <p:cNvSpPr>
            <a:spLocks noChangeArrowheads="1"/>
          </p:cNvSpPr>
          <p:nvPr/>
        </p:nvSpPr>
        <p:spPr bwMode="auto">
          <a:xfrm>
            <a:off x="1905000" y="2057400"/>
            <a:ext cx="5334000" cy="2286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103" name="Rectangle 6"/>
          <p:cNvSpPr>
            <a:spLocks noChangeArrowheads="1"/>
          </p:cNvSpPr>
          <p:nvPr/>
        </p:nvSpPr>
        <p:spPr bwMode="auto">
          <a:xfrm>
            <a:off x="2819400" y="5181600"/>
            <a:ext cx="2362200" cy="8382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536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8575"/>
            <a:ext cx="82296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Application: Shoe Brand Choice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752600"/>
            <a:ext cx="7239000" cy="48006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S</a:t>
            </a:r>
            <a:r>
              <a:rPr lang="en-US" sz="2000" smtClean="0">
                <a:latin typeface="+mj-lt"/>
              </a:rPr>
              <a:t>imulated Data: Stated Choice, 400 respondents, 8 choice situations, 3,200 observations</a:t>
            </a:r>
          </a:p>
          <a:p>
            <a:pPr eaLnBrk="1" hangingPunct="1"/>
            <a:r>
              <a:rPr lang="en-US" smtClean="0">
                <a:latin typeface="+mj-lt"/>
              </a:rPr>
              <a:t>3</a:t>
            </a:r>
            <a:r>
              <a:rPr lang="en-US" sz="2000" smtClean="0">
                <a:latin typeface="+mj-lt"/>
              </a:rPr>
              <a:t> choice/attributes + NONE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Fashion = High / Low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Quality   = High / Low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Price      = 25/50/75,100 coded 1,2,3,4</a:t>
            </a:r>
          </a:p>
          <a:p>
            <a:pPr eaLnBrk="1" hangingPunct="1"/>
            <a:r>
              <a:rPr lang="en-US" smtClean="0">
                <a:latin typeface="+mj-lt"/>
              </a:rPr>
              <a:t>H</a:t>
            </a:r>
            <a:r>
              <a:rPr lang="en-US" sz="2000" smtClean="0">
                <a:latin typeface="+mj-lt"/>
              </a:rPr>
              <a:t>eterogeneity: Sex (Male=1), Age (&lt;25, 25-39, 40+)</a:t>
            </a:r>
          </a:p>
          <a:p>
            <a:pPr eaLnBrk="1" hangingPunct="1"/>
            <a:r>
              <a:rPr lang="en-US" smtClean="0">
                <a:latin typeface="+mj-lt"/>
              </a:rPr>
              <a:t>U</a:t>
            </a:r>
            <a:r>
              <a:rPr lang="en-US" sz="2000" smtClean="0">
                <a:latin typeface="+mj-lt"/>
              </a:rPr>
              <a:t>nderlying data generated by a 3 class latent class process (100, 200, 100 in classes)</a:t>
            </a:r>
          </a:p>
          <a:p>
            <a:pPr eaLnBrk="1" hangingPunct="1"/>
            <a:r>
              <a:rPr lang="en-US" smtClean="0">
                <a:latin typeface="+mj-lt"/>
              </a:rPr>
              <a:t>T</a:t>
            </a:r>
            <a:r>
              <a:rPr lang="en-US" sz="2000" smtClean="0">
                <a:latin typeface="+mj-lt"/>
              </a:rPr>
              <a:t>hanks to www.statisticalinnovations.com (Latent Gold)</a:t>
            </a:r>
          </a:p>
        </p:txBody>
      </p:sp>
    </p:spTree>
    <p:extLst>
      <p:ext uri="{BB962C8B-B14F-4D97-AF65-F5344CB8AC3E}">
        <p14:creationId xmlns:p14="http://schemas.microsoft.com/office/powerpoint/2010/main" xmlns="" val="286365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96153" y="1295400"/>
            <a:ext cx="8229600" cy="530225"/>
          </a:xfrm>
        </p:spPr>
        <p:txBody>
          <a:bodyPr/>
          <a:lstStyle/>
          <a:p>
            <a:r>
              <a:rPr lang="en-US" b="1" smtClean="0"/>
              <a:t>Shoe Brand Choice</a:t>
            </a:r>
            <a:endParaRPr lang="en-US" b="1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pPr>
              <a:buNone/>
            </a:pPr>
            <a:endParaRPr lang="en-US" sz="2400" smtClean="0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 flipH="1">
            <a:off x="5257800" y="3505200"/>
            <a:ext cx="914400" cy="53340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>
            <a:off x="6172200" y="3505200"/>
            <a:ext cx="914400" cy="53340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 flipV="1">
            <a:off x="29718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>
            <a:off x="45720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3733800" y="2286000"/>
            <a:ext cx="1981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Choice Situation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2057400" y="3200400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Opt Out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6324600" y="3200400"/>
            <a:ext cx="1752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Choose Brand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2743200" y="4083050"/>
            <a:ext cx="838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None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5715000" y="4114800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Brand2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4648200" y="4083050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Brand1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4" name="Text Box 14"/>
          <p:cNvSpPr txBox="1">
            <a:spLocks noChangeArrowheads="1"/>
          </p:cNvSpPr>
          <p:nvPr/>
        </p:nvSpPr>
        <p:spPr bwMode="auto">
          <a:xfrm>
            <a:off x="6781800" y="4083050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Brand3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5" name="Text Box 16"/>
          <p:cNvSpPr txBox="1">
            <a:spLocks noChangeArrowheads="1"/>
          </p:cNvSpPr>
          <p:nvPr/>
        </p:nvSpPr>
        <p:spPr bwMode="auto">
          <a:xfrm>
            <a:off x="533400" y="3200400"/>
            <a:ext cx="1447800" cy="338554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Purchase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6" name="Text Box 17"/>
          <p:cNvSpPr txBox="1">
            <a:spLocks noChangeArrowheads="1"/>
          </p:cNvSpPr>
          <p:nvPr/>
        </p:nvSpPr>
        <p:spPr bwMode="auto">
          <a:xfrm>
            <a:off x="533400" y="4070350"/>
            <a:ext cx="14478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Brand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7" name="Line 18"/>
          <p:cNvSpPr>
            <a:spLocks noChangeShapeType="1"/>
          </p:cNvSpPr>
          <p:nvPr/>
        </p:nvSpPr>
        <p:spPr bwMode="auto">
          <a:xfrm>
            <a:off x="6172200" y="3505200"/>
            <a:ext cx="0" cy="533400"/>
          </a:xfrm>
          <a:prstGeom prst="line">
            <a:avLst/>
          </a:prstGeom>
          <a:noFill/>
          <a:ln w="28575">
            <a:solidFill>
              <a:srgbClr val="333333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98" name="Line 19"/>
          <p:cNvSpPr>
            <a:spLocks noChangeShapeType="1"/>
          </p:cNvSpPr>
          <p:nvPr/>
        </p:nvSpPr>
        <p:spPr bwMode="auto">
          <a:xfrm>
            <a:off x="2971800" y="3505200"/>
            <a:ext cx="0" cy="533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99" name="Rectangle 19"/>
          <p:cNvSpPr>
            <a:spLocks noChangeArrowheads="1"/>
          </p:cNvSpPr>
          <p:nvPr/>
        </p:nvSpPr>
        <p:spPr bwMode="auto">
          <a:xfrm>
            <a:off x="2057400" y="2286000"/>
            <a:ext cx="5943600" cy="21336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500" name="Text Box 17"/>
          <p:cNvSpPr txBox="1">
            <a:spLocks noChangeArrowheads="1"/>
          </p:cNvSpPr>
          <p:nvPr/>
        </p:nvSpPr>
        <p:spPr bwMode="auto">
          <a:xfrm>
            <a:off x="533400" y="2286000"/>
            <a:ext cx="1447800" cy="338554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Shoe Choice</a:t>
            </a:r>
            <a:endParaRPr lang="en-US" sz="1600" b="1">
              <a:latin typeface="Tahoma" pitchFamily="34" charset="0"/>
            </a:endParaRP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1981200" y="4648200"/>
          <a:ext cx="6146800" cy="838200"/>
        </p:xfrm>
        <a:graphic>
          <a:graphicData uri="http://schemas.openxmlformats.org/presentationml/2006/ole">
            <p:oleObj spid="_x0000_s19468" name="Equation" r:id="rId4" imgW="3352800" imgH="4572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98405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One Class MNL Estimates</a:t>
            </a:r>
          </a:p>
        </p:txBody>
      </p:sp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1371600" y="1981200"/>
            <a:ext cx="7086600" cy="375487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Discrete choice (multinomial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logit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) model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Log likelihood function     -4158.50286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Estimation based on N =   3200, K =   4</a:t>
            </a:r>
          </a:p>
          <a:p>
            <a:r>
              <a:rPr lang="pt-BR" sz="1400" b="1" dirty="0" smtClean="0">
                <a:latin typeface="Courier New" pitchFamily="49" charset="0"/>
                <a:cs typeface="Courier New" pitchFamily="49" charset="0"/>
              </a:rPr>
              <a:t>R2=1-LogL/LogL</a:t>
            </a:r>
            <a:r>
              <a:rPr lang="pt-BR" sz="1400" b="1" dirty="0">
                <a:latin typeface="Courier New" pitchFamily="49" charset="0"/>
                <a:cs typeface="Courier New" pitchFamily="49" charset="0"/>
              </a:rPr>
              <a:t>* Log-L fncn R-sqrd R2Adj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Constants only  -4391.1804  .0530 .0510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Response data are given as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ind.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choices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Number of obs.=  3200, skipped    0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obs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Variable| Coefficient    Standard Error  b/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St.Er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. P[|Z|&gt;z]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FASH|1|    1.47890***       .06777       21.823   .0000</a:t>
            </a:r>
          </a:p>
          <a:p>
            <a:r>
              <a:rPr lang="it-IT" sz="1400" b="1" dirty="0">
                <a:latin typeface="Courier New" pitchFamily="49" charset="0"/>
                <a:cs typeface="Courier New" pitchFamily="49" charset="0"/>
              </a:rPr>
              <a:t>  QUAL|1|    1.01373***       .06445       15.730   .0000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PRICE|1|   -11.8023***       .80406      -14.678   .0000</a:t>
            </a:r>
          </a:p>
          <a:p>
            <a:r>
              <a:rPr lang="it-IT" sz="1400" b="1" dirty="0">
                <a:latin typeface="Courier New" pitchFamily="49" charset="0"/>
                <a:cs typeface="Courier New" pitchFamily="49" charset="0"/>
              </a:rPr>
              <a:t>  ASC4|1|     .03679          .07176         .513   .6082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</p:spTree>
    <p:extLst>
      <p:ext uri="{BB962C8B-B14F-4D97-AF65-F5344CB8AC3E}">
        <p14:creationId xmlns:p14="http://schemas.microsoft.com/office/powerpoint/2010/main" xmlns="" val="59507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Application: Brand Choice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981200"/>
            <a:ext cx="73914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+mj-lt"/>
              </a:rPr>
              <a:t>True underlying model is a three class LCM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	NLOGIT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		; Lhs=choice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		; Choices=Brand1,Brand2,Brand3,None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		; </a:t>
            </a:r>
            <a:r>
              <a:rPr lang="en-US" sz="2400" b="1" dirty="0" err="1" smtClean="0">
                <a:latin typeface="+mj-lt"/>
              </a:rPr>
              <a:t>Rhs</a:t>
            </a:r>
            <a:r>
              <a:rPr lang="en-US" sz="2400" b="1" dirty="0" smtClean="0">
                <a:latin typeface="+mj-lt"/>
              </a:rPr>
              <a:t> = Fash,Qual,Price,ASC4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		; LCM=Male,Age25,Age39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		; </a:t>
            </a:r>
            <a:r>
              <a:rPr lang="en-US" sz="2400" b="1" dirty="0" err="1" smtClean="0">
                <a:latin typeface="+mj-lt"/>
              </a:rPr>
              <a:t>Pts</a:t>
            </a:r>
            <a:r>
              <a:rPr lang="en-US" sz="2400" b="1" dirty="0" smtClean="0">
                <a:latin typeface="+mj-lt"/>
              </a:rPr>
              <a:t>=3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		; </a:t>
            </a:r>
            <a:r>
              <a:rPr lang="en-US" sz="2400" b="1" dirty="0" err="1" smtClean="0">
                <a:latin typeface="+mj-lt"/>
              </a:rPr>
              <a:t>Pds</a:t>
            </a:r>
            <a:r>
              <a:rPr lang="en-US" sz="2400" b="1" dirty="0" smtClean="0">
                <a:latin typeface="+mj-lt"/>
              </a:rPr>
              <a:t>=8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		</a:t>
            </a:r>
            <a:r>
              <a:rPr lang="en-US" sz="2400" b="1" smtClean="0">
                <a:latin typeface="+mj-lt"/>
              </a:rPr>
              <a:t>; Parameters </a:t>
            </a:r>
            <a:r>
              <a:rPr lang="en-US" sz="2400" b="1" dirty="0" smtClean="0">
                <a:latin typeface="+mj-lt"/>
              </a:rPr>
              <a:t>(Save posterior results) $</a:t>
            </a:r>
          </a:p>
          <a:p>
            <a:pPr eaLnBrk="1" hangingPunct="1">
              <a:buNone/>
            </a:pPr>
            <a:endParaRPr lang="en-US" b="1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034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89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Three Class LCM</a:t>
            </a:r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533400" y="1828800"/>
            <a:ext cx="6553200" cy="483209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dirty="0">
                <a:latin typeface="Courier New" pitchFamily="49" charset="0"/>
              </a:rPr>
              <a:t>Normal exit from iterations. Exit status=0.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Latent Class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Logit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Model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Log likelihood function     -3649.13245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Restricted log likelihood   -4436.14196</a:t>
            </a:r>
          </a:p>
          <a:p>
            <a:r>
              <a:rPr lang="it-IT" sz="1400" b="1" dirty="0">
                <a:latin typeface="Courier New" pitchFamily="49" charset="0"/>
                <a:cs typeface="Courier New" pitchFamily="49" charset="0"/>
              </a:rPr>
              <a:t>Chi squared [  20 d.f.]      1574.01902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Significance level               .00000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McFadden Pseudo R-squared      .1774085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Estimation based on N =   3200, K =  20</a:t>
            </a:r>
          </a:p>
          <a:p>
            <a:r>
              <a:rPr lang="pt-BR" sz="1400" b="1" dirty="0" smtClean="0">
                <a:latin typeface="Courier New" pitchFamily="49" charset="0"/>
                <a:cs typeface="Courier New" pitchFamily="49" charset="0"/>
              </a:rPr>
              <a:t>R2=1-LogL/LogL</a:t>
            </a:r>
            <a:r>
              <a:rPr lang="pt-BR" sz="1400" b="1" dirty="0">
                <a:latin typeface="Courier New" pitchFamily="49" charset="0"/>
                <a:cs typeface="Courier New" pitchFamily="49" charset="0"/>
              </a:rPr>
              <a:t>* Log-L fncn R-sqrd R2Adj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No coefficients -4436.1420  .1774 .1757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Constants only  -4391.1804  .1690 .1673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At start values -4158.5428  .1225 .1207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Response data are given as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ind.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choices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Number of latent classes =            3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Average Class Probabilities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  .506  .239  .256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LCM model with panel has     400 groups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Fixed number of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obsrvs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./group=        8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Number of obs.=  3200, skipped    0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obs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5105400" y="2743200"/>
            <a:ext cx="3352800" cy="1276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 b="1">
                <a:latin typeface="+mj-lt"/>
                <a:cs typeface="Courier New" pitchFamily="49" charset="0"/>
              </a:rPr>
              <a:t>LogL for one class MNL = -4158.503</a:t>
            </a:r>
          </a:p>
          <a:p>
            <a:pPr>
              <a:spcBef>
                <a:spcPct val="50000"/>
              </a:spcBef>
              <a:defRPr/>
            </a:pPr>
            <a:r>
              <a:rPr lang="en-US" sz="1400" b="1">
                <a:latin typeface="+mj-lt"/>
                <a:cs typeface="Courier New" pitchFamily="49" charset="0"/>
              </a:rPr>
              <a:t>Based on the LR statistic it would seem unambiguous to reject the one class model. The degrees of freedom for the test are uncertain, however.</a:t>
            </a:r>
          </a:p>
        </p:txBody>
      </p:sp>
    </p:spTree>
    <p:extLst>
      <p:ext uri="{BB962C8B-B14F-4D97-AF65-F5344CB8AC3E}">
        <p14:creationId xmlns:p14="http://schemas.microsoft.com/office/powerpoint/2010/main" xmlns="" val="243118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413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Estimated LCM: Utilities</a:t>
            </a:r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1447800" y="1981200"/>
            <a:ext cx="7239000" cy="39703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|Utility parameters in latent class --&gt;&gt; 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FASH|1|    3.02570***       .14549       20.796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QUAL|1|    -.08782          .12305        -.714   .4754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PRICE|1|   -9.69638***      1.41267       -6.864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ASC4|1|    1.28999***       .14632        8.816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|Utility parameters in latent class --&gt;&gt; 2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FASH|2|    1.19722***       .16169        7.404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QUAL|2|    1.11575***       .16356        6.821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PRICE|2|   -13.9345***      1.93541       -7.200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ASC4|2|    -.43138**        .18514       -2.330   .0198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|Utility parameters in latent class --&gt;&gt; 3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FASH|3|    -.17168          .16725       -1.026   .3047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QUAL|3|    2.71881***       .17907       15.183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PRICE|3|   -8.96483***      1.93400       -4.635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ASC4|3|     .18639          .18412        1.012   .3114</a:t>
            </a:r>
          </a:p>
        </p:txBody>
      </p:sp>
    </p:spTree>
    <p:extLst>
      <p:ext uri="{BB962C8B-B14F-4D97-AF65-F5344CB8AC3E}">
        <p14:creationId xmlns:p14="http://schemas.microsoft.com/office/powerpoint/2010/main" xmlns="" val="381125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39825"/>
          </a:xfrm>
        </p:spPr>
        <p:txBody>
          <a:bodyPr/>
          <a:lstStyle/>
          <a:p>
            <a:pPr eaLnBrk="1" hangingPunct="1"/>
            <a:r>
              <a:rPr lang="en-US" sz="3200" b="1" dirty="0" smtClean="0"/>
              <a:t>Estimated LCM: Class Probability Model</a:t>
            </a:r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1143000" y="2057400"/>
            <a:ext cx="7239000" cy="418576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|This is THETA(01) in class probability model.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Constant|    -.90345**        .37612       -2.402   .0163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_MALE|1|     .64183*         .36245        1.771   .0766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_AGE25|1|    2.13321***       .32096        6.646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_AGE39|1|     .72630*         .43511        1.669   .0951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|This is THETA(02) in class probability model.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Constant|     .37636          .34812        1.081   .2796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_MALE|2|   -2.76536***       .69325       -3.989   .0001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_AGE25|2|    -.11946          .54936        -.217   .8279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_AGE39|2|    1.97657***       .71684        2.757   .0058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|This is THETA(03) in class probability model.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Constant|       .000        ......(Fixed Parameter)......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_MALE|3|       .000        ......(Fixed Parameter)......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_AGE25|3|       .000        ......(Fixed Parameter)......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_AGE39|3|       .000        ......(Fixed Parameter)......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  <a:endParaRPr lang="en-US" sz="1400" b="1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373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14400"/>
            <a:ext cx="8229600" cy="1139825"/>
          </a:xfrm>
        </p:spPr>
        <p:txBody>
          <a:bodyPr/>
          <a:lstStyle/>
          <a:p>
            <a:pPr eaLnBrk="1" hangingPunct="1"/>
            <a:r>
              <a:rPr lang="en-US" sz="3200" b="1" smtClean="0"/>
              <a:t>Estimated LCM: Conditional (Posterior) Class Probabilities</a:t>
            </a:r>
          </a:p>
        </p:txBody>
      </p:sp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2057400"/>
            <a:ext cx="31581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7664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sz="3200" b="1" dirty="0" smtClean="0"/>
              <a:t>Average Estimated Class Probabilities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133600"/>
            <a:ext cx="7620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b="1" dirty="0" smtClean="0">
                <a:latin typeface="Arial" charset="0"/>
              </a:rPr>
              <a:t>    </a:t>
            </a:r>
            <a:r>
              <a:rPr lang="en-US" sz="2400" b="1" dirty="0" smtClean="0">
                <a:latin typeface="+mj-lt"/>
              </a:rPr>
              <a:t>MATRIX ; list ; 1/400 * classp_i'1$</a:t>
            </a:r>
            <a:endParaRPr lang="en-US" sz="24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>
                <a:latin typeface="+mj-lt"/>
              </a:rPr>
              <a:t>    Matrix Result   has  3 rows and  1 columns.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              1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+--------------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  1|     .50555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  2|     .23853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  3|     .25593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   </a:t>
            </a:r>
            <a:r>
              <a:rPr lang="en-US" sz="2400" b="1" dirty="0" smtClean="0">
                <a:latin typeface="+mj-lt"/>
              </a:rPr>
              <a:t>This is how the data were simulated.  Class probabilities are .5, .25, .25.  The model ‘worked.’</a:t>
            </a:r>
          </a:p>
        </p:txBody>
      </p:sp>
    </p:spTree>
    <p:extLst>
      <p:ext uri="{BB962C8B-B14F-4D97-AF65-F5344CB8AC3E}">
        <p14:creationId xmlns:p14="http://schemas.microsoft.com/office/powerpoint/2010/main" xmlns="" val="383761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3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r>
              <a:rPr lang="en-US" b="1" smtClean="0"/>
              <a:t>Elasticities</a:t>
            </a:r>
          </a:p>
        </p:txBody>
      </p:sp>
      <p:sp>
        <p:nvSpPr>
          <p:cNvPr id="22531" name="TextBox 4"/>
          <p:cNvSpPr txBox="1">
            <a:spLocks noChangeArrowheads="1"/>
          </p:cNvSpPr>
          <p:nvPr/>
        </p:nvSpPr>
        <p:spPr bwMode="auto">
          <a:xfrm>
            <a:off x="381000" y="1447800"/>
            <a:ext cx="8153400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Elasticity             averaged over observations.|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Effects on probabilities of all choices in model: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* = Direct Elasticity effect of the attribute. 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Attribute is PRICE    in choice BRAND1         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                           Mean   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St.Dev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*     Choice=BRAND1            -.8010     .3381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Choice=BRAND2             .2732     .2994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Choice=BRAND3             .2484     .2641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Choice=NONE               .2193     .2317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Attribute is PRICE    in choice BRAND2         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Choice=BRAND1             .3106     .2123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*     Choice=BRAND2           -1.1481     .4885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Choice=BRAND3             .2836     .2034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Choice=NONE               .2682     .1848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Attribute is PRICE    in choice BRAND3         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Choice=BRAND1             .3145     .2217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Choice=BRAND2             .3436     .2991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*     Choice=BRAND3            -.6744     .3676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Choice=NONE               .3019     .2187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04965" y="2325687"/>
            <a:ext cx="2971800" cy="224631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 err="1">
                <a:latin typeface="+mj-lt"/>
              </a:rPr>
              <a:t>Elasticities</a:t>
            </a:r>
            <a:r>
              <a:rPr lang="en-US" sz="1400" dirty="0">
                <a:latin typeface="+mj-lt"/>
              </a:rPr>
              <a:t> are computed by averaging individual </a:t>
            </a:r>
            <a:r>
              <a:rPr lang="en-US" sz="1400" dirty="0" err="1">
                <a:latin typeface="+mj-lt"/>
              </a:rPr>
              <a:t>elasticities</a:t>
            </a:r>
            <a:r>
              <a:rPr lang="en-US" sz="1400" dirty="0">
                <a:latin typeface="+mj-lt"/>
              </a:rPr>
              <a:t> computed at the expected (posterior) parameter vector.</a:t>
            </a:r>
          </a:p>
          <a:p>
            <a:pPr>
              <a:defRPr/>
            </a:pPr>
            <a:endParaRPr lang="en-US" sz="1400" dirty="0">
              <a:latin typeface="+mj-lt"/>
            </a:endParaRPr>
          </a:p>
          <a:p>
            <a:pPr>
              <a:defRPr/>
            </a:pPr>
            <a:r>
              <a:rPr lang="en-US" sz="1400" dirty="0">
                <a:latin typeface="+mj-lt"/>
              </a:rPr>
              <a:t>This is an </a:t>
            </a:r>
            <a:r>
              <a:rPr lang="en-US" sz="1400" b="1" dirty="0">
                <a:solidFill>
                  <a:srgbClr val="FF0000"/>
                </a:solidFill>
                <a:latin typeface="+mj-lt"/>
              </a:rPr>
              <a:t>unlabeled choice experiment</a:t>
            </a:r>
            <a:r>
              <a:rPr lang="en-US" sz="1400" dirty="0">
                <a:latin typeface="+mj-lt"/>
              </a:rPr>
              <a:t>.  It is not possible to attach any significance to the fact that the elasticity is different for Brand1 and Brand 2 or Brand 3.</a:t>
            </a:r>
          </a:p>
        </p:txBody>
      </p:sp>
    </p:spTree>
    <p:extLst>
      <p:ext uri="{BB962C8B-B14F-4D97-AF65-F5344CB8AC3E}">
        <p14:creationId xmlns:p14="http://schemas.microsoft.com/office/powerpoint/2010/main" xmlns="" val="304127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smtClean="0"/>
              <a:t>Decision Strategy in Multinomial Choice</a:t>
            </a:r>
            <a:endParaRPr lang="en-US" b="1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685800" y="2514600"/>
          <a:ext cx="7948061" cy="2057400"/>
        </p:xfrm>
        <a:graphic>
          <a:graphicData uri="http://schemas.openxmlformats.org/presentationml/2006/ole">
            <p:oleObj spid="_x0000_s22540" name="Equation" r:id="rId3" imgW="4660900" imgH="12065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42744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r>
              <a:rPr lang="en-US" b="1" smtClean="0"/>
              <a:t>Multinomial </a:t>
            </a:r>
            <a:r>
              <a:rPr lang="en-US" b="1" err="1" smtClean="0"/>
              <a:t>Logit</a:t>
            </a:r>
            <a:r>
              <a:rPr lang="en-US" b="1" smtClean="0"/>
              <a:t> Model</a:t>
            </a:r>
            <a:endParaRPr lang="en-US" b="1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533400" y="2133600"/>
          <a:ext cx="8002387" cy="3429000"/>
        </p:xfrm>
        <a:graphic>
          <a:graphicData uri="http://schemas.openxmlformats.org/presentationml/2006/ole">
            <p:oleObj spid="_x0000_s23564" name="Equation" r:id="rId3" imgW="3911600" imgH="16764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50344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808038"/>
          </a:xfrm>
        </p:spPr>
        <p:txBody>
          <a:bodyPr>
            <a:normAutofit/>
          </a:bodyPr>
          <a:lstStyle/>
          <a:p>
            <a:r>
              <a:rPr lang="en-US" b="1" smtClean="0"/>
              <a:t>Individual </a:t>
            </a:r>
            <a:r>
              <a:rPr lang="en-US" b="1" smtClean="0">
                <a:solidFill>
                  <a:srgbClr val="FF0000"/>
                </a:solidFill>
              </a:rPr>
              <a:t>Implicitly</a:t>
            </a:r>
            <a:r>
              <a:rPr lang="en-US" b="1" smtClean="0"/>
              <a:t> Ignores Attributes</a:t>
            </a:r>
            <a:endParaRPr lang="en-US" b="1"/>
          </a:p>
        </p:txBody>
      </p:sp>
      <p:sp>
        <p:nvSpPr>
          <p:cNvPr id="3" name="TextBox 2"/>
          <p:cNvSpPr txBox="1"/>
          <p:nvPr/>
        </p:nvSpPr>
        <p:spPr>
          <a:xfrm>
            <a:off x="609600" y="2209800"/>
            <a:ext cx="8077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mtClean="0"/>
          </a:p>
          <a:p>
            <a:r>
              <a:rPr lang="en-US" err="1" smtClean="0"/>
              <a:t>Hensher</a:t>
            </a:r>
            <a:r>
              <a:rPr lang="en-US" smtClean="0"/>
              <a:t>, D.A. and Greene, W.H. (2010) Non-attendance and dual processing of common-metric attributes in choice analysis: a latent class specification, </a:t>
            </a:r>
            <a:r>
              <a:rPr lang="en-US" i="1" smtClean="0"/>
              <a:t>Empirical Economics</a:t>
            </a:r>
            <a:r>
              <a:rPr lang="en-US" smtClean="0"/>
              <a:t> 39 (2), 413-426</a:t>
            </a:r>
          </a:p>
          <a:p>
            <a:endParaRPr lang="en-US" smtClean="0"/>
          </a:p>
          <a:p>
            <a:pPr lvl="0"/>
            <a:r>
              <a:rPr lang="en-US" smtClean="0"/>
              <a:t>Campbell, D., </a:t>
            </a:r>
            <a:r>
              <a:rPr lang="en-US" err="1" smtClean="0"/>
              <a:t>Hensher</a:t>
            </a:r>
            <a:r>
              <a:rPr lang="en-US" smtClean="0"/>
              <a:t>, D.A. and </a:t>
            </a:r>
            <a:r>
              <a:rPr lang="en-US" err="1" smtClean="0"/>
              <a:t>Scarpa</a:t>
            </a:r>
            <a:r>
              <a:rPr lang="en-US" smtClean="0"/>
              <a:t>, R. Non-attendance to Attributes in Environmental Choice Analysis: A Latent Class Specification, </a:t>
            </a:r>
            <a:r>
              <a:rPr lang="en-US" i="1" smtClean="0"/>
              <a:t>Journal of Environmental Planning and Management</a:t>
            </a:r>
            <a:r>
              <a:rPr lang="en-US" smtClean="0"/>
              <a:t>, proofs 14 May 2011.</a:t>
            </a:r>
          </a:p>
          <a:p>
            <a:endParaRPr lang="en-US" smtClean="0"/>
          </a:p>
          <a:p>
            <a:pPr lvl="0"/>
            <a:r>
              <a:rPr lang="en-AU" err="1" smtClean="0"/>
              <a:t>Hensher</a:t>
            </a:r>
            <a:r>
              <a:rPr lang="en-AU" smtClean="0"/>
              <a:t>, D.A., Rose, J.M. and Greene, W.H. Inferring attribute non-attendance from stated choice data: implications for willingness to pay estimates and a warning for stated choice experiment design, 14 February 2011, </a:t>
            </a:r>
            <a:r>
              <a:rPr lang="en-AU" i="1" smtClean="0"/>
              <a:t>Transportation</a:t>
            </a:r>
            <a:r>
              <a:rPr lang="en-AU" smtClean="0"/>
              <a:t>, online 2 June 2001 DOI 10.1007/s11116-011-9347-8.</a:t>
            </a:r>
            <a:endParaRPr lang="en-US" b="1" smtClean="0"/>
          </a:p>
          <a:p>
            <a:endParaRPr lang="en-US" smtClean="0"/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78996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r>
              <a:rPr lang="en-US" b="1" smtClean="0"/>
              <a:t>Stated Choice Experiment</a:t>
            </a:r>
            <a:endParaRPr lang="en-US" b="1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981200"/>
            <a:ext cx="5562600" cy="3750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85800" y="5943600"/>
            <a:ext cx="7848600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smtClean="0">
                <a:solidFill>
                  <a:srgbClr val="FF0000"/>
                </a:solidFill>
              </a:rPr>
              <a:t>Individuals seem to be ignoring attributes.  Unknown to the analyst</a:t>
            </a:r>
            <a:endParaRPr lang="en-US" sz="20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624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90600"/>
            <a:ext cx="8229600" cy="1143000"/>
          </a:xfrm>
        </p:spPr>
        <p:txBody>
          <a:bodyPr/>
          <a:lstStyle/>
          <a:p>
            <a:r>
              <a:rPr lang="en-US" b="1" dirty="0" smtClean="0"/>
              <a:t>The 2</a:t>
            </a:r>
            <a:r>
              <a:rPr lang="en-US" b="1" baseline="30000" dirty="0" smtClean="0"/>
              <a:t>K</a:t>
            </a:r>
            <a:r>
              <a:rPr lang="en-US" b="1" dirty="0" smtClean="0"/>
              <a:t> model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438400"/>
            <a:ext cx="7086600" cy="35814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+mj-lt"/>
              </a:rPr>
              <a:t>The analyst believes some attributes are ignored.  There is no indicator.</a:t>
            </a:r>
          </a:p>
          <a:p>
            <a:r>
              <a:rPr lang="en-US" sz="2400" dirty="0" smtClean="0">
                <a:latin typeface="+mj-lt"/>
              </a:rPr>
              <a:t>Classes distinguished by which attributes are ignored</a:t>
            </a:r>
          </a:p>
          <a:p>
            <a:r>
              <a:rPr lang="en-US" sz="2400" dirty="0" smtClean="0">
                <a:latin typeface="+mj-lt"/>
              </a:rPr>
              <a:t>Same model applies, now a latent class.  For K attributes there are 2</a:t>
            </a:r>
            <a:r>
              <a:rPr lang="en-US" sz="2400" baseline="30000" dirty="0" smtClean="0">
                <a:latin typeface="+mj-lt"/>
              </a:rPr>
              <a:t>K</a:t>
            </a:r>
            <a:r>
              <a:rPr lang="en-US" sz="2400" dirty="0" smtClean="0">
                <a:latin typeface="+mj-lt"/>
              </a:rPr>
              <a:t> candidate coefficient vectors</a:t>
            </a:r>
          </a:p>
        </p:txBody>
      </p:sp>
    </p:spTree>
    <p:extLst>
      <p:ext uri="{BB962C8B-B14F-4D97-AF65-F5344CB8AC3E}">
        <p14:creationId xmlns:p14="http://schemas.microsoft.com/office/powerpoint/2010/main" xmlns="" val="259802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096962"/>
            <a:ext cx="8153400" cy="1036638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/>
              <a:t>Latent Class Models with </a:t>
            </a:r>
            <a:br>
              <a:rPr lang="en-US" sz="3200" b="1" dirty="0" smtClean="0"/>
            </a:br>
            <a:r>
              <a:rPr lang="en-US" sz="3200" b="1" dirty="0" smtClean="0"/>
              <a:t>Cross Class Restrictions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76800"/>
            <a:ext cx="8229600" cy="1524000"/>
          </a:xfrm>
        </p:spPr>
        <p:txBody>
          <a:bodyPr>
            <a:normAutofit fontScale="85000" lnSpcReduction="10000"/>
          </a:bodyPr>
          <a:lstStyle/>
          <a:p>
            <a:r>
              <a:rPr lang="en-US" sz="1800" smtClean="0"/>
              <a:t>8 Class Model: 6 structural utility parameters, 7 unrestricted prior probabilities.</a:t>
            </a:r>
          </a:p>
          <a:p>
            <a:r>
              <a:rPr lang="en-US" sz="1800" smtClean="0"/>
              <a:t>Reduced form has 8(6)+8 = 56 parameters.  (</a:t>
            </a:r>
            <a:r>
              <a:rPr lang="el-GR" sz="1800" smtClean="0">
                <a:latin typeface="Tahoma"/>
                <a:ea typeface="Tahoma"/>
                <a:cs typeface="Tahoma"/>
              </a:rPr>
              <a:t>π</a:t>
            </a:r>
            <a:r>
              <a:rPr lang="en-US" sz="1800" baseline="-25000" smtClean="0">
                <a:latin typeface="Tahoma"/>
                <a:ea typeface="Tahoma"/>
                <a:cs typeface="Tahoma"/>
              </a:rPr>
              <a:t>j</a:t>
            </a:r>
            <a:r>
              <a:rPr lang="en-US" sz="1800" smtClean="0">
                <a:latin typeface="Tahoma"/>
                <a:ea typeface="Tahoma"/>
                <a:cs typeface="Tahoma"/>
              </a:rPr>
              <a:t> = exp(</a:t>
            </a:r>
            <a:r>
              <a:rPr lang="el-GR" sz="1800" smtClean="0">
                <a:latin typeface="Tahoma"/>
                <a:ea typeface="Tahoma"/>
                <a:cs typeface="Tahoma"/>
              </a:rPr>
              <a:t>α</a:t>
            </a:r>
            <a:r>
              <a:rPr lang="en-US" sz="1800" baseline="-25000" smtClean="0">
                <a:latin typeface="Tahoma"/>
                <a:ea typeface="Tahoma"/>
                <a:cs typeface="Tahoma"/>
              </a:rPr>
              <a:t>j</a:t>
            </a:r>
            <a:r>
              <a:rPr lang="en-US" sz="1800" smtClean="0">
                <a:latin typeface="Tahoma"/>
                <a:ea typeface="Tahoma"/>
                <a:cs typeface="Tahoma"/>
              </a:rPr>
              <a:t>)/</a:t>
            </a:r>
            <a:r>
              <a:rPr lang="el-GR" sz="1800" smtClean="0">
                <a:latin typeface="Tahoma"/>
                <a:ea typeface="Tahoma"/>
                <a:cs typeface="Tahoma"/>
              </a:rPr>
              <a:t>∑</a:t>
            </a:r>
            <a:r>
              <a:rPr lang="en-US" sz="1800" baseline="-25000" smtClean="0">
                <a:latin typeface="Tahoma"/>
                <a:ea typeface="Tahoma"/>
                <a:cs typeface="Tahoma"/>
              </a:rPr>
              <a:t>j</a:t>
            </a:r>
            <a:r>
              <a:rPr lang="en-US" sz="1800" smtClean="0">
                <a:latin typeface="Tahoma"/>
                <a:ea typeface="Tahoma"/>
                <a:cs typeface="Tahoma"/>
              </a:rPr>
              <a:t>exp(</a:t>
            </a:r>
            <a:r>
              <a:rPr lang="el-GR" sz="1800" smtClean="0">
                <a:latin typeface="Tahoma"/>
                <a:ea typeface="Tahoma"/>
                <a:cs typeface="Tahoma"/>
              </a:rPr>
              <a:t>α</a:t>
            </a:r>
            <a:r>
              <a:rPr lang="en-US" sz="1800" baseline="-25000" smtClean="0">
                <a:latin typeface="Tahoma"/>
                <a:ea typeface="Tahoma"/>
                <a:cs typeface="Tahoma"/>
              </a:rPr>
              <a:t>j</a:t>
            </a:r>
            <a:r>
              <a:rPr lang="en-US" sz="1800" smtClean="0">
                <a:latin typeface="Tahoma"/>
                <a:ea typeface="Tahoma"/>
                <a:cs typeface="Tahoma"/>
              </a:rPr>
              <a:t>), </a:t>
            </a:r>
            <a:r>
              <a:rPr lang="el-GR" sz="1800" smtClean="0">
                <a:latin typeface="Tahoma"/>
                <a:ea typeface="Tahoma"/>
                <a:cs typeface="Tahoma"/>
              </a:rPr>
              <a:t>α</a:t>
            </a:r>
            <a:r>
              <a:rPr lang="en-US" sz="1800" baseline="-25000" smtClean="0">
                <a:latin typeface="Tahoma"/>
                <a:ea typeface="Tahoma"/>
                <a:cs typeface="Tahoma"/>
              </a:rPr>
              <a:t>J</a:t>
            </a:r>
            <a:r>
              <a:rPr lang="en-US" sz="1800" smtClean="0">
                <a:latin typeface="Tahoma"/>
                <a:ea typeface="Tahoma"/>
                <a:cs typeface="Tahoma"/>
              </a:rPr>
              <a:t> =  0.)</a:t>
            </a:r>
            <a:endParaRPr lang="en-US" sz="1800" smtClean="0"/>
          </a:p>
          <a:p>
            <a:r>
              <a:rPr lang="en-US" sz="1800" smtClean="0"/>
              <a:t>EM Algorithm:  Does not provide any means to impose cross class restrictions.</a:t>
            </a:r>
          </a:p>
          <a:p>
            <a:r>
              <a:rPr lang="en-US" sz="1800" smtClean="0"/>
              <a:t>“Bayesian” MCMC Methods:  May be possible to force the restrictions – it will not be simple.</a:t>
            </a:r>
          </a:p>
          <a:p>
            <a:r>
              <a:rPr lang="en-US" sz="1800" smtClean="0"/>
              <a:t>Conventional Maximization:  Simple</a:t>
            </a:r>
            <a:endParaRPr lang="en-US" smtClean="0"/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28115561"/>
              </p:ext>
            </p:extLst>
          </p:nvPr>
        </p:nvGraphicFramePr>
        <p:xfrm>
          <a:off x="747713" y="2209800"/>
          <a:ext cx="7710487" cy="2514600"/>
        </p:xfrm>
        <a:graphic>
          <a:graphicData uri="http://schemas.openxmlformats.org/presentationml/2006/ole">
            <p:oleObj spid="_x0000_s26636" name="Equation" r:id="rId3" imgW="6464300" imgH="21082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18597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b="1" smtClean="0"/>
              <a:t>Results for the 2</a:t>
            </a:r>
            <a:r>
              <a:rPr lang="en-US" b="1" baseline="30000" smtClean="0"/>
              <a:t>K</a:t>
            </a:r>
            <a:r>
              <a:rPr lang="en-US" b="1" smtClean="0"/>
              <a:t> model</a:t>
            </a:r>
            <a:endParaRPr lang="en-US" b="1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752600"/>
            <a:ext cx="824947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79254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0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066800"/>
            <a:ext cx="8491982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30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0999" y="5105400"/>
            <a:ext cx="853916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6324600" y="5105400"/>
            <a:ext cx="2514600" cy="2286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81000" y="5335434"/>
            <a:ext cx="6858000" cy="235792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09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3200400"/>
            <a:ext cx="7848600" cy="3473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92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981200"/>
            <a:ext cx="8334375" cy="902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533400" y="1295400"/>
            <a:ext cx="82296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Choice Model with 6 Attributes</a:t>
            </a: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0263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2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057400"/>
            <a:ext cx="8382000" cy="1191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82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657600"/>
            <a:ext cx="8443913" cy="2320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533400" y="1447800"/>
            <a:ext cx="82296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Stated Choice Experiment</a:t>
            </a: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983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1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438400"/>
            <a:ext cx="8362950" cy="2500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609600" y="1676400"/>
            <a:ext cx="8077200" cy="533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Latent Class Model – Prior Class Probabilities</a:t>
            </a: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971492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1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0"/>
            <a:ext cx="863360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3"/>
          <p:cNvSpPr txBox="1">
            <a:spLocks/>
          </p:cNvSpPr>
          <p:nvPr/>
        </p:nvSpPr>
        <p:spPr>
          <a:xfrm>
            <a:off x="228600" y="1600200"/>
            <a:ext cx="8763000" cy="533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Latent Class Model – Posterior Class Probabilities</a:t>
            </a: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066346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1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057400"/>
            <a:ext cx="8686800" cy="4416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304800" y="1143000"/>
            <a:ext cx="8763000" cy="533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6 attributes implies 64 classes. Strategy</a:t>
            </a:r>
            <a:r>
              <a:rPr kumimoji="0" lang="en-US" sz="2800" b="1" i="0" u="none" strike="noStrike" kern="0" cap="none" spc="0" normalizeH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to reduce the computational burden on a small sample</a:t>
            </a: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552835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18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048000"/>
            <a:ext cx="8246724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228600" y="1600200"/>
            <a:ext cx="87630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Posterior probabilities of membership in the nonattendance class for 6 models </a:t>
            </a: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3431008"/>
      </p:ext>
    </p:extLst>
  </p:cSld>
  <p:clrMapOvr>
    <a:masterClrMapping/>
  </p:clrMapOvr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13008</TotalTime>
  <Words>2284</Words>
  <Application>Microsoft Office PowerPoint</Application>
  <PresentationFormat>On-screen Show (4:3)</PresentationFormat>
  <Paragraphs>379</Paragraphs>
  <Slides>60</Slides>
  <Notes>27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2" baseType="lpstr">
      <vt:lpstr>1_Level</vt:lpstr>
      <vt:lpstr>Equation</vt:lpstr>
      <vt:lpstr>Slide 1</vt:lpstr>
      <vt:lpstr>Slide 2</vt:lpstr>
      <vt:lpstr>Latent Classes</vt:lpstr>
      <vt:lpstr>Zero Inflation?</vt:lpstr>
      <vt:lpstr>Zero Inflation – ZIP Models</vt:lpstr>
      <vt:lpstr>The Latent Class Model</vt:lpstr>
      <vt:lpstr>Log Likelihood for an LC Model</vt:lpstr>
      <vt:lpstr>Estimating Which Class</vt:lpstr>
      <vt:lpstr>‘Estimating’ βi</vt:lpstr>
      <vt:lpstr>How Many Classes?</vt:lpstr>
      <vt:lpstr>LCM for Health Status</vt:lpstr>
      <vt:lpstr>Too Many Classes</vt:lpstr>
      <vt:lpstr>Two Class Model</vt:lpstr>
      <vt:lpstr>An Extended Latent Class Model</vt:lpstr>
      <vt:lpstr>Slide 15</vt:lpstr>
      <vt:lpstr>Hurdle Models</vt:lpstr>
      <vt:lpstr>Slide 17</vt:lpstr>
      <vt:lpstr>Slide 18</vt:lpstr>
      <vt:lpstr>A Latent Class Hurdle NB2 Model</vt:lpstr>
      <vt:lpstr>Slide 20</vt:lpstr>
      <vt:lpstr>LC Poisson Regression for Doctor Visits</vt:lpstr>
      <vt:lpstr>Slide 22</vt:lpstr>
      <vt:lpstr>Slide 23</vt:lpstr>
      <vt:lpstr>Slide 24</vt:lpstr>
      <vt:lpstr>SAH vs. Objective Health Measures</vt:lpstr>
      <vt:lpstr>A Two Class Latent Class Model</vt:lpstr>
      <vt:lpstr>Slide 27</vt:lpstr>
      <vt:lpstr>Slide 28</vt:lpstr>
      <vt:lpstr>Slide 29</vt:lpstr>
      <vt:lpstr>Slide 30</vt:lpstr>
      <vt:lpstr>General Result</vt:lpstr>
      <vt:lpstr>Slide 32</vt:lpstr>
      <vt:lpstr>Slide 33</vt:lpstr>
      <vt:lpstr>A Latent Class MNL Model</vt:lpstr>
      <vt:lpstr>Estimates from the LCM</vt:lpstr>
      <vt:lpstr>Using the Latent Class Model</vt:lpstr>
      <vt:lpstr>Application: Shoe Brand Choice</vt:lpstr>
      <vt:lpstr>Shoe Brand Choice</vt:lpstr>
      <vt:lpstr>One Class MNL Estimates</vt:lpstr>
      <vt:lpstr>Application: Brand Choice</vt:lpstr>
      <vt:lpstr>Three Class LCM</vt:lpstr>
      <vt:lpstr>Estimated LCM: Utilities</vt:lpstr>
      <vt:lpstr>Estimated LCM: Class Probability Model</vt:lpstr>
      <vt:lpstr>Estimated LCM: Conditional (Posterior) Class Probabilities</vt:lpstr>
      <vt:lpstr>Average Estimated Class Probabilities</vt:lpstr>
      <vt:lpstr>Elasticities</vt:lpstr>
      <vt:lpstr>Decision Strategy in Multinomial Choice</vt:lpstr>
      <vt:lpstr>Multinomial Logit Model</vt:lpstr>
      <vt:lpstr>Individual Implicitly Ignores Attributes</vt:lpstr>
      <vt:lpstr>Stated Choice Experiment</vt:lpstr>
      <vt:lpstr>The 2K model</vt:lpstr>
      <vt:lpstr>Latent Class Models with  Cross Class Restrictions</vt:lpstr>
      <vt:lpstr>Results for the 2K model</vt:lpstr>
      <vt:lpstr>Slide 54</vt:lpstr>
      <vt:lpstr>Slide 55</vt:lpstr>
      <vt:lpstr>Slide 56</vt:lpstr>
      <vt:lpstr>Slide 57</vt:lpstr>
      <vt:lpstr>Slide 58</vt:lpstr>
      <vt:lpstr>Slide 59</vt:lpstr>
      <vt:lpstr>Slide 60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169</cp:revision>
  <dcterms:created xsi:type="dcterms:W3CDTF">2001-06-17T19:05:03Z</dcterms:created>
  <dcterms:modified xsi:type="dcterms:W3CDTF">2015-04-15T11:52:39Z</dcterms:modified>
</cp:coreProperties>
</file>