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84"/>
  </p:notesMasterIdLst>
  <p:handoutMasterIdLst>
    <p:handoutMasterId r:id="rId85"/>
  </p:handoutMasterIdLst>
  <p:sldIdLst>
    <p:sldId id="641" r:id="rId2"/>
    <p:sldId id="642" r:id="rId3"/>
    <p:sldId id="483" r:id="rId4"/>
    <p:sldId id="487" r:id="rId5"/>
    <p:sldId id="491" r:id="rId6"/>
    <p:sldId id="492" r:id="rId7"/>
    <p:sldId id="494" r:id="rId8"/>
    <p:sldId id="495" r:id="rId9"/>
    <p:sldId id="496" r:id="rId10"/>
    <p:sldId id="497" r:id="rId11"/>
    <p:sldId id="498" r:id="rId12"/>
    <p:sldId id="685" r:id="rId13"/>
    <p:sldId id="680" r:id="rId14"/>
    <p:sldId id="681" r:id="rId15"/>
    <p:sldId id="682" r:id="rId16"/>
    <p:sldId id="500" r:id="rId17"/>
    <p:sldId id="501" r:id="rId18"/>
    <p:sldId id="502" r:id="rId19"/>
    <p:sldId id="503" r:id="rId20"/>
    <p:sldId id="516" r:id="rId21"/>
    <p:sldId id="515" r:id="rId22"/>
    <p:sldId id="519" r:id="rId23"/>
    <p:sldId id="520" r:id="rId24"/>
    <p:sldId id="521" r:id="rId25"/>
    <p:sldId id="522" r:id="rId26"/>
    <p:sldId id="523" r:id="rId27"/>
    <p:sldId id="524" r:id="rId28"/>
    <p:sldId id="526" r:id="rId29"/>
    <p:sldId id="527" r:id="rId30"/>
    <p:sldId id="529" r:id="rId31"/>
    <p:sldId id="530" r:id="rId32"/>
    <p:sldId id="531" r:id="rId33"/>
    <p:sldId id="532" r:id="rId34"/>
    <p:sldId id="533" r:id="rId35"/>
    <p:sldId id="534" r:id="rId36"/>
    <p:sldId id="535" r:id="rId37"/>
    <p:sldId id="536" r:id="rId38"/>
    <p:sldId id="537" r:id="rId39"/>
    <p:sldId id="538" r:id="rId40"/>
    <p:sldId id="539" r:id="rId41"/>
    <p:sldId id="540" r:id="rId42"/>
    <p:sldId id="541" r:id="rId43"/>
    <p:sldId id="543" r:id="rId44"/>
    <p:sldId id="544" r:id="rId45"/>
    <p:sldId id="545" r:id="rId46"/>
    <p:sldId id="549" r:id="rId47"/>
    <p:sldId id="550" r:id="rId48"/>
    <p:sldId id="551" r:id="rId49"/>
    <p:sldId id="552" r:id="rId50"/>
    <p:sldId id="553" r:id="rId51"/>
    <p:sldId id="634" r:id="rId52"/>
    <p:sldId id="635" r:id="rId53"/>
    <p:sldId id="636" r:id="rId54"/>
    <p:sldId id="637" r:id="rId55"/>
    <p:sldId id="629" r:id="rId56"/>
    <p:sldId id="630" r:id="rId57"/>
    <p:sldId id="631" r:id="rId58"/>
    <p:sldId id="632" r:id="rId59"/>
    <p:sldId id="633" r:id="rId60"/>
    <p:sldId id="654" r:id="rId61"/>
    <p:sldId id="644" r:id="rId62"/>
    <p:sldId id="655" r:id="rId63"/>
    <p:sldId id="656" r:id="rId64"/>
    <p:sldId id="657" r:id="rId65"/>
    <p:sldId id="658" r:id="rId66"/>
    <p:sldId id="659" r:id="rId67"/>
    <p:sldId id="660" r:id="rId68"/>
    <p:sldId id="661" r:id="rId69"/>
    <p:sldId id="662" r:id="rId70"/>
    <p:sldId id="663" r:id="rId71"/>
    <p:sldId id="664" r:id="rId72"/>
    <p:sldId id="665" r:id="rId73"/>
    <p:sldId id="666" r:id="rId74"/>
    <p:sldId id="667" r:id="rId75"/>
    <p:sldId id="668" r:id="rId76"/>
    <p:sldId id="669" r:id="rId77"/>
    <p:sldId id="670" r:id="rId78"/>
    <p:sldId id="671" r:id="rId79"/>
    <p:sldId id="672" r:id="rId80"/>
    <p:sldId id="673" r:id="rId81"/>
    <p:sldId id="674" r:id="rId82"/>
    <p:sldId id="675" r:id="rId8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8B00EA"/>
    <a:srgbClr val="FF33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16794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86695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6AEE5-3452-4743-941F-046121232CB1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2224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9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50603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9C086-E771-4C4D-8999-4F1195C25F69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12307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5812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32731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27626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80439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91069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17726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4F612-C8FE-4CC4-A1E5-EE75DE981BC5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48225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91279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86242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702756" indent="-27029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81164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13629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46095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78560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811026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43491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75957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414057-9917-43C7-A02B-53A953D80106}" type="slidenum">
              <a:rPr lang="en-US" altLang="en-US" sz="1200"/>
              <a:pPr eaLnBrk="1" hangingPunct="1">
                <a:spcBef>
                  <a:spcPct val="0"/>
                </a:spcBef>
              </a:pPr>
              <a:t>32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1895472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72239-813D-47D9-8BF0-AEEAC50A3877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08714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569F9-5C1B-4B82-A5F6-3E3E6D5C3943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97397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D26CD-8B05-4F04-9C87-2BF983426996}" type="slidenum">
              <a:rPr lang="en-US" smtClean="0"/>
              <a:pPr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60771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6984-4560-4D01-B3F6-93BC511D218A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4580466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B286-EFB0-4FBD-83DC-18C7CAD2976B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18331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8DC52-02F2-4348-A4FE-EBD7DBA18CA0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670472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175A8-E789-45C9-8611-1D5525EE9A64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47055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10C00-F603-4193-B95E-48FED8DD9147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757303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86EE6-2BAC-40A0-AAE9-ABED0FDAD425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14244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F00C5-FA56-4CE6-84AE-AB86C0779356}" type="slidenum">
              <a:rPr lang="en-US" smtClean="0"/>
              <a:pPr/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910898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E2D49-F961-432F-B0F7-757B848955A3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7554131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806350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045690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917B1-5420-4EB8-8E04-C8ACF66A9EE1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00433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21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970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/110:</a:t>
            </a:r>
            <a:r>
              <a:rPr lang="en-US" sz="1200" b="0" baseline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4.3 – Mixed Models and Random Parameters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5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1.png"/><Relationship Id="rId4" Type="http://schemas.openxmlformats.org/officeDocument/2006/relationships/oleObject" Target="../embeddings/oleObject17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2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5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Models and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Random Parameters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Simulated Likelihood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Cholesky Decomposition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Hierarchical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Means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 Distribution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Willingness to Pay (WTP)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 and WTP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WTP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 Share Data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Components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Generalized Mixed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Berry-Levinsohn-Pakes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Hybrid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MIMIC Model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29000"/>
            <a:ext cx="1828800" cy="256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577715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 Recast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76111786"/>
              </p:ext>
            </p:extLst>
          </p:nvPr>
        </p:nvGraphicFramePr>
        <p:xfrm>
          <a:off x="1193800" y="1854200"/>
          <a:ext cx="6502400" cy="4699000"/>
        </p:xfrm>
        <a:graphic>
          <a:graphicData uri="http://schemas.openxmlformats.org/presentationml/2006/ole">
            <p:oleObj spid="_x0000_s1038" name="Equation" r:id="rId4" imgW="3479800" imgH="25146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066800" y="2286000"/>
            <a:ext cx="1447800" cy="381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67200" y="4038600"/>
            <a:ext cx="2057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50740" y="4572000"/>
            <a:ext cx="1676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793408" y="5105400"/>
            <a:ext cx="2750392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434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139825"/>
          </a:xfrm>
        </p:spPr>
        <p:txBody>
          <a:bodyPr/>
          <a:lstStyle/>
          <a:p>
            <a:r>
              <a:rPr lang="en-US" dirty="0" smtClean="0"/>
              <a:t>The Entire Parameter Vector is Random</a:t>
            </a:r>
            <a:endParaRPr lang="en-US" dirty="0"/>
          </a:p>
        </p:txBody>
      </p:sp>
      <p:graphicFrame>
        <p:nvGraphicFramePr>
          <p:cNvPr id="355330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673751695"/>
              </p:ext>
            </p:extLst>
          </p:nvPr>
        </p:nvGraphicFramePr>
        <p:xfrm>
          <a:off x="990600" y="2057400"/>
          <a:ext cx="7681421" cy="4041775"/>
        </p:xfrm>
        <a:graphic>
          <a:graphicData uri="http://schemas.openxmlformats.org/presentationml/2006/ole">
            <p:oleObj spid="_x0000_s4110" name="Equation" r:id="rId3" imgW="3911600" imgH="2057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002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64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Maximum Simulated Likelihood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133600" y="2133600"/>
          <a:ext cx="5360988" cy="1749425"/>
        </p:xfrm>
        <a:graphic>
          <a:graphicData uri="http://schemas.openxmlformats.org/presentationml/2006/ole">
            <p:oleObj spid="_x0000_s7194" name="Equation" r:id="rId4" imgW="3035300" imgH="990600" progId="Equation.DSMT4">
              <p:embed/>
            </p:oleObj>
          </a:graphicData>
        </a:graphic>
      </p:graphicFrame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67056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T</a:t>
            </a:r>
            <a:r>
              <a:rPr lang="en-US" b="1">
                <a:latin typeface="+mj-lt"/>
              </a:rPr>
              <a:t>rue log likelihood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133600" y="4572000"/>
          <a:ext cx="5837237" cy="1206500"/>
        </p:xfrm>
        <a:graphic>
          <a:graphicData uri="http://schemas.openxmlformats.org/presentationml/2006/ole">
            <p:oleObj spid="_x0000_s7195" name="Equation" r:id="rId5" imgW="3365500" imgH="660400" progId="Equation.DSMT4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09600" y="3886200"/>
            <a:ext cx="60198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S</a:t>
            </a:r>
            <a:r>
              <a:rPr lang="en-US" b="1">
                <a:latin typeface="+mj-lt"/>
              </a:rPr>
              <a:t>imulated log likelihood</a:t>
            </a:r>
          </a:p>
        </p:txBody>
      </p:sp>
    </p:spTree>
    <p:extLst>
      <p:ext uri="{BB962C8B-B14F-4D97-AF65-F5344CB8AC3E}">
        <p14:creationId xmlns:p14="http://schemas.microsoft.com/office/powerpoint/2010/main" xmlns="" val="320573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61784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63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28850"/>
            <a:ext cx="3905250" cy="91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058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52600"/>
            <a:ext cx="6966568" cy="490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" y="44958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S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92678" y="4724400"/>
            <a:ext cx="7086600" cy="6858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92678" y="5410200"/>
            <a:ext cx="7086600" cy="1143000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4102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798501"/>
              </p:ext>
            </p:extLst>
          </p:nvPr>
        </p:nvGraphicFramePr>
        <p:xfrm>
          <a:off x="1124857" y="482600"/>
          <a:ext cx="5733143" cy="1270000"/>
        </p:xfrm>
        <a:graphic>
          <a:graphicData uri="http://schemas.openxmlformats.org/presentationml/2006/ole">
            <p:oleObj spid="_x0000_s69638" name="Equation" r:id="rId4" imgW="4013200" imgH="889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398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722" y="1905000"/>
            <a:ext cx="649057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8600" y="3200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MSS</a:t>
            </a:r>
            <a:r>
              <a:rPr lang="en-US" sz="3200" b="1" smtClean="0">
                <a:latin typeface="Arial" pitchFamily="34" charset="0"/>
                <a:cs typeface="Arial" pitchFamily="34" charset="0"/>
                <a:sym typeface="Symbol"/>
              </a:rPr>
              <a:t>M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75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8644451"/>
              </p:ext>
            </p:extLst>
          </p:nvPr>
        </p:nvGraphicFramePr>
        <p:xfrm>
          <a:off x="685800" y="2590800"/>
          <a:ext cx="7897992" cy="2819400"/>
        </p:xfrm>
        <a:graphic>
          <a:graphicData uri="http://schemas.openxmlformats.org/presentationml/2006/ole">
            <p:oleObj spid="_x0000_s9230" name="Equation" r:id="rId4" imgW="3975100" imgH="1422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810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513080"/>
          </a:xfrm>
        </p:spPr>
        <p:txBody>
          <a:bodyPr/>
          <a:lstStyle/>
          <a:p>
            <a:r>
              <a:rPr lang="en-US" b="1" dirty="0" smtClean="0"/>
              <a:t>A Hierarchical </a:t>
            </a:r>
            <a:r>
              <a:rPr lang="en-US" b="1" dirty="0" err="1" smtClean="0"/>
              <a:t>Probit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143000" y="1828800"/>
            <a:ext cx="7010400" cy="34163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>
                <a:latin typeface="Tahoma" pitchFamily="34" charset="0"/>
              </a:rPr>
              <a:t>U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 = 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</a:rPr>
              <a:t>1i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Age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Educ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Income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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.</a:t>
            </a: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2i</a:t>
            </a:r>
            <a:endParaRPr lang="en-US" sz="2400" smtClean="0">
              <a:latin typeface="Tahoma" pitchFamily="34" charset="0"/>
              <a:sym typeface="Symbol"/>
            </a:endParaRP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3i</a:t>
            </a:r>
            <a:endParaRPr lang="en-US" sz="2400" smtClean="0">
              <a:latin typeface="Tahoma" pitchFamily="34" charset="0"/>
              <a:sym typeface="Symbol"/>
            </a:endParaRP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4i</a:t>
            </a:r>
          </a:p>
          <a:p>
            <a:endParaRPr lang="en-US" sz="2400" smtClean="0">
              <a:latin typeface="Tahoma" pitchFamily="34" charset="0"/>
            </a:endParaRPr>
          </a:p>
          <a:p>
            <a:r>
              <a:rPr lang="en-US" sz="2400" smtClean="0">
                <a:latin typeface="Tahoma" pitchFamily="34" charset="0"/>
              </a:rPr>
              <a:t>Y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 = 1[U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&gt; 0]</a:t>
            </a:r>
          </a:p>
          <a:p>
            <a:endParaRPr lang="en-US" sz="2400" smtClean="0">
              <a:latin typeface="Tahoma" pitchFamily="34" charset="0"/>
            </a:endParaRPr>
          </a:p>
          <a:p>
            <a:r>
              <a:rPr lang="en-US" sz="2400" smtClean="0">
                <a:latin typeface="Tahoma" pitchFamily="34" charset="0"/>
              </a:rPr>
              <a:t>All random variables normally distributed.</a:t>
            </a:r>
          </a:p>
        </p:txBody>
      </p:sp>
    </p:spTree>
    <p:extLst>
      <p:ext uri="{BB962C8B-B14F-4D97-AF65-F5344CB8AC3E}">
        <p14:creationId xmlns:p14="http://schemas.microsoft.com/office/powerpoint/2010/main" xmlns="" val="42311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219200"/>
            <a:ext cx="591978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676400" y="5105400"/>
            <a:ext cx="5715000" cy="270296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5368504"/>
            <a:ext cx="57150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6400" y="5622504"/>
            <a:ext cx="5715000" cy="270296"/>
          </a:xfrm>
          <a:prstGeom prst="rect">
            <a:avLst/>
          </a:prstGeom>
          <a:solidFill>
            <a:srgbClr val="00B05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676400" y="5882854"/>
            <a:ext cx="5715000" cy="270296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676400" y="1295400"/>
            <a:ext cx="57912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83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Estimating Individual Parameters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3058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Model estimates = structural parameters, </a:t>
            </a:r>
            <a:r>
              <a:rPr lang="el-GR" sz="2400" b="1" smtClean="0">
                <a:latin typeface="+mj-lt"/>
              </a:rPr>
              <a:t>α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ρ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Δ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Σ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Γ</a:t>
            </a:r>
            <a:endParaRPr lang="en-US" sz="2400" b="1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Objective, a model of individual specific parameters,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b="1" baseline="-25000" smtClean="0">
                <a:latin typeface="+mj-lt"/>
              </a:rPr>
              <a:t>i</a:t>
            </a: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Can individual specific parameters be estimated?</a:t>
            </a:r>
          </a:p>
          <a:p>
            <a:pPr lvl="1" eaLnBrk="1" hangingPunct="1"/>
            <a:r>
              <a:rPr lang="en-US" smtClean="0">
                <a:latin typeface="+mj-lt"/>
              </a:rPr>
              <a:t>Not quite – </a:t>
            </a:r>
            <a:r>
              <a:rPr lang="el-GR" b="1" smtClean="0">
                <a:latin typeface="+mj-lt"/>
              </a:rPr>
              <a:t>β</a:t>
            </a:r>
            <a:r>
              <a:rPr lang="en-US" b="1" baseline="-25000" smtClean="0">
                <a:latin typeface="+mj-lt"/>
              </a:rPr>
              <a:t>i </a:t>
            </a:r>
            <a:r>
              <a:rPr lang="en-US" smtClean="0">
                <a:latin typeface="+mj-lt"/>
              </a:rPr>
              <a:t>is a single realization of a random process; one random draw. </a:t>
            </a:r>
          </a:p>
          <a:p>
            <a:pPr lvl="1" eaLnBrk="1" hangingPunct="1"/>
            <a:r>
              <a:rPr lang="en-US" smtClean="0">
                <a:latin typeface="+mj-lt"/>
              </a:rPr>
              <a:t>We estimate E[</a:t>
            </a:r>
            <a:r>
              <a:rPr lang="el-GR" b="1" smtClean="0">
                <a:latin typeface="+mj-lt"/>
              </a:rPr>
              <a:t>β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 | all information about i]</a:t>
            </a:r>
          </a:p>
          <a:p>
            <a:pPr lvl="1" eaLnBrk="1" hangingPunct="1"/>
            <a:r>
              <a:rPr lang="en-US" smtClean="0">
                <a:latin typeface="+mj-lt"/>
              </a:rPr>
              <a:t>(This is also true of Bayesian treatments, despite claims to the contrary.)</a:t>
            </a:r>
          </a:p>
        </p:txBody>
      </p:sp>
    </p:spTree>
    <p:extLst>
      <p:ext uri="{BB962C8B-B14F-4D97-AF65-F5344CB8AC3E}">
        <p14:creationId xmlns:p14="http://schemas.microsoft.com/office/powerpoint/2010/main" xmlns="" val="3247556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Estimating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990599" y="1371600"/>
          <a:ext cx="6377871" cy="5105400"/>
        </p:xfrm>
        <a:graphic>
          <a:graphicData uri="http://schemas.openxmlformats.org/presentationml/2006/ole">
            <p:oleObj spid="_x0000_s223236" name="Equation" r:id="rId3" imgW="5219700" imgH="4178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925513" y="1447800"/>
          <a:ext cx="7477125" cy="3276600"/>
        </p:xfrm>
        <a:graphic>
          <a:graphicData uri="http://schemas.openxmlformats.org/presentationml/2006/ole">
            <p:oleObj spid="_x0000_s224260" name="Equation" r:id="rId3" imgW="4318000" imgH="1892300" progId="Equation.DSMT4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Estimate of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282" name="Object 2"/>
          <p:cNvGraphicFramePr>
            <a:graphicFrameLocks noChangeAspect="1"/>
          </p:cNvGraphicFramePr>
          <p:nvPr/>
        </p:nvGraphicFramePr>
        <p:xfrm>
          <a:off x="533400" y="1371600"/>
          <a:ext cx="8370887" cy="4954588"/>
        </p:xfrm>
        <a:graphic>
          <a:graphicData uri="http://schemas.openxmlformats.org/presentationml/2006/ole">
            <p:oleObj spid="_x0000_s225284" name="Equation" r:id="rId3" imgW="5105400" imgH="3022600" progId="Equation.DSMT4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Estimate of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057400"/>
            <a:ext cx="8267074" cy="312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604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14600"/>
            <a:ext cx="808526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178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40671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0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828800"/>
            <a:ext cx="3810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8497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828800"/>
            <a:ext cx="73723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8369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p:oleObj spid="_x0000_s12314" name="Equation" r:id="rId4" imgW="3200400" imgH="520700" progId="Equation.DSMT4">
              <p:embed/>
            </p:oleObj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p:oleObj spid="_x0000_s12315" name="Equation" r:id="rId5" imgW="2476500" imgH="762000" progId="Equation.DSMT4">
              <p:embed/>
            </p:oleObj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55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6934200" cy="530225"/>
          </a:xfrm>
        </p:spPr>
        <p:txBody>
          <a:bodyPr/>
          <a:lstStyle/>
          <a:p>
            <a:pPr algn="ctr" eaLnBrk="1" hangingPunct="1"/>
            <a:r>
              <a:rPr lang="en-US" sz="2800" b="1" dirty="0" smtClean="0"/>
              <a:t>Continuous Random Variation </a:t>
            </a:r>
            <a:br>
              <a:rPr lang="en-US" sz="2800" b="1" dirty="0" smtClean="0"/>
            </a:br>
            <a:r>
              <a:rPr lang="en-US" sz="2800" b="1" dirty="0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195124251"/>
              </p:ext>
            </p:extLst>
          </p:nvPr>
        </p:nvGraphicFramePr>
        <p:xfrm>
          <a:off x="2007861" y="2055813"/>
          <a:ext cx="5459739" cy="3659187"/>
        </p:xfrm>
        <a:graphic>
          <a:graphicData uri="http://schemas.openxmlformats.org/presentationml/2006/ole">
            <p:oleObj spid="_x0000_s11278" name="Equation" r:id="rId4" imgW="3581400" imgH="2400300" progId="Equation.DSMT4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905000" y="1905000"/>
            <a:ext cx="5715000" cy="3962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573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buNone/>
            </a:pPr>
            <a:endParaRPr lang="en-US" sz="2000" smtClean="0">
              <a:latin typeface="+mj-lt"/>
            </a:endParaRPr>
          </a:p>
          <a:p>
            <a:pPr>
              <a:lnSpc>
                <a:spcPct val="95000"/>
              </a:lnSpc>
              <a:spcBef>
                <a:spcPct val="15000"/>
              </a:spcBef>
              <a:buNone/>
            </a:pPr>
            <a:r>
              <a:rPr lang="en-US" sz="2000" b="1" smtClean="0">
                <a:solidFill>
                  <a:srgbClr val="FF0000"/>
                </a:solidFill>
                <a:latin typeface="+mj-lt"/>
              </a:rPr>
              <a:t>(TrainCalUtilitySurvey.lpj)</a:t>
            </a:r>
          </a:p>
        </p:txBody>
      </p:sp>
    </p:spTree>
    <p:extLst>
      <p:ext uri="{BB962C8B-B14F-4D97-AF65-F5344CB8AC3E}">
        <p14:creationId xmlns:p14="http://schemas.microsoft.com/office/powerpoint/2010/main" xmlns="" val="18051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Population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5146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Price coefficient held fixed</a:t>
            </a:r>
          </a:p>
        </p:txBody>
      </p:sp>
    </p:spTree>
    <p:extLst>
      <p:ext uri="{BB962C8B-B14F-4D97-AF65-F5344CB8AC3E}">
        <p14:creationId xmlns:p14="http://schemas.microsoft.com/office/powerpoint/2010/main" xmlns="" val="311092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16743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                Estimate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error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.386        0.028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1.75        0.137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TOD             </a:t>
            </a:r>
            <a:r>
              <a:rPr lang="en-US" sz="2400" b="1" smtClean="0">
                <a:solidFill>
                  <a:srgbClr val="000000"/>
                </a:solidFill>
                <a:latin typeface="+mj-lt"/>
              </a:rPr>
              <a:t>mean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  2.13         0.054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.411        0.040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.281        0.022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*Parameters of underlying normal.</a:t>
            </a:r>
          </a:p>
        </p:txBody>
      </p:sp>
    </p:spTree>
    <p:extLst>
      <p:ext uri="{BB962C8B-B14F-4D97-AF65-F5344CB8AC3E}">
        <p14:creationId xmlns:p14="http://schemas.microsoft.com/office/powerpoint/2010/main" xmlns="" val="392258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</a:t>
            </a:r>
            <a:r>
              <a:rPr lang="en-US" smtClean="0">
                <a:latin typeface="+mj-lt"/>
              </a:rPr>
              <a:t>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400" b="1">
                <a:solidFill>
                  <a:srgbClr val="000000"/>
                </a:solidFill>
              </a:rPr>
              <a:t>=2.0¢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060585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21301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2209800"/>
            <a:ext cx="67913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419600"/>
            <a:ext cx="70199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222375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Time of Day Rates (Customers do not like – lognormal coefficient. Multiply variable by -1.)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4365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7772400" cy="762000"/>
          </a:xfrm>
        </p:spPr>
        <p:txBody>
          <a:bodyPr/>
          <a:lstStyle/>
          <a:p>
            <a:pPr eaLnBrk="1" hangingPunct="1"/>
            <a:r>
              <a:rPr lang="en-US" b="1" smtClean="0"/>
              <a:t>Posterior Estimation of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endParaRPr lang="en-US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603375" y="1728787"/>
          <a:ext cx="5788025" cy="1928813"/>
        </p:xfrm>
        <a:graphic>
          <a:graphicData uri="http://schemas.openxmlformats.org/presentationml/2006/ole">
            <p:oleObj spid="_x0000_s14362" name="Equation" r:id="rId4" imgW="3505200" imgH="1168400" progId="Equation.DSMT4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630363" y="4210050"/>
          <a:ext cx="6294437" cy="2038350"/>
        </p:xfrm>
        <a:graphic>
          <a:graphicData uri="http://schemas.openxmlformats.org/presentationml/2006/ole">
            <p:oleObj spid="_x0000_s14363" name="Equation" r:id="rId5" imgW="3606800" imgH="1168400" progId="Equation.DSMT4">
              <p:embed/>
            </p:oleObj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3671887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i="1"/>
              <a:t>  </a:t>
            </a:r>
            <a:r>
              <a:rPr lang="en-US" sz="2400" b="1">
                <a:latin typeface="+mj-lt"/>
              </a:rPr>
              <a:t>Estimate by simulation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361227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pPr algn="ctr"/>
            <a:r>
              <a:rPr lang="en-US" sz="3200" b="1" dirty="0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  <p:extLst>
      <p:ext uri="{BB962C8B-B14F-4D97-AF65-F5344CB8AC3E}">
        <p14:creationId xmlns:p14="http://schemas.microsoft.com/office/powerpoint/2010/main" xmlns="" val="28999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imulated Data: Stated Choice, </a:t>
            </a:r>
          </a:p>
          <a:p>
            <a:pPr lvl="1"/>
            <a:r>
              <a:rPr lang="en-US" sz="1600" dirty="0" smtClean="0">
                <a:latin typeface="+mj-lt"/>
              </a:rPr>
              <a:t>400 respondents, </a:t>
            </a:r>
          </a:p>
          <a:p>
            <a:pPr lvl="1"/>
            <a:r>
              <a:rPr lang="en-US" sz="1600" dirty="0" smtClean="0">
                <a:latin typeface="+mj-lt"/>
              </a:rPr>
              <a:t>8 choice situations, 3,200 observations</a:t>
            </a:r>
          </a:p>
          <a:p>
            <a:pPr eaLnBrk="1" hangingPunct="1"/>
            <a:r>
              <a:rPr lang="en-US" dirty="0" smtClean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Quality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Price = 25/50/75,100 coded 1,2,3,4</a:t>
            </a:r>
          </a:p>
          <a:p>
            <a:pPr eaLnBrk="1" hangingPunct="1"/>
            <a:r>
              <a:rPr lang="en-US" dirty="0" smtClean="0">
                <a:latin typeface="+mj-lt"/>
              </a:rPr>
              <a:t>H</a:t>
            </a:r>
            <a:r>
              <a:rPr lang="en-US" sz="2000" dirty="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dirty="0" smtClean="0">
                <a:latin typeface="+mj-lt"/>
              </a:rPr>
              <a:t>U</a:t>
            </a:r>
            <a:r>
              <a:rPr lang="en-US" sz="2000" dirty="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xmlns="" val="295304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3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Random Parameters Logit Model</a:t>
            </a:r>
          </a:p>
        </p:txBody>
      </p:sp>
      <p:graphicFrame>
        <p:nvGraphicFramePr>
          <p:cNvPr id="9830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16619506"/>
              </p:ext>
            </p:extLst>
          </p:nvPr>
        </p:nvGraphicFramePr>
        <p:xfrm>
          <a:off x="609600" y="2438400"/>
          <a:ext cx="8213725" cy="2763837"/>
        </p:xfrm>
        <a:graphic>
          <a:graphicData uri="http://schemas.openxmlformats.org/presentationml/2006/ole">
            <p:oleObj spid="_x0000_s16398" name="Equation" r:id="rId4" imgW="4381500" imgH="1473200" progId="Equation.DSMT4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2362200" y="2362200"/>
            <a:ext cx="457200" cy="14478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400" y="4724400"/>
            <a:ext cx="6324600" cy="5715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0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6388" y="1352550"/>
            <a:ext cx="633095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07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33663"/>
            <a:ext cx="887888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314450"/>
            <a:ext cx="5200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601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Common ‘effects.’  W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is a ‘random individual effect.’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487363" y="3352800"/>
          <a:ext cx="7893050" cy="1781175"/>
        </p:xfrm>
        <a:graphic>
          <a:graphicData uri="http://schemas.openxmlformats.org/presentationml/2006/ole">
            <p:oleObj spid="_x0000_s17422" name="Equation" r:id="rId4" imgW="4279900" imgH="965200" progId="Equation.DSMT4">
              <p:embed/>
            </p:oleObj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7666655" y="3352800"/>
            <a:ext cx="7620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0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Implied Covariance Matrix</a:t>
            </a:r>
            <a:br>
              <a:rPr lang="en-US" b="1" smtClean="0"/>
            </a:br>
            <a:r>
              <a:rPr lang="en-US" b="1" smtClean="0"/>
              <a:t>Nested Logit Formulation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4572000"/>
          <a:ext cx="5802546" cy="1905000"/>
        </p:xfrm>
        <a:graphic>
          <a:graphicData uri="http://schemas.openxmlformats.org/presentationml/2006/ole">
            <p:oleObj spid="_x0000_s18446" name="Equation" r:id="rId4" imgW="5029200" imgH="1651000" progId="Equation.DSMT4">
              <p:embed/>
            </p:oleObj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2209800"/>
            <a:ext cx="7315200" cy="2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3886200" y="5105400"/>
            <a:ext cx="2971800" cy="762000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4082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Error Components </a:t>
            </a:r>
            <a:r>
              <a:rPr lang="en-US" sz="3600" b="1" dirty="0" err="1" smtClean="0"/>
              <a:t>Logit</a:t>
            </a:r>
            <a:r>
              <a:rPr lang="en-US" sz="3600" b="1" dirty="0" smtClean="0"/>
              <a:t> Model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6259512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ourier New" pitchFamily="49" charset="0"/>
              </a:rPr>
              <a:t>Correlation = {0.0959</a:t>
            </a:r>
            <a:r>
              <a:rPr lang="en-US" b="1" baseline="30000" dirty="0">
                <a:latin typeface="Courier New" pitchFamily="49" charset="0"/>
              </a:rPr>
              <a:t>2</a:t>
            </a:r>
            <a:r>
              <a:rPr lang="en-US" b="1" dirty="0">
                <a:latin typeface="Courier New" pitchFamily="49" charset="0"/>
              </a:rPr>
              <a:t> / [1.6449 + 0.0959</a:t>
            </a:r>
            <a:r>
              <a:rPr lang="en-US" b="1" baseline="30000" dirty="0">
                <a:latin typeface="Courier New" pitchFamily="49" charset="0"/>
              </a:rPr>
              <a:t>2</a:t>
            </a:r>
            <a:r>
              <a:rPr lang="en-US" b="1" dirty="0">
                <a:latin typeface="Courier New" pitchFamily="49" charset="0"/>
              </a:rPr>
              <a:t>]}</a:t>
            </a:r>
            <a:r>
              <a:rPr lang="en-US" b="1" baseline="30000" dirty="0">
                <a:latin typeface="Courier New" pitchFamily="49" charset="0"/>
              </a:rPr>
              <a:t>1/2</a:t>
            </a:r>
            <a:r>
              <a:rPr lang="en-US" b="1" dirty="0">
                <a:latin typeface="Courier New" pitchFamily="49" charset="0"/>
              </a:rPr>
              <a:t> = 0.0954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57200" y="2125682"/>
            <a:ext cx="8305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 dirty="0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019800" y="2916238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  <p:extLst>
      <p:ext uri="{BB962C8B-B14F-4D97-AF65-F5344CB8AC3E}">
        <p14:creationId xmlns:p14="http://schemas.microsoft.com/office/powerpoint/2010/main" xmlns="" val="7325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1603375"/>
            <a:ext cx="57912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Extended MNL Model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19470" name="Equation" r:id="rId4" imgW="4737100" imgH="2032000" progId="Equation.DSMT4">
              <p:embed/>
            </p:oleObj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Utility Functions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33400" y="1676400"/>
            <a:ext cx="19812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94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9328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dirty="0" smtClean="0"/>
              <a:t>Extending the Basic MNL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0494" name="Equation" r:id="rId4" imgW="4737100" imgH="2032000" progId="Equation.DSMT4">
              <p:embed/>
            </p:oleObj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Random Utility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860198" y="1746889"/>
            <a:ext cx="1826602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1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Error Components </a:t>
            </a:r>
            <a:r>
              <a:rPr lang="en-US" b="1" dirty="0" err="1" smtClean="0"/>
              <a:t>Logit</a:t>
            </a:r>
            <a:r>
              <a:rPr lang="en-US" b="1" dirty="0" smtClean="0"/>
              <a:t> Model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1518" name="Equation" r:id="rId4" imgW="4737100" imgH="2032000" progId="Equation.DSMT4">
              <p:embed/>
            </p:oleObj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Error Components</a:t>
            </a:r>
          </a:p>
        </p:txBody>
      </p:sp>
      <p:cxnSp>
        <p:nvCxnSpPr>
          <p:cNvPr id="13319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8" name="Rectangle 7"/>
          <p:cNvSpPr/>
          <p:nvPr/>
        </p:nvSpPr>
        <p:spPr bwMode="auto">
          <a:xfrm>
            <a:off x="5638800" y="1676400"/>
            <a:ext cx="19812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135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Random Parameters Model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p:oleObj spid="_x0000_s22542" name="Equation" r:id="rId4" imgW="4737100" imgH="2032000" progId="Equation.DSMT4">
              <p:embed/>
            </p:oleObj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67400" y="5105400"/>
            <a:ext cx="220980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+mj-lt"/>
              </a:rPr>
              <a:t>Random Parameters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867400" y="5112403"/>
            <a:ext cx="22098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30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99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Heterogeneous (in the Means) </a:t>
            </a:r>
            <a:br>
              <a:rPr lang="en-US" sz="3200" b="1" dirty="0" smtClean="0"/>
            </a:br>
            <a:r>
              <a:rPr lang="en-US" sz="3200" b="1" dirty="0" smtClean="0"/>
              <a:t>Random Parameters Model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3566" name="Equation" r:id="rId4" imgW="4737100" imgH="2032000" progId="Equation.DSMT4">
              <p:embed/>
            </p:oleObj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2353234" y="3587987"/>
            <a:ext cx="2523565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3587987"/>
            <a:ext cx="2496671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+mj-lt"/>
              </a:rPr>
              <a:t>Heterogeneity in Means</a:t>
            </a:r>
            <a:endParaRPr lang="en-US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32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914400" y="1429464"/>
            <a:ext cx="7391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Random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Parms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/Error Comps.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-4019.23544  (-4158.50286 for MNL)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  (Chi squared = 278.5)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12 d.f.]       833.81303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.0939795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12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   Normalized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Unnormalized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AIC              2.51952     8062.47089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.0940 .0928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.0847 .0836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-4158.5029  .0335 .0323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RPL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Number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6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571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</a:t>
            </a:r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5284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|Heterogeneity in standard deviations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|(cF1, cF2, cP1, cP2 omitted...)</a:t>
            </a:r>
            <a:endParaRPr lang="de-DE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4" name="Title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 algn="ctr"/>
            <a:r>
              <a:rPr lang="en-US" sz="3200" b="1" dirty="0" smtClean="0"/>
              <a:t>Estimated RP/ECL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318352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1146175"/>
            <a:ext cx="5334000" cy="682625"/>
          </a:xfrm>
        </p:spPr>
        <p:txBody>
          <a:bodyPr/>
          <a:lstStyle/>
          <a:p>
            <a:pPr algn="ctr"/>
            <a:r>
              <a:rPr lang="en-US" sz="3600" b="1" dirty="0" smtClean="0"/>
              <a:t>Estimated </a:t>
            </a:r>
            <a:r>
              <a:rPr lang="en-US" sz="3600" b="1" dirty="0" err="1" smtClean="0"/>
              <a:t>Elasticities</a:t>
            </a:r>
            <a:endParaRPr lang="en-US" sz="3600" b="1" dirty="0" smtClean="0"/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  <p:extLst>
      <p:ext uri="{BB962C8B-B14F-4D97-AF65-F5344CB8AC3E}">
        <p14:creationId xmlns:p14="http://schemas.microsoft.com/office/powerpoint/2010/main" xmlns="" val="199861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Estimating Willingness to </a:t>
            </a:r>
            <a:r>
              <a:rPr lang="en-US" smtClean="0">
                <a:latin typeface="+mj-lt"/>
              </a:rPr>
              <a:t>Pay for Increments </a:t>
            </a:r>
            <a:r>
              <a:rPr lang="en-US" dirty="0" smtClean="0">
                <a:latin typeface="+mj-lt"/>
              </a:rPr>
              <a:t>to an Attribute in </a:t>
            </a:r>
            <a:r>
              <a:rPr lang="en-US" smtClean="0">
                <a:latin typeface="+mj-lt"/>
              </a:rPr>
              <a:t>a Discrete Choice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WTP  =  MU(attribute) / MU(Income)</a:t>
            </a:r>
            <a:endParaRPr lang="en-US" dirty="0" smtClean="0">
              <a:latin typeface="+mj-lt"/>
            </a:endParaRP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p:oleObj spid="_x0000_s25614" name="Equation" r:id="rId4" imgW="1091726" imgH="444307" progId="Equation.DSMT4">
              <p:embed/>
            </p:oleObj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0" y="2743200"/>
            <a:ext cx="5867400" cy="6096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2215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>
                <a:latin typeface="+mj-lt"/>
              </a:rPr>
              <a:t>U</a:t>
            </a:r>
            <a:r>
              <a:rPr lang="en-US" smtClean="0">
                <a:latin typeface="+mj-lt"/>
              </a:rPr>
              <a:t>se the model to estimate conditional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distributions for any function of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parameters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</a:rPr>
              <a:t>W</a:t>
            </a:r>
            <a:r>
              <a:rPr lang="en-US" smtClean="0">
                <a:latin typeface="+mj-lt"/>
              </a:rPr>
              <a:t>illingness to pay = -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i,time</a:t>
            </a:r>
            <a:r>
              <a:rPr lang="en-US" smtClean="0">
                <a:latin typeface="+mj-lt"/>
                <a:sym typeface="Symbol" pitchFamily="18" charset="2"/>
              </a:rPr>
              <a:t> / </a:t>
            </a:r>
            <a:r>
              <a:rPr lang="en-US" baseline="-25000" smtClean="0">
                <a:latin typeface="+mj-lt"/>
                <a:sym typeface="Symbol" pitchFamily="18" charset="2"/>
              </a:rPr>
              <a:t>i,cost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  <a:sym typeface="Symbol" pitchFamily="18" charset="2"/>
              </a:rPr>
              <a:t>U</a:t>
            </a:r>
            <a:r>
              <a:rPr lang="en-US" smtClean="0">
                <a:latin typeface="+mj-lt"/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p:oleObj spid="_x0000_s26638" name="Equation" r:id="rId4" imgW="3390900" imgH="939800" progId="Equation.DSMT4">
              <p:embed/>
            </p:oleObj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0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Simulation of WTP from </a:t>
            </a:r>
            <a:r>
              <a:rPr lang="en-US" sz="3600" b="1" dirty="0" smtClean="0">
                <a:sym typeface="Symbol" pitchFamily="18" charset="2"/>
              </a:rPr>
              <a:t></a:t>
            </a:r>
            <a:r>
              <a:rPr lang="en-US" sz="3600" b="1" i="1" baseline="-25000" dirty="0" err="1" smtClean="0">
                <a:sym typeface="Symbol" pitchFamily="18" charset="2"/>
              </a:rPr>
              <a:t>i</a:t>
            </a:r>
            <a:endParaRPr lang="en-US" sz="3600" b="1" i="1" dirty="0" smtClean="0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990600" y="1981200"/>
          <a:ext cx="7186613" cy="4076626"/>
        </p:xfrm>
        <a:graphic>
          <a:graphicData uri="http://schemas.openxmlformats.org/presentationml/2006/ole">
            <p:oleObj spid="_x0000_s27662" name="Equation" r:id="rId4" imgW="4203700" imgH="23876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16350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9110" y="1066800"/>
            <a:ext cx="49149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1275" y="3459130"/>
            <a:ext cx="6819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345141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smtClean="0"/>
              <a:t>WTP</a:t>
            </a:r>
            <a:endParaRPr lang="en-US"/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87738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30439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8657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72928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82867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63431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573" y="838200"/>
            <a:ext cx="8527260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63431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3190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63431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98922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79900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409142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421948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50283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8082974" cy="51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50283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916" y="838200"/>
            <a:ext cx="857414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50283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65275"/>
            <a:ext cx="8521700" cy="354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50283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Aggregate Data and Multinomial Choice:</a:t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z="1200" smtClean="0">
                <a:latin typeface="Arial" charset="0"/>
                <a:cs typeface="Arial" charset="0"/>
              </a:rPr>
              <a:t> </a:t>
            </a:r>
            <a:r>
              <a:rPr lang="en-US" altLang="en-US" smtClean="0">
                <a:latin typeface="Arial" charset="0"/>
                <a:cs typeface="Arial" charset="0"/>
              </a:rPr>
              <a:t/>
            </a:r>
            <a:br>
              <a:rPr lang="en-US" altLang="en-US" smtClean="0">
                <a:latin typeface="Arial" charset="0"/>
                <a:cs typeface="Arial" charset="0"/>
              </a:rPr>
            </a:br>
            <a:r>
              <a:rPr lang="en-US" altLang="en-US" smtClean="0">
                <a:latin typeface="Arial" charset="0"/>
                <a:cs typeface="Arial" charset="0"/>
              </a:rPr>
              <a:t>The Model of Berry, Levinsohn and Pakes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273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250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5302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Resources</a:t>
            </a:r>
          </a:p>
        </p:txBody>
      </p:sp>
      <p:sp>
        <p:nvSpPr>
          <p:cNvPr id="68611" name="Content Placeholder 4"/>
          <p:cNvSpPr>
            <a:spLocks noGrp="1"/>
          </p:cNvSpPr>
          <p:nvPr>
            <p:ph idx="1"/>
          </p:nvPr>
        </p:nvSpPr>
        <p:spPr>
          <a:xfrm>
            <a:off x="381000" y="1447800"/>
            <a:ext cx="8610600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00" smtClean="0"/>
              <a:t>Automobile Prices in Market Equilibrium, S. Berry, J. Levinsohn, A. Pakes,</a:t>
            </a:r>
            <a:r>
              <a:rPr lang="en-US" altLang="en-US" sz="1600" i="1" smtClean="0"/>
              <a:t> Econometrica, 63, 4, 1995, 841-890. (BLP)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http://people.stern.nyu.edu/wgreene/Econometrics/BLP.pdf</a:t>
            </a:r>
          </a:p>
          <a:p>
            <a:endParaRPr lang="en-US" altLang="en-US" sz="1600" i="1" smtClean="0"/>
          </a:p>
          <a:p>
            <a:pPr marL="0" indent="0">
              <a:buNone/>
            </a:pPr>
            <a:r>
              <a:rPr lang="en-US" altLang="en-US" sz="1600" smtClean="0"/>
              <a:t>A Practitioner’s Guide to Estimation of Random-Coefficients Logit Models of Demand, A. Nevo, </a:t>
            </a:r>
            <a:r>
              <a:rPr lang="en-US" altLang="en-US" sz="1600" i="1" smtClean="0"/>
              <a:t>Journal of Economics and Management Strategy, 9, 4, 2000, 513-548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http://people.stern.nyu.edu/wgreene/Econometrics/Nevo-BLP.pdf</a:t>
            </a:r>
          </a:p>
          <a:p>
            <a:endParaRPr lang="en-US" altLang="en-US" sz="1600" i="1" smtClean="0"/>
          </a:p>
          <a:p>
            <a:pPr marL="0" indent="0">
              <a:buNone/>
            </a:pPr>
            <a:r>
              <a:rPr lang="en-US" altLang="en-US" sz="1600" smtClean="0"/>
              <a:t>A New Computational Algorithm for Random Coefficients Model with Aggregate-level Data, Jinyoung Lee, UCLA Economics, Dissertation, 2011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http://people.stern.nyu.edu/wgreene/Econometrics/Lee-BLP.pdf</a:t>
            </a:r>
          </a:p>
          <a:p>
            <a:pPr marL="457200" lvl="1" indent="-457200">
              <a:buNone/>
            </a:pPr>
            <a:endParaRPr lang="en-US" altLang="en-US" sz="1600" smtClean="0"/>
          </a:p>
          <a:p>
            <a:pPr marL="0" lvl="1" indent="0">
              <a:buNone/>
            </a:pPr>
            <a:r>
              <a:rPr lang="en-US" altLang="en-US" sz="1600" smtClean="0"/>
              <a:t>Elasticities of Market Shares and Social Health Insurance Choice in Germany: A Dynamic Panel Data Approach, M. Tamm et al., Health Economics, 16, 2007, 243-256.</a:t>
            </a:r>
          </a:p>
          <a:p>
            <a:pPr marL="0" lvl="1" indent="0"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      http</a:t>
            </a:r>
            <a:r>
              <a:rPr lang="en-US" altLang="en-US" sz="1600" b="1">
                <a:solidFill>
                  <a:srgbClr val="0070C0"/>
                </a:solidFill>
              </a:rPr>
              <a:t>://</a:t>
            </a:r>
            <a:r>
              <a:rPr lang="en-US" altLang="en-US" sz="1600" b="1" smtClean="0">
                <a:solidFill>
                  <a:srgbClr val="0070C0"/>
                </a:solidFill>
              </a:rPr>
              <a:t>people.stern.nyu.edu/wgreene/Econometrics/Tamm.pdf</a:t>
            </a:r>
            <a:endParaRPr lang="en-US" altLang="en-US" sz="16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66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Theoretical Foundation</a:t>
            </a:r>
          </a:p>
        </p:txBody>
      </p:sp>
      <p:sp>
        <p:nvSpPr>
          <p:cNvPr id="69635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r>
              <a:rPr lang="en-US" altLang="en-US" sz="2000" smtClean="0"/>
              <a:t>Consumer market for J differentiated brands of a good</a:t>
            </a:r>
          </a:p>
          <a:p>
            <a:pPr lvl="1"/>
            <a:r>
              <a:rPr lang="en-US" altLang="en-US" sz="2000" smtClean="0"/>
              <a:t>j =1,…, 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brands or types</a:t>
            </a:r>
          </a:p>
          <a:p>
            <a:pPr lvl="1"/>
            <a:r>
              <a:rPr lang="en-US" altLang="en-US" sz="2000" smtClean="0"/>
              <a:t>i = 1,…, N consumers</a:t>
            </a:r>
          </a:p>
          <a:p>
            <a:pPr lvl="1"/>
            <a:r>
              <a:rPr lang="en-US" altLang="en-US" sz="2000" smtClean="0"/>
              <a:t>t = i,…,T “markets”  (like panel data)</a:t>
            </a:r>
          </a:p>
          <a:p>
            <a:r>
              <a:rPr lang="en-US" altLang="en-US" sz="2000" smtClean="0"/>
              <a:t>Consumer i’s utility for brand j (in market t) depends on</a:t>
            </a:r>
          </a:p>
          <a:p>
            <a:pPr lvl="1"/>
            <a:r>
              <a:rPr lang="en-US" altLang="en-US" sz="2000" smtClean="0"/>
              <a:t>p = price</a:t>
            </a:r>
          </a:p>
          <a:p>
            <a:pPr lvl="1"/>
            <a:r>
              <a:rPr lang="en-US" altLang="en-US" sz="2000" b="1" smtClean="0"/>
              <a:t>x</a:t>
            </a:r>
            <a:r>
              <a:rPr lang="en-US" altLang="en-US" sz="2000" smtClean="0"/>
              <a:t> = observable attributes</a:t>
            </a:r>
          </a:p>
          <a:p>
            <a:pPr lvl="1"/>
            <a:r>
              <a:rPr lang="en-US" altLang="en-US" sz="2000" smtClean="0"/>
              <a:t>f  = unobserved attributes</a:t>
            </a:r>
          </a:p>
          <a:p>
            <a:pPr lvl="1"/>
            <a:r>
              <a:rPr lang="en-US" altLang="en-US" sz="2000" smtClean="0"/>
              <a:t>w = unobserved heterogeneity across consumers</a:t>
            </a:r>
          </a:p>
          <a:p>
            <a:pPr lvl="1"/>
            <a:r>
              <a:rPr lang="el-GR" altLang="en-US" sz="2000" smtClean="0"/>
              <a:t>ε</a:t>
            </a:r>
            <a:r>
              <a:rPr lang="en-US" altLang="en-US" sz="2000" smtClean="0"/>
              <a:t> = idiosyncratic aspects of consumer preferences </a:t>
            </a:r>
          </a:p>
          <a:p>
            <a:r>
              <a:rPr lang="en-US" altLang="en-US" sz="2000" smtClean="0"/>
              <a:t>Observed data consist of aggregate choices, prices and features of the brands.</a:t>
            </a:r>
          </a:p>
        </p:txBody>
      </p:sp>
    </p:spTree>
    <p:extLst>
      <p:ext uri="{BB962C8B-B14F-4D97-AF65-F5344CB8AC3E}">
        <p14:creationId xmlns:p14="http://schemas.microsoft.com/office/powerpoint/2010/main" xmlns="" val="4777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Automobile Market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629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533400" y="408305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t</a:t>
            </a:r>
          </a:p>
        </p:txBody>
      </p:sp>
      <p:sp>
        <p:nvSpPr>
          <p:cNvPr id="70661" name="Left Brace 2"/>
          <p:cNvSpPr>
            <a:spLocks/>
          </p:cNvSpPr>
          <p:nvPr/>
        </p:nvSpPr>
        <p:spPr bwMode="auto">
          <a:xfrm>
            <a:off x="914400" y="2590800"/>
            <a:ext cx="304800" cy="3581400"/>
          </a:xfrm>
          <a:prstGeom prst="leftBrace">
            <a:avLst>
              <a:gd name="adj1" fmla="val 8323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TextBox 3"/>
          <p:cNvSpPr txBox="1">
            <a:spLocks noChangeArrowheads="1"/>
          </p:cNvSpPr>
          <p:nvPr/>
        </p:nvSpPr>
        <p:spPr bwMode="auto">
          <a:xfrm>
            <a:off x="1828800" y="15240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J</a:t>
            </a:r>
            <a:r>
              <a:rPr lang="en-US" altLang="en-US" sz="3200" b="1" baseline="-25000">
                <a:latin typeface="Arial" charset="0"/>
              </a:rPr>
              <a:t>t</a:t>
            </a:r>
            <a:endParaRPr lang="en-US" altLang="en-US" sz="32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919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Random Utility Model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3505200"/>
          </a:xfrm>
        </p:spPr>
        <p:txBody>
          <a:bodyPr/>
          <a:lstStyle/>
          <a:p>
            <a:r>
              <a:rPr lang="en-US" altLang="en-US" sz="2000" smtClean="0"/>
              <a:t>Utility:  U</a:t>
            </a:r>
            <a:r>
              <a:rPr lang="en-US" altLang="en-US" sz="2000" baseline="-25000" smtClean="0"/>
              <a:t>ijt</a:t>
            </a:r>
            <a:r>
              <a:rPr lang="en-US" altLang="en-US" sz="2000" smtClean="0"/>
              <a:t>=U(w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,p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,f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), i = 1,…,(large)N,  j=1,…,J</a:t>
            </a:r>
          </a:p>
          <a:p>
            <a:pPr lvl="1"/>
            <a:r>
              <a:rPr lang="en-US" altLang="en-US" sz="1600" smtClean="0"/>
              <a:t>w</a:t>
            </a:r>
            <a:r>
              <a:rPr lang="en-US" altLang="en-US" sz="1600" baseline="-25000" smtClean="0"/>
              <a:t>i</a:t>
            </a:r>
            <a:r>
              <a:rPr lang="en-US" altLang="en-US" sz="1600" smtClean="0"/>
              <a:t> = individual heterogeneity; time (market) invariant.  w has a continuous distribution across the population.</a:t>
            </a:r>
          </a:p>
          <a:p>
            <a:pPr lvl="1"/>
            <a:r>
              <a:rPr lang="en-US" altLang="en-US" sz="1600" smtClean="0"/>
              <a:t>p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</a:t>
            </a:r>
            <a:r>
              <a:rPr lang="en-US" altLang="en-US" sz="1600" b="1" smtClean="0"/>
              <a:t>x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f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= price, observed attributes, unobserved features of brand j; all may vary through time (across markets)</a:t>
            </a:r>
          </a:p>
          <a:p>
            <a:r>
              <a:rPr lang="en-US" altLang="en-US" sz="2000" smtClean="0"/>
              <a:t>Revealed Preference:  Choice j provides maximum utility</a:t>
            </a:r>
          </a:p>
          <a:p>
            <a:r>
              <a:rPr lang="en-US" altLang="en-US" sz="2000" smtClean="0"/>
              <a:t>Across the population, given market t, set of prices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and features (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), there is a set of values of 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that induces choice j, for each j=1,…,J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; then,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(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 is the market share of brand j in market t.</a:t>
            </a:r>
          </a:p>
          <a:p>
            <a:r>
              <a:rPr lang="en-US" altLang="en-US" sz="2000" smtClean="0"/>
              <a:t>There is an outside good that attracts a nonnegligible market share, j=0.  Therefore, </a:t>
            </a:r>
          </a:p>
        </p:txBody>
      </p:sp>
      <p:graphicFrame>
        <p:nvGraphicFramePr>
          <p:cNvPr id="71684" name="Object 1"/>
          <p:cNvGraphicFramePr>
            <a:graphicFrameLocks noChangeAspect="1"/>
          </p:cNvGraphicFramePr>
          <p:nvPr/>
        </p:nvGraphicFramePr>
        <p:xfrm>
          <a:off x="3632200" y="5257800"/>
          <a:ext cx="2552700" cy="457200"/>
        </p:xfrm>
        <a:graphic>
          <a:graphicData uri="http://schemas.openxmlformats.org/presentationml/2006/ole">
            <p:oleObj spid="_x0000_s62470" name="Equation" r:id="rId3" imgW="1701800" imgH="304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751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Functional Form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(Assume one market for now so drop “’t.”)</a:t>
            </a:r>
            <a:br>
              <a:rPr lang="en-US" altLang="en-US" dirty="0" smtClean="0"/>
            </a:br>
            <a:r>
              <a:rPr lang="en-US" altLang="en-US" dirty="0" err="1" smtClean="0"/>
              <a:t>U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=U(</a:t>
            </a:r>
            <a:r>
              <a:rPr lang="en-US" altLang="en-US" dirty="0" err="1" smtClean="0"/>
              <a:t>w</a:t>
            </a:r>
            <a:r>
              <a:rPr lang="en-US" altLang="en-US" baseline="-25000" dirty="0" err="1" smtClean="0"/>
              <a:t>i</a:t>
            </a:r>
            <a:r>
              <a:rPr lang="en-US" altLang="en-US" dirty="0" err="1" smtClean="0"/>
              <a:t>,p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|</a:t>
            </a:r>
            <a:r>
              <a:rPr lang="en-US" altLang="en-US" b="1" dirty="0" smtClean="0">
                <a:sym typeface="Symbol" panose="05050102010706020507" pitchFamily="18" charset="2"/>
              </a:rPr>
              <a:t></a:t>
            </a:r>
            <a:r>
              <a:rPr lang="en-US" altLang="en-US" dirty="0" smtClean="0"/>
              <a:t>)= 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'</a:t>
            </a:r>
            <a:r>
              <a:rPr lang="el-GR" altLang="en-US" b="1" dirty="0" smtClean="0"/>
              <a:t>β</a:t>
            </a:r>
            <a:r>
              <a:rPr lang="en-US" altLang="en-US" dirty="0" smtClean="0"/>
              <a:t> – </a:t>
            </a:r>
            <a:r>
              <a:rPr lang="el-GR" altLang="en-US" dirty="0" smtClean="0"/>
              <a:t>α</a:t>
            </a:r>
            <a:r>
              <a:rPr lang="en-US" altLang="en-US" dirty="0" err="1" smtClean="0"/>
              <a:t>p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n-US" altLang="en-US" dirty="0" err="1" smtClean="0"/>
              <a:t>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r>
              <a:rPr lang="en-US" altLang="en-US" dirty="0" smtClean="0"/>
              <a:t> </a:t>
            </a:r>
            <a:br>
              <a:rPr lang="en-US" altLang="en-US" dirty="0" smtClean="0"/>
            </a:br>
            <a:r>
              <a:rPr lang="en-US" altLang="en-US" dirty="0" smtClean="0"/>
              <a:t>                         =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E</a:t>
            </a:r>
            <a:r>
              <a:rPr lang="en-US" altLang="en-US" baseline="-25000" dirty="0" err="1" smtClean="0"/>
              <a:t>consumers</a:t>
            </a:r>
            <a:r>
              <a:rPr lang="en-US" altLang="en-US" baseline="-25000" dirty="0" smtClean="0"/>
              <a:t> 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[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] = 0,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is E[Utility].</a:t>
            </a:r>
          </a:p>
          <a:p>
            <a:pPr>
              <a:defRPr/>
            </a:pPr>
            <a:endParaRPr lang="en-US" alt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 smtClean="0"/>
              <a:t>Will assume logit form to make integration unnecessary.  The expectation has a closed form.</a:t>
            </a:r>
          </a:p>
        </p:txBody>
      </p:sp>
      <p:graphicFrame>
        <p:nvGraphicFramePr>
          <p:cNvPr id="72708" name="Object 1"/>
          <p:cNvGraphicFramePr>
            <a:graphicFrameLocks noChangeAspect="1"/>
          </p:cNvGraphicFramePr>
          <p:nvPr/>
        </p:nvGraphicFramePr>
        <p:xfrm>
          <a:off x="990600" y="3886200"/>
          <a:ext cx="6065838" cy="685800"/>
        </p:xfrm>
        <a:graphic>
          <a:graphicData uri="http://schemas.openxmlformats.org/presentationml/2006/ole">
            <p:oleObj spid="_x0000_s63494" name="Equation" r:id="rId3" imgW="2921000" imgH="3302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415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Heterogeneity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/>
          <a:lstStyle/>
          <a:p>
            <a:r>
              <a:rPr lang="en-US" altLang="en-US" smtClean="0"/>
              <a:t>Assumptions so far imply IIA.  Cross price elasticities depend only on market shares.</a:t>
            </a:r>
          </a:p>
          <a:p>
            <a:r>
              <a:rPr lang="en-US" altLang="en-US" smtClean="0"/>
              <a:t>Individual heterogeneity: Random parameters</a:t>
            </a:r>
          </a:p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/>
              <a:t>p</a:t>
            </a:r>
            <a:r>
              <a:rPr lang="en-US" altLang="en-US" baseline="-25000" smtClean="0"/>
              <a:t>j</a:t>
            </a:r>
            <a:r>
              <a:rPr lang="en-US" altLang="en-US" smtClean="0"/>
              <a:t> + f</a:t>
            </a:r>
            <a:r>
              <a:rPr lang="en-US" altLang="en-US" baseline="-25000" smtClean="0"/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                        </a:t>
            </a:r>
            <a:r>
              <a:rPr lang="el-GR" altLang="en-US" smtClean="0"/>
              <a:t>β</a:t>
            </a:r>
            <a:r>
              <a:rPr lang="en-US" altLang="en-US" baseline="-25000" smtClean="0"/>
              <a:t>ik</a:t>
            </a:r>
            <a:r>
              <a:rPr lang="en-US" altLang="en-US" smtClean="0"/>
              <a:t> = </a:t>
            </a:r>
            <a:r>
              <a:rPr lang="el-GR" altLang="en-US" smtClean="0"/>
              <a:t>β</a:t>
            </a:r>
            <a:r>
              <a:rPr lang="en-US" altLang="en-US" baseline="-25000" smtClean="0"/>
              <a:t>k</a:t>
            </a:r>
            <a:r>
              <a:rPr lang="en-US" altLang="en-US" smtClean="0"/>
              <a:t> +  </a:t>
            </a:r>
            <a:r>
              <a:rPr lang="el-GR" altLang="en-US" smtClean="0"/>
              <a:t>σ</a:t>
            </a:r>
            <a:r>
              <a:rPr lang="en-US" altLang="en-US" baseline="-25000" smtClean="0"/>
              <a:t>k</a:t>
            </a:r>
            <a:r>
              <a:rPr lang="en-US" altLang="en-US" smtClean="0"/>
              <a:t>v</a:t>
            </a:r>
            <a:r>
              <a:rPr lang="en-US" altLang="en-US" baseline="-25000" smtClean="0"/>
              <a:t>ik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The mixed model only imposes IIA for a particular consumer, but not for the market as a whole.</a:t>
            </a:r>
          </a:p>
        </p:txBody>
      </p:sp>
    </p:spTree>
    <p:extLst>
      <p:ext uri="{BB962C8B-B14F-4D97-AF65-F5344CB8AC3E}">
        <p14:creationId xmlns:p14="http://schemas.microsoft.com/office/powerpoint/2010/main" xmlns="" val="8101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Prices: Demand side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505200"/>
          </a:xfrm>
        </p:spPr>
        <p:txBody>
          <a:bodyPr/>
          <a:lstStyle/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n-US" altLang="en-US" smtClean="0">
                <a:solidFill>
                  <a:srgbClr val="FF0000"/>
                </a:solidFill>
              </a:rPr>
              <a:t>f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r>
              <a:rPr lang="en-US" altLang="en-US" smtClean="0"/>
              <a:t>f</a:t>
            </a:r>
            <a:r>
              <a:rPr lang="en-US" altLang="en-US" baseline="-25000" smtClean="0"/>
              <a:t>j</a:t>
            </a:r>
            <a:r>
              <a:rPr lang="en-US" altLang="en-US" smtClean="0"/>
              <a:t> is unobserved</a:t>
            </a:r>
          </a:p>
          <a:p>
            <a:r>
              <a:rPr lang="en-US" altLang="en-US" smtClean="0"/>
              <a:t>Utility responds to the unobserved f</a:t>
            </a:r>
            <a:r>
              <a:rPr lang="en-US" altLang="en-US" baseline="-25000" smtClean="0"/>
              <a:t>j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Price p</a:t>
            </a:r>
            <a:r>
              <a:rPr lang="en-US" altLang="en-US" baseline="-25000" smtClean="0"/>
              <a:t>j</a:t>
            </a:r>
            <a:r>
              <a:rPr lang="en-US" altLang="en-US" smtClean="0"/>
              <a:t> is partly determined by features f</a:t>
            </a:r>
            <a:r>
              <a:rPr lang="en-US" altLang="en-US" baseline="-25000" smtClean="0"/>
              <a:t>j</a:t>
            </a:r>
            <a:r>
              <a:rPr lang="en-US" altLang="en-US" smtClean="0"/>
              <a:t>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In a choice model based on observables, price is correlated with the unobservables that determine the observed choices.</a:t>
            </a:r>
          </a:p>
        </p:txBody>
      </p:sp>
    </p:spTree>
    <p:extLst>
      <p:ext uri="{BB962C8B-B14F-4D97-AF65-F5344CB8AC3E}">
        <p14:creationId xmlns:p14="http://schemas.microsoft.com/office/powerpoint/2010/main" xmlns="" val="34553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Price: Supply Side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There are a small number of competitors in this market</a:t>
            </a:r>
          </a:p>
          <a:p>
            <a:r>
              <a:rPr lang="en-US" altLang="en-US" sz="2000" smtClean="0"/>
              <a:t>Price is determined by firms that maximize profits given the features of its products and its competitors.</a:t>
            </a:r>
          </a:p>
          <a:p>
            <a:r>
              <a:rPr lang="en-US" altLang="en-US" sz="2000" smtClean="0"/>
              <a:t>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 =  g(observed    cost characteristics </a:t>
            </a:r>
            <a:r>
              <a:rPr lang="en-US" altLang="en-US" sz="2000" b="1" smtClean="0"/>
              <a:t>c,</a:t>
            </a:r>
            <a:r>
              <a:rPr lang="en-US" altLang="en-US" sz="2000" smtClean="0"/>
              <a:t> </a:t>
            </a:r>
            <a:br>
              <a:rPr lang="en-US" altLang="en-US" sz="2000" smtClean="0"/>
            </a:br>
            <a:r>
              <a:rPr lang="en-US" altLang="en-US" sz="2000" smtClean="0"/>
              <a:t>              unobserved cost characteristics </a:t>
            </a:r>
            <a:r>
              <a:rPr lang="en-US" altLang="en-US" sz="2000" b="1" smtClean="0"/>
              <a:t>h</a:t>
            </a:r>
            <a:r>
              <a:rPr lang="en-US" altLang="en-US" sz="2000" smtClean="0"/>
              <a:t>)</a:t>
            </a:r>
          </a:p>
          <a:p>
            <a:r>
              <a:rPr lang="en-US" altLang="en-US" sz="2000" smtClean="0"/>
              <a:t>At equilibrium, for a profit maximizing firm that produces one product,</a:t>
            </a:r>
            <a:br>
              <a:rPr lang="en-US" altLang="en-US" sz="2000" smtClean="0"/>
            </a:br>
            <a:r>
              <a:rPr lang="en-US" altLang="en-US" sz="2000" smtClean="0"/>
              <a:t>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+ (p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-mc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)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/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= 0</a:t>
            </a:r>
          </a:p>
          <a:p>
            <a:r>
              <a:rPr lang="en-US" altLang="en-US" sz="2000" smtClean="0"/>
              <a:t>Market share depends on unobserved cost characteristics as well as unobserved demand characteristics, and price is correlated with both.</a:t>
            </a:r>
          </a:p>
        </p:txBody>
      </p:sp>
    </p:spTree>
    <p:extLst>
      <p:ext uri="{BB962C8B-B14F-4D97-AF65-F5344CB8AC3E}">
        <p14:creationId xmlns:p14="http://schemas.microsoft.com/office/powerpoint/2010/main" xmlns="" val="246584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Instrumental Variables</a:t>
            </a:r>
            <a:b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ξ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and 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ω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are our h and f.)</a:t>
            </a:r>
          </a:p>
        </p:txBody>
      </p:sp>
      <p:pic>
        <p:nvPicPr>
          <p:cNvPr id="768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89150"/>
            <a:ext cx="77676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212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Econometrics: Essential Components</a:t>
            </a:r>
          </a:p>
        </p:txBody>
      </p:sp>
      <p:graphicFrame>
        <p:nvGraphicFramePr>
          <p:cNvPr id="77827" name="Object 1"/>
          <p:cNvGraphicFramePr>
            <a:graphicFrameLocks noChangeAspect="1"/>
          </p:cNvGraphicFramePr>
          <p:nvPr/>
        </p:nvGraphicFramePr>
        <p:xfrm>
          <a:off x="434975" y="2362200"/>
          <a:ext cx="8237538" cy="2752725"/>
        </p:xfrm>
        <a:graphic>
          <a:graphicData uri="http://schemas.openxmlformats.org/presentationml/2006/ole">
            <p:oleObj spid="_x0000_s64518" name="Equation" r:id="rId3" imgW="4559300" imgH="1524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476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</a:t>
            </a:r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666750" y="2286000"/>
          <a:ext cx="7586663" cy="2800350"/>
        </p:xfrm>
        <a:graphic>
          <a:graphicData uri="http://schemas.openxmlformats.org/presentationml/2006/ole">
            <p:oleObj spid="_x0000_s65542" name="Equation" r:id="rId3" imgW="4889500" imgH="1803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0940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- 1</a:t>
            </a:r>
          </a:p>
        </p:txBody>
      </p:sp>
      <p:graphicFrame>
        <p:nvGraphicFramePr>
          <p:cNvPr id="79875" name="Object 5"/>
          <p:cNvGraphicFramePr>
            <a:graphicFrameLocks noChangeAspect="1"/>
          </p:cNvGraphicFramePr>
          <p:nvPr/>
        </p:nvGraphicFramePr>
        <p:xfrm>
          <a:off x="581025" y="2057400"/>
          <a:ext cx="8128000" cy="3657600"/>
        </p:xfrm>
        <a:graphic>
          <a:graphicData uri="http://schemas.openxmlformats.org/presentationml/2006/ole">
            <p:oleObj spid="_x0000_s66566" name="Equation" r:id="rId3" imgW="4064000" imgH="1828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649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- 2</a:t>
            </a:r>
          </a:p>
        </p:txBody>
      </p:sp>
      <p:graphicFrame>
        <p:nvGraphicFramePr>
          <p:cNvPr id="80899" name="Object 2"/>
          <p:cNvGraphicFramePr>
            <a:graphicFrameLocks noChangeAspect="1"/>
          </p:cNvGraphicFramePr>
          <p:nvPr/>
        </p:nvGraphicFramePr>
        <p:xfrm>
          <a:off x="990600" y="1981200"/>
          <a:ext cx="7500938" cy="4030663"/>
        </p:xfrm>
        <a:graphic>
          <a:graphicData uri="http://schemas.openxmlformats.org/presentationml/2006/ole">
            <p:oleObj spid="_x0000_s67590" name="Equation" r:id="rId3" imgW="4584700" imgH="2463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8524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Iteration</a:t>
            </a:r>
          </a:p>
        </p:txBody>
      </p:sp>
      <p:graphicFrame>
        <p:nvGraphicFramePr>
          <p:cNvPr id="81923" name="Object 2"/>
          <p:cNvGraphicFramePr>
            <a:graphicFrameLocks noChangeAspect="1"/>
          </p:cNvGraphicFramePr>
          <p:nvPr/>
        </p:nvGraphicFramePr>
        <p:xfrm>
          <a:off x="609600" y="1600200"/>
          <a:ext cx="7891463" cy="4448175"/>
        </p:xfrm>
        <a:graphic>
          <a:graphicData uri="http://schemas.openxmlformats.org/presentationml/2006/ole">
            <p:oleObj spid="_x0000_s68614" name="Equation" r:id="rId3" imgW="5410200" imgH="3048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154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124200" cy="5334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Iteration</a:t>
            </a:r>
          </a:p>
        </p:txBody>
      </p:sp>
      <p:pic>
        <p:nvPicPr>
          <p:cNvPr id="8294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9338" y="1103312"/>
            <a:ext cx="475773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14512"/>
            <a:ext cx="60198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49738"/>
            <a:ext cx="594360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0" name="TextBox 5"/>
          <p:cNvSpPr txBox="1">
            <a:spLocks noChangeArrowheads="1"/>
          </p:cNvSpPr>
          <p:nvPr/>
        </p:nvSpPr>
        <p:spPr bwMode="auto">
          <a:xfrm>
            <a:off x="304800" y="2128838"/>
            <a:ext cx="2057400" cy="3662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 </a:t>
            </a:r>
            <a:r>
              <a:rPr lang="el-GR" altLang="en-US" sz="3200"/>
              <a:t>ξ</a:t>
            </a:r>
            <a:r>
              <a:rPr lang="en-US" altLang="en-US" sz="3200" baseline="-25000"/>
              <a:t>t</a:t>
            </a:r>
            <a:r>
              <a:rPr lang="en-US" altLang="en-US" sz="3200"/>
              <a:t>  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is 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</a:rPr>
              <a:t>our </a:t>
            </a:r>
            <a:r>
              <a:rPr lang="en-US" altLang="en-US" sz="3200" b="1">
                <a:latin typeface="Tahoma" pitchFamily="34" charset="0"/>
                <a:cs typeface="Tahoma" pitchFamily="34" charset="0"/>
              </a:rPr>
              <a:t>f</a:t>
            </a:r>
            <a:r>
              <a:rPr lang="en-US" altLang="en-US" sz="3200" baseline="-25000">
                <a:latin typeface="Tahoma" pitchFamily="34" charset="0"/>
                <a:cs typeface="Tahoma" pitchFamily="34" charset="0"/>
              </a:rPr>
              <a:t>t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 is our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(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β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,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)</a:t>
            </a:r>
          </a:p>
          <a:p>
            <a:endParaRPr lang="en-US" altLang="en-US" sz="2400">
              <a:latin typeface="Tahoma" pitchFamily="34" charset="0"/>
              <a:cs typeface="Tahoma" pitchFamily="34" charset="0"/>
              <a:sym typeface="Symbol" pitchFamily="18" charset="2"/>
            </a:endParaRPr>
          </a:p>
          <a:p>
            <a:r>
              <a:rPr lang="en-US" altLang="en-US" sz="2000">
                <a:latin typeface="Tahoma" pitchFamily="34" charset="0"/>
                <a:cs typeface="Tahoma" pitchFamily="34" charset="0"/>
                <a:sym typeface="Symbol" pitchFamily="18" charset="2"/>
              </a:rPr>
              <a:t>No superscript is our (M); superscript 0 is our (M-1). </a:t>
            </a:r>
            <a:endParaRPr lang="en-US" altLang="en-US" sz="200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8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Side Results</a:t>
            </a:r>
          </a:p>
        </p:txBody>
      </p:sp>
      <p:pic>
        <p:nvPicPr>
          <p:cNvPr id="8397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325" y="1600200"/>
            <a:ext cx="83978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22286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Iterative Estimator</a:t>
            </a:r>
          </a:p>
        </p:txBody>
      </p:sp>
      <p:pic>
        <p:nvPicPr>
          <p:cNvPr id="8499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400" y="2438400"/>
            <a:ext cx="8585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7583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Design Data</a:t>
            </a:r>
          </a:p>
        </p:txBody>
      </p:sp>
      <p:pic>
        <p:nvPicPr>
          <p:cNvPr id="860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163" y="2209800"/>
            <a:ext cx="78136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65496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762000" y="2133600"/>
            <a:ext cx="8229600" cy="4572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Exogenous price and nonrandom parameters</a:t>
            </a:r>
          </a:p>
        </p:txBody>
      </p:sp>
      <p:pic>
        <p:nvPicPr>
          <p:cNvPr id="8704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00137"/>
            <a:ext cx="81629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67000"/>
            <a:ext cx="31067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46263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762000" y="2438400"/>
            <a:ext cx="3581400" cy="8382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IV Estimation</a:t>
            </a:r>
          </a:p>
        </p:txBody>
      </p:sp>
      <p:pic>
        <p:nvPicPr>
          <p:cNvPr id="880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031875"/>
            <a:ext cx="3248025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238750"/>
            <a:ext cx="66008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4167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679644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Full Model</a:t>
            </a:r>
          </a:p>
        </p:txBody>
      </p:sp>
      <p:pic>
        <p:nvPicPr>
          <p:cNvPr id="890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570547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092" name="Straight Connector 4"/>
          <p:cNvCxnSpPr>
            <a:cxnSpLocks noChangeShapeType="1"/>
          </p:cNvCxnSpPr>
          <p:nvPr/>
        </p:nvCxnSpPr>
        <p:spPr bwMode="auto">
          <a:xfrm>
            <a:off x="6019800" y="3048000"/>
            <a:ext cx="1219200" cy="18288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9093" name="Straight Connector 6"/>
          <p:cNvCxnSpPr>
            <a:cxnSpLocks noChangeShapeType="1"/>
          </p:cNvCxnSpPr>
          <p:nvPr/>
        </p:nvCxnSpPr>
        <p:spPr bwMode="auto">
          <a:xfrm flipH="1">
            <a:off x="6096000" y="3048000"/>
            <a:ext cx="1219200" cy="17526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38112703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34290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Some Elasticities</a:t>
            </a:r>
          </a:p>
        </p:txBody>
      </p:sp>
      <p:pic>
        <p:nvPicPr>
          <p:cNvPr id="901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01725"/>
            <a:ext cx="3629025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48866961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13147</TotalTime>
  <Words>2322</Words>
  <Application>Microsoft Office PowerPoint</Application>
  <PresentationFormat>On-screen Show (4:3)</PresentationFormat>
  <Paragraphs>432</Paragraphs>
  <Slides>82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4" baseType="lpstr">
      <vt:lpstr>1_Level</vt:lpstr>
      <vt:lpstr>Equation</vt:lpstr>
      <vt:lpstr>Slide 1</vt:lpstr>
      <vt:lpstr>Slide 2</vt:lpstr>
      <vt:lpstr>A Recast Random Effects Model</vt:lpstr>
      <vt:lpstr>The Entire Parameter Vector is Random</vt:lpstr>
      <vt:lpstr>Maximum Simulated Likelihood</vt:lpstr>
      <vt:lpstr>Slide 6</vt:lpstr>
      <vt:lpstr>Slide 7</vt:lpstr>
      <vt:lpstr>Slide 8</vt:lpstr>
      <vt:lpstr>Modeling Parameter Heterogeneity</vt:lpstr>
      <vt:lpstr>A Hierarchical Probit Model</vt:lpstr>
      <vt:lpstr>Slide 11</vt:lpstr>
      <vt:lpstr>Estimating Individual Parameters</vt:lpstr>
      <vt:lpstr>Slide 13</vt:lpstr>
      <vt:lpstr>Slide 14</vt:lpstr>
      <vt:lpstr>Slide 15</vt:lpstr>
      <vt:lpstr>Slide 16</vt:lpstr>
      <vt:lpstr>Slide 17</vt:lpstr>
      <vt:lpstr>Slide 18</vt:lpstr>
      <vt:lpstr>“Individual Coefficients”</vt:lpstr>
      <vt:lpstr>The Random Parameters Logit Model</vt:lpstr>
      <vt:lpstr>Continuous Random Variation  in Preference Weights</vt:lpstr>
      <vt:lpstr>Customers’ Choice of Energy Supplier</vt:lpstr>
      <vt:lpstr>Population Distributions</vt:lpstr>
      <vt:lpstr>Estimated Model</vt:lpstr>
      <vt:lpstr>Distribution of Brand Value</vt:lpstr>
      <vt:lpstr>Random Parameter Distributions</vt:lpstr>
      <vt:lpstr>Slide 27</vt:lpstr>
      <vt:lpstr>Posterior Estimation of i</vt:lpstr>
      <vt:lpstr>Expected Preferences of Each Customer</vt:lpstr>
      <vt:lpstr>Application: Shoe Brand Choice</vt:lpstr>
      <vt:lpstr>Slide 31</vt:lpstr>
      <vt:lpstr>Random Parameters Logit Model</vt:lpstr>
      <vt:lpstr>Slide 33</vt:lpstr>
      <vt:lpstr>Slide 34</vt:lpstr>
      <vt:lpstr>Error Components Logit Modeling</vt:lpstr>
      <vt:lpstr>Implied Covariance Matrix Nested Logit Formulation</vt:lpstr>
      <vt:lpstr>Error Components Logit Model</vt:lpstr>
      <vt:lpstr>Extended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Slide 43</vt:lpstr>
      <vt:lpstr>Estimated RP/ECL Model</vt:lpstr>
      <vt:lpstr>Estimated Elasticities</vt:lpstr>
      <vt:lpstr>WTP Application (Value of Time Saved)</vt:lpstr>
      <vt:lpstr>Extending the RP Model to WTP</vt:lpstr>
      <vt:lpstr>Simulation of WTP from i</vt:lpstr>
      <vt:lpstr>Slide 49</vt:lpstr>
      <vt:lpstr>WTP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Aggregate Data and Multinomial Choice:   The Model of Berry, Levinsohn and Pakes</vt:lpstr>
      <vt:lpstr>Resources</vt:lpstr>
      <vt:lpstr>Theoretical Foundation</vt:lpstr>
      <vt:lpstr>BLP Automobile Market</vt:lpstr>
      <vt:lpstr>Random Utility Model</vt:lpstr>
      <vt:lpstr>Functional Form</vt:lpstr>
      <vt:lpstr>Heterogeneity</vt:lpstr>
      <vt:lpstr>Endogenous Prices: Demand side</vt:lpstr>
      <vt:lpstr>Endogenous Price: Supply Side</vt:lpstr>
      <vt:lpstr>Instrumental Variables (ξ and ω are our h and f.)</vt:lpstr>
      <vt:lpstr>Econometrics: Essential Components</vt:lpstr>
      <vt:lpstr>Econometrics</vt:lpstr>
      <vt:lpstr>GMM Estimation Strategy - 1</vt:lpstr>
      <vt:lpstr>GMM Estimation Strategy - 2</vt:lpstr>
      <vt:lpstr>BLP Iteration</vt:lpstr>
      <vt:lpstr>ABLP Iteration</vt:lpstr>
      <vt:lpstr>Side Results</vt:lpstr>
      <vt:lpstr>ABLP Iterative Estimator</vt:lpstr>
      <vt:lpstr>BLP Design Data</vt:lpstr>
      <vt:lpstr>Exogenous price and nonrandom parameters</vt:lpstr>
      <vt:lpstr>IV Estimation</vt:lpstr>
      <vt:lpstr>Full Model</vt:lpstr>
      <vt:lpstr>Some Elasticities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176</cp:revision>
  <dcterms:created xsi:type="dcterms:W3CDTF">2001-06-17T19:05:03Z</dcterms:created>
  <dcterms:modified xsi:type="dcterms:W3CDTF">2015-04-15T11:57:24Z</dcterms:modified>
</cp:coreProperties>
</file>