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31"/>
  </p:notesMasterIdLst>
  <p:handoutMasterIdLst>
    <p:handoutMasterId r:id="rId32"/>
  </p:handoutMasterIdLst>
  <p:sldIdLst>
    <p:sldId id="514" r:id="rId2"/>
    <p:sldId id="515" r:id="rId3"/>
    <p:sldId id="490" r:id="rId4"/>
    <p:sldId id="493" r:id="rId5"/>
    <p:sldId id="489" r:id="rId6"/>
    <p:sldId id="485" r:id="rId7"/>
    <p:sldId id="486" r:id="rId8"/>
    <p:sldId id="548" r:id="rId9"/>
    <p:sldId id="549" r:id="rId10"/>
    <p:sldId id="487" r:id="rId11"/>
    <p:sldId id="491" r:id="rId12"/>
    <p:sldId id="492" r:id="rId13"/>
    <p:sldId id="494" r:id="rId14"/>
    <p:sldId id="495" r:id="rId15"/>
    <p:sldId id="496" r:id="rId16"/>
    <p:sldId id="498" r:id="rId17"/>
    <p:sldId id="499" r:id="rId18"/>
    <p:sldId id="500" r:id="rId19"/>
    <p:sldId id="501" r:id="rId20"/>
    <p:sldId id="507" r:id="rId21"/>
    <p:sldId id="508" r:id="rId22"/>
    <p:sldId id="509" r:id="rId23"/>
    <p:sldId id="510" r:id="rId24"/>
    <p:sldId id="511" r:id="rId25"/>
    <p:sldId id="512" r:id="rId26"/>
    <p:sldId id="513" r:id="rId27"/>
    <p:sldId id="544" r:id="rId28"/>
    <p:sldId id="545" r:id="rId29"/>
    <p:sldId id="546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  <a:srgbClr val="8B00EA"/>
    <a:srgbClr val="FF3300"/>
    <a:srgbClr val="FF0000"/>
    <a:srgbClr val="CCCC00"/>
    <a:srgbClr val="0066FF"/>
    <a:srgbClr val="CCECFF"/>
    <a:srgbClr val="000000"/>
    <a:srgbClr val="FFFF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632" autoAdjust="0"/>
    <p:restoredTop sz="94636" autoAdjust="0"/>
  </p:normalViewPr>
  <p:slideViewPr>
    <p:cSldViewPr>
      <p:cViewPr varScale="1">
        <p:scale>
          <a:sx n="156" d="100"/>
          <a:sy n="156" d="100"/>
        </p:scale>
        <p:origin x="2406" y="13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ACE524-5A09-46A5-83DC-FE0812BE068F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29330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E544D7-C77D-4ABF-AD18-FF37AAD0A1CB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20663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61FDD5-453F-445E-A25C-980ED9BA41F8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79867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4DFFD-647C-4DF4-9087-23A12D4319AA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924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654B4-2229-4AC4-ABA3-578C29D47EF3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83469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134EE-0408-47E3-8F2B-6D12A31AC844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58030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2D50A2-E39C-487B-9713-500845E8A0BF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08140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87D2C7-330F-4324-AB77-B6B9F0FA0230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00325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21B54E-2456-439D-9AF5-92867B37B7A8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54125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10C202-B7B5-4DC5-BA92-3222C0E8D21D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04756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805120-977E-457C-BAB2-2D047FAE40AA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92632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DB4BE-7E08-4E46-8F65-8680FB4C3C4F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50926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873CC1-F72C-43C7-B3FF-0D1D8C31B697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455625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EF5EEF-A05C-45A0-87F7-9C2DD32A493C}" type="slidenum">
              <a:rPr lang="en-US" smtClean="0"/>
              <a:pPr/>
              <a:t>27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26057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AEEF56-9A54-465D-9367-71140A4FBF13}" type="slidenum">
              <a:rPr lang="en-US" smtClean="0"/>
              <a:pPr/>
              <a:t>28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506859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19DC0F-900F-465A-8EF3-6C5974F19194}" type="slidenum">
              <a:rPr lang="en-US" smtClean="0"/>
              <a:pPr/>
              <a:t>29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59261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94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61F6C-EA57-450E-B44D-F45DC7222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8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8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457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5436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/54: </a:t>
            </a: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5.1 – Modeling Stated Preference Data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6.png"/><Relationship Id="rId4" Type="http://schemas.openxmlformats.org/officeDocument/2006/relationships/oleObject" Target="../embeddings/oleObject7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7.png"/><Relationship Id="rId4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5.1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Modeling Stated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Preference Data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5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81100"/>
            <a:ext cx="4040188" cy="494045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Revealed Preference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Stated Preference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Attribute Nonattendance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 Utility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Attribute Space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 Design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Choice Experiment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Environmental Attitude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82687"/>
            <a:ext cx="4041775" cy="493886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Multinomial Logit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MNL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Mixed Logit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Error Components Logit</a:t>
            </a:r>
          </a:p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971800"/>
            <a:ext cx="2084923" cy="292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19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Revealed Preference Data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3733800" cy="3276600"/>
          </a:xfrm>
        </p:spPr>
        <p:txBody>
          <a:bodyPr/>
          <a:lstStyle/>
          <a:p>
            <a:r>
              <a:rPr lang="en-US" sz="2000" smtClean="0">
                <a:latin typeface="+mj-lt"/>
              </a:rPr>
              <a:t>Advantage: Actual observations on actual behavior</a:t>
            </a:r>
          </a:p>
          <a:p>
            <a:pPr lvl="1" eaLnBrk="1" hangingPunct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Market (ex-post, e.g., supermarket scanner data)</a:t>
            </a:r>
          </a:p>
          <a:p>
            <a:pPr lvl="1" eaLnBrk="1" hangingPunct="1"/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Individual observations</a:t>
            </a:r>
            <a:endParaRPr lang="en-US" sz="2000" smtClean="0">
              <a:latin typeface="+mj-lt"/>
            </a:endParaRPr>
          </a:p>
          <a:p>
            <a:pPr eaLnBrk="1" hangingPunct="1">
              <a:defRPr/>
            </a:pPr>
            <a:r>
              <a:rPr lang="en-US" sz="2000" smtClean="0">
                <a:latin typeface="+mj-lt"/>
              </a:rPr>
              <a:t>Disadvantage: Limited range of choice sets and attributes – does not allow analysis of switching behavior.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4343400" y="2438400"/>
          <a:ext cx="4572000" cy="263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Bitmap Image" r:id="rId4" imgW="6990476" imgH="4029637" progId="PBrush">
                  <p:embed/>
                </p:oleObj>
              </mc:Choice>
              <mc:Fallback>
                <p:oleObj name="Bitmap Image" r:id="rId4" imgW="6990476" imgH="4029637" progId="PBrush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438400"/>
                        <a:ext cx="4572000" cy="263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4343400" y="2438400"/>
            <a:ext cx="4572000" cy="2667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6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43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Stated Preference Data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209800"/>
            <a:ext cx="6553200" cy="27432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Purely hypothetical – does the subject take it seriously?</a:t>
            </a:r>
          </a:p>
          <a:p>
            <a:pPr eaLnBrk="1" hangingPunct="1"/>
            <a:r>
              <a:rPr lang="en-US" smtClean="0">
                <a:latin typeface="+mj-lt"/>
              </a:rPr>
              <a:t>No necessary anchor to real market situations</a:t>
            </a:r>
          </a:p>
          <a:p>
            <a:pPr eaLnBrk="1" hangingPunct="1"/>
            <a:r>
              <a:rPr lang="en-US" smtClean="0">
                <a:latin typeface="+mj-lt"/>
              </a:rPr>
              <a:t>Vast heterogeneity across individuals</a:t>
            </a:r>
          </a:p>
          <a:p>
            <a:pPr lvl="1" eaLnBrk="1" hangingPunct="1">
              <a:buNone/>
            </a:pPr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E.g., contingent valuation</a:t>
            </a:r>
          </a:p>
        </p:txBody>
      </p:sp>
    </p:spTree>
    <p:extLst>
      <p:ext uri="{BB962C8B-B14F-4D97-AF65-F5344CB8AC3E}">
        <p14:creationId xmlns:p14="http://schemas.microsoft.com/office/powerpoint/2010/main" val="237484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Strategy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76400"/>
            <a:ext cx="8001000" cy="3047999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Repeated choice situations to explore the attribute space</a:t>
            </a:r>
          </a:p>
          <a:p>
            <a:pPr eaLnBrk="1" hangingPunct="1"/>
            <a:r>
              <a:rPr lang="en-US" smtClean="0">
                <a:latin typeface="+mj-lt"/>
              </a:rPr>
              <a:t>Typically combined RP/SP constructions </a:t>
            </a:r>
          </a:p>
          <a:p>
            <a:pPr lvl="1"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Mixed data</a:t>
            </a:r>
          </a:p>
          <a:p>
            <a:pPr lvl="1"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Expanded choice sets</a:t>
            </a:r>
            <a:endParaRPr lang="en-US" smtClean="0">
              <a:latin typeface="+mj-lt"/>
            </a:endParaRPr>
          </a:p>
          <a:p>
            <a:pPr eaLnBrk="1" hangingPunct="1"/>
            <a:r>
              <a:rPr lang="en-US" smtClean="0">
                <a:latin typeface="+mj-lt"/>
              </a:rPr>
              <a:t>Accommodating “panel data”</a:t>
            </a:r>
          </a:p>
          <a:p>
            <a:pPr lvl="1" eaLnBrk="1" hangingPunct="1"/>
            <a:r>
              <a:rPr lang="en-US" smtClean="0">
                <a:latin typeface="+mj-lt"/>
              </a:rPr>
              <a:t>Multinomial Probit [marginal, impractical]</a:t>
            </a:r>
          </a:p>
          <a:p>
            <a:pPr lvl="1" eaLnBrk="1" hangingPunct="1"/>
            <a:r>
              <a:rPr lang="en-US" smtClean="0">
                <a:latin typeface="+mj-lt"/>
              </a:rPr>
              <a:t>Latent Class</a:t>
            </a:r>
          </a:p>
          <a:p>
            <a:pPr lvl="1" eaLnBrk="1" hangingPunct="1"/>
            <a:r>
              <a:rPr lang="en-US" smtClean="0">
                <a:latin typeface="+mj-lt"/>
              </a:rPr>
              <a:t>Mixed Logit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0564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6934200" cy="3886200"/>
          </a:xfrm>
        </p:spPr>
        <p:txBody>
          <a:bodyPr/>
          <a:lstStyle/>
          <a:p>
            <a:pPr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imulated Data: Stated Choice, </a:t>
            </a:r>
          </a:p>
          <a:p>
            <a:pPr lvl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400 respondents, </a:t>
            </a:r>
          </a:p>
          <a:p>
            <a:pPr lvl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8 choice situations, 3,200 observations</a:t>
            </a:r>
          </a:p>
          <a:p>
            <a:pPr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 choice/attributes + NONE</a:t>
            </a:r>
          </a:p>
          <a:p>
            <a:pPr lvl="1" eaLnBrk="1" hangingPunct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Fashion = High / Low</a:t>
            </a:r>
          </a:p>
          <a:p>
            <a:pPr lvl="1" eaLnBrk="1" hangingPunct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Quality = High / Low</a:t>
            </a:r>
          </a:p>
          <a:p>
            <a:pPr lvl="1" eaLnBrk="1" hangingPunct="1"/>
            <a:r>
              <a:rPr lang="en-US" sz="1600" smtClean="0">
                <a:latin typeface="Tahoma" pitchFamily="34" charset="0"/>
                <a:ea typeface="Tahoma" pitchFamily="34" charset="0"/>
                <a:cs typeface="Tahoma" pitchFamily="34" charset="0"/>
              </a:rPr>
              <a:t>Price = 25/50/75,100 coded 1,2,3,4</a:t>
            </a:r>
          </a:p>
          <a:p>
            <a:pPr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eterogeneity: Sex (Male=1), Age (&lt;25, 25-39, 40+)</a:t>
            </a:r>
          </a:p>
          <a:p>
            <a:pPr eaLnBrk="1" hangingPunct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U</a:t>
            </a:r>
            <a:r>
              <a:rPr lang="en-US" sz="2000" smtClean="0">
                <a:latin typeface="Tahoma" pitchFamily="34" charset="0"/>
                <a:ea typeface="Tahoma" pitchFamily="34" charset="0"/>
                <a:cs typeface="Tahoma" pitchFamily="34" charset="0"/>
              </a:rPr>
              <a:t>nderlying data generated by a 3 class latent class process (100, 200, 100 in classes)</a:t>
            </a:r>
          </a:p>
        </p:txBody>
      </p:sp>
    </p:spTree>
    <p:extLst>
      <p:ext uri="{BB962C8B-B14F-4D97-AF65-F5344CB8AC3E}">
        <p14:creationId xmlns:p14="http://schemas.microsoft.com/office/powerpoint/2010/main" val="271097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2192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6858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4478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09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371600"/>
            <a:ext cx="849198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30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5334000"/>
            <a:ext cx="85391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324600" y="5334000"/>
            <a:ext cx="25146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5555408"/>
            <a:ext cx="6858000" cy="235792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81000" y="609600"/>
            <a:ext cx="8229600" cy="5302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Application: Pregnancy Care Guidelines</a:t>
            </a:r>
          </a:p>
        </p:txBody>
      </p:sp>
    </p:spTree>
    <p:extLst>
      <p:ext uri="{BB962C8B-B14F-4D97-AF65-F5344CB8AC3E}">
        <p14:creationId xmlns:p14="http://schemas.microsoft.com/office/powerpoint/2010/main" val="14689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Travel Mode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057400"/>
            <a:ext cx="68580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Survey sample of 2,688 trips, 2 or 4 choices per situation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Sample consists of 672 individuals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Choice based sample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Revealed/Stated choice experiment: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Revealed:  Drive,ShortRail,Bus,Train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Hypothetical: Drive,ShortRail,Bus,Train,LightRail,ExpressBus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Attributes: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Cost –Fuel or fare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Transit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Parking cost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Access and Egress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63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Customers’ Choice of Energy Supplier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05000"/>
            <a:ext cx="7315200" cy="41148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361 customers presented with 8-12 choice situations each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>
                <a:latin typeface="+mj-lt"/>
              </a:rPr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>
                <a:latin typeface="+mj-lt"/>
              </a:rPr>
              <a:t>Seasonal rates (10¢ in summer, 8¢ in winter, 6¢ in spring/fall)</a:t>
            </a:r>
          </a:p>
        </p:txBody>
      </p:sp>
    </p:spTree>
    <p:extLst>
      <p:ext uri="{BB962C8B-B14F-4D97-AF65-F5344CB8AC3E}">
        <p14:creationId xmlns:p14="http://schemas.microsoft.com/office/powerpoint/2010/main" val="9770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4582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Combining RP and SP Data Sets - 1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209800"/>
            <a:ext cx="7696200" cy="31242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Enrich the attribute set by replicating choices</a:t>
            </a:r>
          </a:p>
          <a:p>
            <a:pPr eaLnBrk="1" hangingPunct="1"/>
            <a:r>
              <a:rPr lang="en-US" smtClean="0">
                <a:latin typeface="+mj-lt"/>
              </a:rPr>
              <a:t>E.g.:</a:t>
            </a:r>
          </a:p>
          <a:p>
            <a:pPr lvl="1" eaLnBrk="1" hangingPunct="1"/>
            <a:r>
              <a:rPr lang="en-US" smtClean="0">
                <a:latin typeface="+mj-lt"/>
              </a:rPr>
              <a:t>RP: Bus,Car,Train  (actual)</a:t>
            </a:r>
          </a:p>
          <a:p>
            <a:pPr lvl="1" eaLnBrk="1" hangingPunct="1"/>
            <a:r>
              <a:rPr lang="en-US" smtClean="0">
                <a:latin typeface="+mj-lt"/>
              </a:rPr>
              <a:t>SP: Bus(1),Car(1),Train(1)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>
                <a:latin typeface="+mj-lt"/>
              </a:rPr>
              <a:t>          Bus(2),Car(2),Train(2),…</a:t>
            </a:r>
          </a:p>
          <a:p>
            <a:pPr eaLnBrk="1" hangingPunct="1"/>
            <a:r>
              <a:rPr lang="en-US" smtClean="0">
                <a:latin typeface="+mj-lt"/>
              </a:rPr>
              <a:t>How to combine?</a:t>
            </a:r>
          </a:p>
        </p:txBody>
      </p:sp>
    </p:spTree>
    <p:extLst>
      <p:ext uri="{BB962C8B-B14F-4D97-AF65-F5344CB8AC3E}">
        <p14:creationId xmlns:p14="http://schemas.microsoft.com/office/powerpoint/2010/main" val="315230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493294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4114800"/>
            <a:ext cx="5613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5486400" y="14478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two or four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RP 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six 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ten alternatives in total.</a:t>
            </a:r>
          </a:p>
        </p:txBody>
      </p:sp>
    </p:spTree>
    <p:extLst>
      <p:ext uri="{BB962C8B-B14F-4D97-AF65-F5344CB8AC3E}">
        <p14:creationId xmlns:p14="http://schemas.microsoft.com/office/powerpoint/2010/main" val="235576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An Underlying Random Utility Model</a:t>
            </a: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522413" y="2392363"/>
          <a:ext cx="6249987" cy="333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Bitmap Image" r:id="rId4" imgW="6249272" imgH="3333333" progId="PBrush">
                  <p:embed/>
                </p:oleObj>
              </mc:Choice>
              <mc:Fallback>
                <p:oleObj name="Bitmap Image" r:id="rId4" imgW="6249272" imgH="3333333" progId="PBrush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2413" y="2392363"/>
                        <a:ext cx="6249987" cy="333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10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Nested Logit Approach</a:t>
            </a:r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4497388" y="2211388"/>
            <a:ext cx="0" cy="1069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2590800" y="3276600"/>
            <a:ext cx="3962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2590800" y="3276600"/>
            <a:ext cx="0" cy="609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1600200" y="3886200"/>
            <a:ext cx="1905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16002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25908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35052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44958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55626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65532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914400" y="4648200"/>
            <a:ext cx="69342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     Car        Train       Bus        SPCar     SPTrain     SPBus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2209800" y="2895600"/>
            <a:ext cx="1066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  RP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4114800" y="1905000"/>
            <a:ext cx="1066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Mode</a:t>
            </a: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2362200" y="5334000"/>
            <a:ext cx="4191000" cy="101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Tahoma" pitchFamily="34" charset="0"/>
              </a:rPr>
              <a:t>Use a two level nested model, and constrain three </a:t>
            </a:r>
            <a:r>
              <a:rPr lang="en-US" sz="2000" smtClean="0">
                <a:solidFill>
                  <a:srgbClr val="000000"/>
                </a:solidFill>
                <a:latin typeface="Tahoma" pitchFamily="34" charset="0"/>
              </a:rPr>
              <a:t>SP IV </a:t>
            </a:r>
            <a:r>
              <a:rPr lang="en-US" sz="2000">
                <a:solidFill>
                  <a:srgbClr val="000000"/>
                </a:solidFill>
                <a:latin typeface="Tahoma" pitchFamily="34" charset="0"/>
              </a:rPr>
              <a:t>parameters to be equal.</a:t>
            </a:r>
          </a:p>
        </p:txBody>
      </p:sp>
      <p:sp>
        <p:nvSpPr>
          <p:cNvPr id="17425" name="Rectangle 16"/>
          <p:cNvSpPr>
            <a:spLocks noChangeArrowheads="1"/>
          </p:cNvSpPr>
          <p:nvPr/>
        </p:nvSpPr>
        <p:spPr bwMode="auto">
          <a:xfrm>
            <a:off x="1143000" y="1752600"/>
            <a:ext cx="5943600" cy="3276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8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Enriched Data Set – Vehicle Choice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371600"/>
            <a:ext cx="7772400" cy="2514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b="1" smtClean="0"/>
              <a:t>    </a:t>
            </a:r>
            <a:r>
              <a:rPr lang="en-AU" sz="2000" b="1" smtClean="0">
                <a:latin typeface="+mj-lt"/>
              </a:rPr>
              <a:t>Choosing between Conventional, Electric and LPG/CNG Vehicles in Single-Vehicle Households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sz="2000" b="1" smtClean="0">
              <a:latin typeface="+mj-lt"/>
            </a:endParaRP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David A. Hensher                        William H. Greene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Institute of Transport Studies      Department of Economics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School of Business                     Stern School of Business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The University of Sydney            New York University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>
                <a:latin typeface="+mj-lt"/>
              </a:rPr>
              <a:t>     NSW 2006 Australia                    New York USA</a:t>
            </a:r>
            <a:endParaRPr lang="en-AU" sz="2000" u="sng" smtClean="0">
              <a:latin typeface="+mj-lt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143000" y="3962400"/>
            <a:ext cx="7467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Conventional, Electric, Alternative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1,400 Sydney Households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Automobile choice survey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RP + 3 SP fuel classes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Nested logit – 2 level approach – to handle the scaling issue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512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Attribute Space: Conventional</a:t>
            </a:r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492125" y="2290763"/>
          <a:ext cx="8218488" cy="2509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Bitmap Image" r:id="rId4" imgW="6268325" imgH="1914286" progId="PBrush">
                  <p:embed/>
                </p:oleObj>
              </mc:Choice>
              <mc:Fallback>
                <p:oleObj name="Bitmap Image" r:id="rId4" imgW="6268325" imgH="1914286" progId="PBrush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25" y="2290763"/>
                        <a:ext cx="8218488" cy="2509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62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Attribute Space: Electric</a:t>
            </a:r>
          </a:p>
        </p:txBody>
      </p:sp>
      <p:graphicFrame>
        <p:nvGraphicFramePr>
          <p:cNvPr id="4098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04800" y="1905000"/>
          <a:ext cx="8605838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Bitmap Image" r:id="rId4" imgW="6190476" imgH="2467319" progId="PBrush">
                  <p:embed/>
                </p:oleObj>
              </mc:Choice>
              <mc:Fallback>
                <p:oleObj name="Bitmap Image" r:id="rId4" imgW="6190476" imgH="2467319" progId="PBrush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05000"/>
                        <a:ext cx="8605838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020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Attribute Space: Alternative</a:t>
            </a:r>
          </a:p>
        </p:txBody>
      </p:sp>
      <p:graphicFrame>
        <p:nvGraphicFramePr>
          <p:cNvPr id="512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530225" y="2133600"/>
          <a:ext cx="846137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Bitmap Image" r:id="rId4" imgW="6152381" imgH="2438095" progId="PBrush">
                  <p:embed/>
                </p:oleObj>
              </mc:Choice>
              <mc:Fallback>
                <p:oleObj name="Bitmap Image" r:id="rId4" imgW="6152381" imgH="2438095" progId="PBrush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2133600"/>
                        <a:ext cx="8461375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752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pPr algn="ctr"/>
            <a:r>
              <a:rPr lang="en-US" b="1" smtClean="0"/>
              <a:t>Experimental Design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525" y="2286000"/>
            <a:ext cx="8851900" cy="3200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829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4638675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954447"/>
            <a:ext cx="45910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828800"/>
            <a:ext cx="304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Willingness to Pay for Green Energy</a:t>
            </a:r>
            <a:endParaRPr lang="en-US" sz="2800" b="1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213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7200"/>
            <a:ext cx="6324600" cy="6261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926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752600"/>
            <a:ext cx="7979529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768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6219268" cy="441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88401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1504950"/>
            <a:ext cx="6505575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801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99" y="533400"/>
            <a:ext cx="586273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14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84" y="1447800"/>
            <a:ext cx="8521815" cy="403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11535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8305800" cy="1143000"/>
          </a:xfrm>
        </p:spPr>
        <p:txBody>
          <a:bodyPr/>
          <a:lstStyle/>
          <a:p>
            <a:pPr algn="ctr" eaLnBrk="1" hangingPunct="1"/>
            <a:r>
              <a:rPr lang="en-US" b="1" smtClean="0"/>
              <a:t>Stated Choice Experiment: Travel</a:t>
            </a:r>
            <a:br>
              <a:rPr lang="en-US" b="1" smtClean="0"/>
            </a:br>
            <a:r>
              <a:rPr lang="en-US" b="1" smtClean="0"/>
              <a:t>Mode by Sydney Commuters</a:t>
            </a:r>
          </a:p>
        </p:txBody>
      </p:sp>
      <p:graphicFrame>
        <p:nvGraphicFramePr>
          <p:cNvPr id="20482" name="Object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732367" y="2209800"/>
          <a:ext cx="8017933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Bitmap Image" r:id="rId4" imgW="6171429" imgH="2314286" progId="PBrush">
                  <p:embed/>
                </p:oleObj>
              </mc:Choice>
              <mc:Fallback>
                <p:oleObj name="Bitmap Image" r:id="rId4" imgW="6171429" imgH="2314286" progId="PBrush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67" y="2209800"/>
                        <a:ext cx="8017933" cy="300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25046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223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Would You Use a New Mode?</a:t>
            </a:r>
          </a:p>
        </p:txBody>
      </p:sp>
      <p:graphicFrame>
        <p:nvGraphicFramePr>
          <p:cNvPr id="2150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304800" y="1833563"/>
          <a:ext cx="8534400" cy="304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Bitmap Image" r:id="rId4" imgW="4648849" imgH="1657581" progId="PBrush">
                  <p:embed/>
                </p:oleObj>
              </mc:Choice>
              <mc:Fallback>
                <p:oleObj name="Bitmap Image" r:id="rId4" imgW="4648849" imgH="1657581" progId="PBrush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833563"/>
                        <a:ext cx="8534400" cy="304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80619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Value of Travel Time Saved</a:t>
            </a:r>
          </a:p>
        </p:txBody>
      </p:sp>
      <p:graphicFrame>
        <p:nvGraphicFramePr>
          <p:cNvPr id="22530" name="Object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381000" y="2057400"/>
          <a:ext cx="8526463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Bitmap Image" r:id="rId4" imgW="5144218" imgH="2114845" progId="PBrush">
                  <p:embed/>
                </p:oleObj>
              </mc:Choice>
              <mc:Fallback>
                <p:oleObj name="Bitmap Image" r:id="rId4" imgW="5144218" imgH="2114845" progId="PBrush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057400"/>
                        <a:ext cx="8526463" cy="350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75945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13255</TotalTime>
  <Words>634</Words>
  <Application>Microsoft Office PowerPoint</Application>
  <PresentationFormat>On-screen Show (4:3)</PresentationFormat>
  <Paragraphs>156</Paragraphs>
  <Slides>29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Arial Black</vt:lpstr>
      <vt:lpstr>Tahoma</vt:lpstr>
      <vt:lpstr>Times New Roman</vt:lpstr>
      <vt:lpstr>Verdana</vt:lpstr>
      <vt:lpstr>Wingdings</vt:lpstr>
      <vt:lpstr>1_Level</vt:lpstr>
      <vt:lpstr>Bitmap Image</vt:lpstr>
      <vt:lpstr>PowerPoint Presentation</vt:lpstr>
      <vt:lpstr>PowerPoint Presentation</vt:lpstr>
      <vt:lpstr>Revealed Preference Data</vt:lpstr>
      <vt:lpstr>Stated Preference Data</vt:lpstr>
      <vt:lpstr>Strategy</vt:lpstr>
      <vt:lpstr>Application: Shoe Brand Choice</vt:lpstr>
      <vt:lpstr>PowerPoint Presentation</vt:lpstr>
      <vt:lpstr>PowerPoint Presentation</vt:lpstr>
      <vt:lpstr>Application: Travel Mode</vt:lpstr>
      <vt:lpstr>Customers’ Choice of Energy Supplier</vt:lpstr>
      <vt:lpstr>Combining RP and SP Data Sets - 1</vt:lpstr>
      <vt:lpstr>PowerPoint Presentation</vt:lpstr>
      <vt:lpstr>An Underlying Random Utility Model</vt:lpstr>
      <vt:lpstr>Nested Logit Approach</vt:lpstr>
      <vt:lpstr>Enriched Data Set – Vehicle Choice</vt:lpstr>
      <vt:lpstr>Attribute Space: Conventional</vt:lpstr>
      <vt:lpstr>Attribute Space: Electric</vt:lpstr>
      <vt:lpstr>Attribute Space: Alternative</vt:lpstr>
      <vt:lpstr>Experimental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Stated Choice Experiment: Travel Mode by Sydney Commuters</vt:lpstr>
      <vt:lpstr>Would You Use a New Mode?</vt:lpstr>
      <vt:lpstr>Value of Travel Time Saved</vt:lpstr>
    </vt:vector>
  </TitlesOfParts>
  <Company>Stern School of Business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williamgreene</cp:lastModifiedBy>
  <cp:revision>169</cp:revision>
  <dcterms:created xsi:type="dcterms:W3CDTF">2001-06-17T19:05:03Z</dcterms:created>
  <dcterms:modified xsi:type="dcterms:W3CDTF">2015-04-13T14:53:36Z</dcterms:modified>
</cp:coreProperties>
</file>