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19"/>
  </p:notesMasterIdLst>
  <p:handoutMasterIdLst>
    <p:handoutMasterId r:id="rId20"/>
  </p:handoutMasterIdLst>
  <p:sldIdLst>
    <p:sldId id="2360" r:id="rId2"/>
    <p:sldId id="2405" r:id="rId3"/>
    <p:sldId id="2513" r:id="rId4"/>
    <p:sldId id="2470" r:id="rId5"/>
    <p:sldId id="2472" r:id="rId6"/>
    <p:sldId id="2473" r:id="rId7"/>
    <p:sldId id="2503" r:id="rId8"/>
    <p:sldId id="2474" r:id="rId9"/>
    <p:sldId id="2475" r:id="rId10"/>
    <p:sldId id="2476" r:id="rId11"/>
    <p:sldId id="2517" r:id="rId12"/>
    <p:sldId id="2477" r:id="rId13"/>
    <p:sldId id="2514" r:id="rId14"/>
    <p:sldId id="2515" r:id="rId15"/>
    <p:sldId id="2516" r:id="rId16"/>
    <p:sldId id="2488" r:id="rId17"/>
    <p:sldId id="2510" r:id="rId18"/>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64"/>
    <p:restoredTop sz="93675"/>
  </p:normalViewPr>
  <p:slideViewPr>
    <p:cSldViewPr>
      <p:cViewPr varScale="1">
        <p:scale>
          <a:sx n="122" d="100"/>
          <a:sy n="122" d="100"/>
        </p:scale>
        <p:origin x="124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mdb.com/title/tt0097351/" TargetMode="External"/><Relationship Id="rId2" Type="http://schemas.openxmlformats.org/officeDocument/2006/relationships/hyperlink" Target="http://media.corporate-ir.net/media_files/irol/97/97664/reports/Shareholderletter9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Amazon: Glimpses of shoeless joe?</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Revisiting my (Amazon) Past</a:t>
            </a:r>
          </a:p>
        </p:txBody>
      </p:sp>
      <p:sp>
        <p:nvSpPr>
          <p:cNvPr id="4" name="Content Placeholder 3">
            <a:extLst>
              <a:ext uri="{FF2B5EF4-FFF2-40B4-BE49-F238E27FC236}">
                <a16:creationId xmlns:a16="http://schemas.microsoft.com/office/drawing/2014/main" id="{788DFBD6-780D-7C42-9ECA-0DEB3E284F05}"/>
              </a:ext>
            </a:extLst>
          </p:cNvPr>
          <p:cNvSpPr>
            <a:spLocks noGrp="1"/>
          </p:cNvSpPr>
          <p:nvPr>
            <p:ph sz="quarter" idx="1"/>
          </p:nvPr>
        </p:nvSpPr>
        <p:spPr/>
        <p:txBody>
          <a:bodyPr>
            <a:normAutofit fontScale="70000" lnSpcReduction="20000"/>
          </a:bodyPr>
          <a:lstStyle/>
          <a:p>
            <a:r>
              <a:rPr lang="en-US" u="sng" dirty="0"/>
              <a:t>Learning wheels</a:t>
            </a:r>
            <a:r>
              <a:rPr lang="en-US" dirty="0"/>
              <a:t>: I valued Amazon for the first time in 1998, as an online book retailer, and much of what I know about valuing young companies today came from the struggles I went through. </a:t>
            </a:r>
          </a:p>
          <a:p>
            <a:r>
              <a:rPr lang="en-US" u="sng" dirty="0"/>
              <a:t>Field of Dreams Story</a:t>
            </a:r>
            <a:r>
              <a:rPr lang="en-US" dirty="0"/>
              <a:t>: When I was put off balance by an Amazon product, service or corporate announcement, I re-read Jeff Bezos’</a:t>
            </a:r>
            <a:r>
              <a:rPr lang="en-US" dirty="0">
                <a:hlinkClick r:id="rId2"/>
              </a:rPr>
              <a:t> letter to Amazon shareholders from 1997</a:t>
            </a:r>
            <a:r>
              <a:rPr lang="en-US" dirty="0"/>
              <a:t>, because it helped me understand (though not always agree with) how Amazon views the business world. In that letter, Bezos laid out what I called the </a:t>
            </a:r>
            <a:r>
              <a:rPr lang="en-US" i="1" dirty="0">
                <a:hlinkClick r:id="rId3"/>
              </a:rPr>
              <a:t>Field of Dreams</a:t>
            </a:r>
            <a:r>
              <a:rPr lang="en-US" dirty="0"/>
              <a:t> story, telling his stockholders that if Amazon built it (revenues), they (the profits and cash flows) would come. </a:t>
            </a:r>
          </a:p>
          <a:p>
            <a:r>
              <a:rPr lang="en-US" u="sng" dirty="0"/>
              <a:t>My Track Record</a:t>
            </a:r>
            <a:r>
              <a:rPr lang="en-US" dirty="0"/>
              <a:t>: I have valued Amazon about once a year every year over its existence, and I have bought Amazon four times and sold it four times in that period. That said, there are two confessions that I have to make. </a:t>
            </a:r>
          </a:p>
          <a:p>
            <a:pPr lvl="1"/>
            <a:r>
              <a:rPr lang="en-US" dirty="0"/>
              <a:t>First, I have not owned Amazon since 2012, and have thus missed out on its bull run since then. </a:t>
            </a:r>
          </a:p>
          <a:p>
            <a:pPr lvl="1"/>
            <a:r>
              <a:rPr lang="en-US" dirty="0"/>
              <a:t>Second, through all of this time, I have consistently under estimated not only the innovative genius of this company but also its patience.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0A7D-FABA-8546-8FBF-D0DC755582AC}"/>
              </a:ext>
            </a:extLst>
          </p:cNvPr>
          <p:cNvSpPr>
            <a:spLocks noGrp="1"/>
          </p:cNvSpPr>
          <p:nvPr>
            <p:ph type="title"/>
          </p:nvPr>
        </p:nvSpPr>
        <p:spPr/>
        <p:txBody>
          <a:bodyPr/>
          <a:lstStyle/>
          <a:p>
            <a:r>
              <a:rPr lang="en-US" dirty="0"/>
              <a:t>The Market Cap Rise</a:t>
            </a:r>
          </a:p>
        </p:txBody>
      </p:sp>
      <p:pic>
        <p:nvPicPr>
          <p:cNvPr id="4" name="Content Placeholder 3">
            <a:extLst>
              <a:ext uri="{FF2B5EF4-FFF2-40B4-BE49-F238E27FC236}">
                <a16:creationId xmlns:a16="http://schemas.microsoft.com/office/drawing/2014/main" id="{8BE843FF-05AF-FC4F-B92C-812E364AEAA8}"/>
              </a:ext>
            </a:extLst>
          </p:cNvPr>
          <p:cNvPicPr>
            <a:picLocks noGrp="1" noChangeAspect="1"/>
          </p:cNvPicPr>
          <p:nvPr>
            <p:ph sz="quarter" idx="1"/>
          </p:nvPr>
        </p:nvPicPr>
        <p:blipFill>
          <a:blip r:embed="rId2"/>
          <a:stretch>
            <a:fillRect/>
          </a:stretch>
        </p:blipFill>
        <p:spPr>
          <a:xfrm>
            <a:off x="1736725" y="1714500"/>
            <a:ext cx="5905500" cy="4267200"/>
          </a:xfrm>
          <a:prstGeom prst="rect">
            <a:avLst/>
          </a:prstGeom>
        </p:spPr>
      </p:pic>
    </p:spTree>
    <p:extLst>
      <p:ext uri="{BB962C8B-B14F-4D97-AF65-F5344CB8AC3E}">
        <p14:creationId xmlns:p14="http://schemas.microsoft.com/office/powerpoint/2010/main" val="32301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r>
              <a:rPr lang="en-US" altLang="x-none" dirty="0">
                <a:ea typeface="ＭＳ Ｐゴシック" charset="-128"/>
              </a:rPr>
              <a:t>And the Pain in its wake..</a:t>
            </a:r>
          </a:p>
        </p:txBody>
      </p:sp>
      <p:pic>
        <p:nvPicPr>
          <p:cNvPr id="2" name="Content Placeholder 1">
            <a:extLst>
              <a:ext uri="{FF2B5EF4-FFF2-40B4-BE49-F238E27FC236}">
                <a16:creationId xmlns:a16="http://schemas.microsoft.com/office/drawing/2014/main" id="{437272A9-3CFD-1244-9C9B-00656C0960D9}"/>
              </a:ext>
            </a:extLst>
          </p:cNvPr>
          <p:cNvPicPr>
            <a:picLocks noGrp="1" noChangeAspect="1"/>
          </p:cNvPicPr>
          <p:nvPr>
            <p:ph sz="quarter" idx="1"/>
          </p:nvPr>
        </p:nvPicPr>
        <p:blipFill>
          <a:blip r:embed="rId2"/>
          <a:stretch>
            <a:fillRect/>
          </a:stretch>
        </p:blipFill>
        <p:spPr>
          <a:xfrm>
            <a:off x="762000" y="1771650"/>
            <a:ext cx="7696200" cy="46291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lstStyle/>
          <a:p>
            <a:r>
              <a:rPr lang="en-US" altLang="x-none" dirty="0">
                <a:ea typeface="ＭＳ Ｐゴシック" charset="-128"/>
              </a:rPr>
              <a:t>Operating History</a:t>
            </a:r>
          </a:p>
        </p:txBody>
      </p:sp>
      <p:pic>
        <p:nvPicPr>
          <p:cNvPr id="2" name="Content Placeholder 1">
            <a:extLst>
              <a:ext uri="{FF2B5EF4-FFF2-40B4-BE49-F238E27FC236}">
                <a16:creationId xmlns:a16="http://schemas.microsoft.com/office/drawing/2014/main" id="{B7773974-ECE4-4047-9F15-1EA8F92CAA0B}"/>
              </a:ext>
            </a:extLst>
          </p:cNvPr>
          <p:cNvPicPr>
            <a:picLocks noGrp="1" noChangeAspect="1"/>
          </p:cNvPicPr>
          <p:nvPr>
            <p:ph sz="quarter" idx="1"/>
          </p:nvPr>
        </p:nvPicPr>
        <p:blipFill>
          <a:blip r:embed="rId2"/>
          <a:stretch>
            <a:fillRect/>
          </a:stretch>
        </p:blipFill>
        <p:spPr>
          <a:xfrm>
            <a:off x="838200" y="1828800"/>
            <a:ext cx="7391400" cy="46103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lstStyle/>
          <a:p>
            <a:r>
              <a:rPr lang="en-US" altLang="x-none" dirty="0">
                <a:ea typeface="ＭＳ Ｐゴシック" charset="-128"/>
              </a:rPr>
              <a:t>The Segment Breakdown</a:t>
            </a:r>
          </a:p>
        </p:txBody>
      </p:sp>
      <p:pic>
        <p:nvPicPr>
          <p:cNvPr id="4" name="Content Placeholder 3">
            <a:extLst>
              <a:ext uri="{FF2B5EF4-FFF2-40B4-BE49-F238E27FC236}">
                <a16:creationId xmlns:a16="http://schemas.microsoft.com/office/drawing/2014/main" id="{8E19CBD9-C93B-9A48-A853-B9A02883A216}"/>
              </a:ext>
            </a:extLst>
          </p:cNvPr>
          <p:cNvPicPr>
            <a:picLocks noGrp="1" noChangeAspect="1"/>
          </p:cNvPicPr>
          <p:nvPr>
            <p:ph sz="quarter" idx="1"/>
          </p:nvPr>
        </p:nvPicPr>
        <p:blipFill>
          <a:blip r:embed="rId2"/>
          <a:stretch>
            <a:fillRect/>
          </a:stretch>
        </p:blipFill>
        <p:spPr>
          <a:xfrm>
            <a:off x="533400" y="1981200"/>
            <a:ext cx="8232775" cy="4114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altLang="x-none" dirty="0">
                <a:ea typeface="ＭＳ Ｐゴシック" charset="-128"/>
              </a:rPr>
              <a:t>The Costs for Future Growth</a:t>
            </a:r>
          </a:p>
        </p:txBody>
      </p:sp>
      <p:pic>
        <p:nvPicPr>
          <p:cNvPr id="5" name="Content Placeholder 4">
            <a:extLst>
              <a:ext uri="{FF2B5EF4-FFF2-40B4-BE49-F238E27FC236}">
                <a16:creationId xmlns:a16="http://schemas.microsoft.com/office/drawing/2014/main" id="{AC5D89D0-EA19-C641-81ED-356CCFADCDD7}"/>
              </a:ext>
            </a:extLst>
          </p:cNvPr>
          <p:cNvPicPr>
            <a:picLocks noGrp="1" noChangeAspect="1"/>
          </p:cNvPicPr>
          <p:nvPr>
            <p:ph sz="quarter" idx="1"/>
          </p:nvPr>
        </p:nvPicPr>
        <p:blipFill>
          <a:blip r:embed="rId2"/>
          <a:stretch>
            <a:fillRect/>
          </a:stretch>
        </p:blipFill>
        <p:spPr>
          <a:xfrm>
            <a:off x="803275" y="1828800"/>
            <a:ext cx="7772400" cy="3581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lstStyle/>
          <a:p>
            <a:r>
              <a:rPr lang="en-US" altLang="x-none" dirty="0">
                <a:ea typeface="ＭＳ Ｐゴシック" charset="-128"/>
              </a:rPr>
              <a:t>Breaking Down Amazon</a:t>
            </a:r>
          </a:p>
        </p:txBody>
      </p:sp>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400" i="1">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C874F0B-F55A-BD4B-8633-276C0148D48E}" type="slidenum">
              <a:rPr lang="en-US" altLang="x-none" sz="1200">
                <a:solidFill>
                  <a:srgbClr val="FFFFFF"/>
                </a:solidFill>
              </a:rPr>
              <a:pPr eaLnBrk="1" hangingPunct="1">
                <a:lnSpc>
                  <a:spcPct val="80000"/>
                </a:lnSpc>
              </a:pPr>
              <a:t>8</a:t>
            </a:fld>
            <a:endParaRPr lang="en-US" altLang="x-none" sz="1200">
              <a:solidFill>
                <a:srgbClr val="FFFFFF"/>
              </a:solidFill>
            </a:endParaRPr>
          </a:p>
        </p:txBody>
      </p:sp>
      <p:pic>
        <p:nvPicPr>
          <p:cNvPr id="3" name="Content Placeholder 2">
            <a:extLst>
              <a:ext uri="{FF2B5EF4-FFF2-40B4-BE49-F238E27FC236}">
                <a16:creationId xmlns:a16="http://schemas.microsoft.com/office/drawing/2014/main" id="{48348F8C-5DE7-3641-A67D-567678846666}"/>
              </a:ext>
            </a:extLst>
          </p:cNvPr>
          <p:cNvPicPr>
            <a:picLocks noGrp="1" noChangeAspect="1"/>
          </p:cNvPicPr>
          <p:nvPr>
            <p:ph sz="quarter" idx="1"/>
          </p:nvPr>
        </p:nvPicPr>
        <p:blipFill>
          <a:blip r:embed="rId2"/>
          <a:stretch>
            <a:fillRect/>
          </a:stretch>
        </p:blipFill>
        <p:spPr>
          <a:xfrm>
            <a:off x="609600" y="1905000"/>
            <a:ext cx="8156575" cy="3733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r>
              <a:rPr lang="en-US" altLang="x-none" dirty="0">
                <a:ea typeface="ＭＳ Ｐゴシック" charset="-128"/>
              </a:rPr>
              <a:t>The Amazon Business Model</a:t>
            </a: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D2B8D22-1F66-3B4E-B6E4-F349881F702E}" type="slidenum">
              <a:rPr lang="en-US" altLang="x-none" sz="1200">
                <a:solidFill>
                  <a:srgbClr val="FFFFFF"/>
                </a:solidFill>
              </a:rPr>
              <a:pPr eaLnBrk="1" hangingPunct="1">
                <a:lnSpc>
                  <a:spcPct val="80000"/>
                </a:lnSpc>
              </a:pPr>
              <a:t>9</a:t>
            </a:fld>
            <a:endParaRPr lang="en-US" altLang="x-none" sz="1200">
              <a:solidFill>
                <a:srgbClr val="FFFFFF"/>
              </a:solidFill>
            </a:endParaRPr>
          </a:p>
        </p:txBody>
      </p:sp>
      <p:sp>
        <p:nvSpPr>
          <p:cNvPr id="2" name="Content Placeholder 1">
            <a:extLst>
              <a:ext uri="{FF2B5EF4-FFF2-40B4-BE49-F238E27FC236}">
                <a16:creationId xmlns:a16="http://schemas.microsoft.com/office/drawing/2014/main" id="{6E5CC374-7F28-0C45-912B-15501AB7AC1A}"/>
              </a:ext>
            </a:extLst>
          </p:cNvPr>
          <p:cNvSpPr>
            <a:spLocks noGrp="1"/>
          </p:cNvSpPr>
          <p:nvPr>
            <p:ph sz="quarter" idx="1"/>
          </p:nvPr>
        </p:nvSpPr>
        <p:spPr/>
        <p:txBody>
          <a:bodyPr>
            <a:normAutofit fontScale="70000" lnSpcReduction="20000"/>
          </a:bodyPr>
          <a:lstStyle/>
          <a:p>
            <a:r>
              <a:rPr lang="en-US" dirty="0"/>
              <a:t>From its 10K:</a:t>
            </a:r>
          </a:p>
          <a:p>
            <a:pPr marL="823913" lvl="1" indent="-457200">
              <a:buFont typeface="+mj-lt"/>
              <a:buAutoNum type="arabicPeriod"/>
            </a:pPr>
            <a:r>
              <a:rPr lang="en-US" u="sng" dirty="0"/>
              <a:t>Focus on free cash flow</a:t>
            </a:r>
            <a:r>
              <a:rPr lang="en-US" dirty="0"/>
              <a:t>: While many companies claim to care about free cash flow, they use self serving definitions, usually designed to make their cash flows look much better than their earnings. Amazon actually estimates free cash flows after reinvestment and taxes.</a:t>
            </a:r>
          </a:p>
          <a:p>
            <a:pPr marL="823913" lvl="1" indent="-457200">
              <a:buFont typeface="+mj-lt"/>
              <a:buAutoNum type="arabicPeriod"/>
            </a:pPr>
            <a:r>
              <a:rPr lang="en-US" u="sng" dirty="0"/>
              <a:t>Manage working capital</a:t>
            </a:r>
            <a:r>
              <a:rPr lang="en-US" dirty="0"/>
              <a:t>: While Amazon is realistic about its needs for working capital, it also is actively focused on keeping it’s investment contained, often by leaning on its suppliers.</a:t>
            </a:r>
          </a:p>
          <a:p>
            <a:pPr marL="823913" lvl="1" indent="-457200">
              <a:buFont typeface="+mj-lt"/>
              <a:buAutoNum type="arabicPeriod"/>
            </a:pPr>
            <a:r>
              <a:rPr lang="en-US" u="sng" dirty="0"/>
              <a:t>Use operating leverage</a:t>
            </a:r>
            <a:r>
              <a:rPr lang="en-US" dirty="0"/>
              <a:t>: Amazon clearly focused on how it can gain economies of scale, where fixed costs become less consequential as the company grows.</a:t>
            </a:r>
          </a:p>
          <a:p>
            <a:pPr marL="503238" indent="-457200"/>
            <a:r>
              <a:rPr lang="en-US" dirty="0"/>
              <a:t>My add </a:t>
            </a:r>
            <a:r>
              <a:rPr lang="en-US" dirty="0" err="1"/>
              <a:t>ons</a:t>
            </a:r>
            <a:r>
              <a:rPr lang="en-US" dirty="0"/>
              <a:t>:</a:t>
            </a:r>
          </a:p>
          <a:p>
            <a:pPr marL="881063" lvl="1" indent="-514350">
              <a:buFont typeface="+mj-lt"/>
              <a:buAutoNum type="arabicPeriod"/>
            </a:pPr>
            <a:r>
              <a:rPr lang="en-US" u="sng" dirty="0"/>
              <a:t>Patience</a:t>
            </a:r>
            <a:r>
              <a:rPr lang="en-US" dirty="0"/>
              <a:t>: The company is willing to wait, and while some of this can be attributed to its size and access to capital, it is more deeply engrained in the company’s DNA.</a:t>
            </a:r>
          </a:p>
          <a:p>
            <a:pPr marL="881063" lvl="1" indent="-514350">
              <a:buFont typeface="+mj-lt"/>
              <a:buAutoNum type="arabicPeriod"/>
            </a:pPr>
            <a:r>
              <a:rPr lang="en-US" u="sng" dirty="0"/>
              <a:t>Willingness to experiment</a:t>
            </a:r>
            <a:r>
              <a:rPr lang="en-US" dirty="0"/>
              <a:t>: Try different ways to shake up the status quo, abandoning those experiments that don’t work, until it finds one that does.</a:t>
            </a:r>
          </a:p>
          <a:p>
            <a:pPr lv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x-none" dirty="0">
                <a:ea typeface="ＭＳ Ｐゴシック" charset="-128"/>
              </a:rPr>
              <a:t>Fighting Amazon: The Failed Ways</a:t>
            </a:r>
          </a:p>
        </p:txBody>
      </p:sp>
      <p:sp>
        <p:nvSpPr>
          <p:cNvPr id="4" name="Content Placeholder 3">
            <a:extLst>
              <a:ext uri="{FF2B5EF4-FFF2-40B4-BE49-F238E27FC236}">
                <a16:creationId xmlns:a16="http://schemas.microsoft.com/office/drawing/2014/main" id="{F2A01613-317E-2143-B853-A330598FCDB2}"/>
              </a:ext>
            </a:extLst>
          </p:cNvPr>
          <p:cNvSpPr>
            <a:spLocks noGrp="1"/>
          </p:cNvSpPr>
          <p:nvPr>
            <p:ph sz="quarter" idx="1"/>
          </p:nvPr>
        </p:nvSpPr>
        <p:spPr/>
        <p:txBody>
          <a:bodyPr>
            <a:normAutofit fontScale="92500" lnSpcReduction="10000"/>
          </a:bodyPr>
          <a:lstStyle/>
          <a:p>
            <a:pPr marL="514350" indent="-514350">
              <a:buFont typeface="+mj-lt"/>
              <a:buAutoNum type="arabicPeriod"/>
            </a:pPr>
            <a:r>
              <a:rPr lang="en-US" u="sng" dirty="0"/>
              <a:t>Imitation</a:t>
            </a:r>
            <a:r>
              <a:rPr lang="en-US" dirty="0"/>
              <a:t>: Trying to out-Amazon, by selling at or below cost and reinvesting for long periods, does not seem to work, even for large and deep pocketed competitors. </a:t>
            </a:r>
          </a:p>
          <a:p>
            <a:pPr marL="514350" indent="-514350">
              <a:buFont typeface="+mj-lt"/>
              <a:buAutoNum type="arabicPeriod"/>
            </a:pPr>
            <a:r>
              <a:rPr lang="en-US" u="sng" dirty="0"/>
              <a:t>Cut costs</a:t>
            </a:r>
            <a:r>
              <a:rPr lang="en-US" dirty="0"/>
              <a:t>: Trying to cut costs, to be able to sell at Amazon-level priced and still make money, creates death spirals, where service suffers and core customers feel abandoned (and turn to Amazon).</a:t>
            </a:r>
          </a:p>
          <a:p>
            <a:pPr marL="514350" indent="-514350">
              <a:buFont typeface="+mj-lt"/>
              <a:buAutoNum type="arabicPeriod"/>
            </a:pPr>
            <a:r>
              <a:rPr lang="en-US" u="sng" dirty="0"/>
              <a:t>Whining</a:t>
            </a:r>
            <a:r>
              <a:rPr lang="en-US" dirty="0"/>
              <a:t>: Whining that Amazon fights unfairly and that society is made worse off by its growth will not stop Amazon, even if there are seeds of truth in both statements.</a:t>
            </a:r>
          </a:p>
          <a:p>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56D1F-552C-0845-A5E0-467F4DD41BBD}"/>
              </a:ext>
            </a:extLst>
          </p:cNvPr>
          <p:cNvSpPr>
            <a:spLocks noGrp="1"/>
          </p:cNvSpPr>
          <p:nvPr>
            <p:ph type="title"/>
          </p:nvPr>
        </p:nvSpPr>
        <p:spPr/>
        <p:txBody>
          <a:bodyPr/>
          <a:lstStyle/>
          <a:p>
            <a:r>
              <a:rPr lang="en-US" dirty="0"/>
              <a:t>Fighting Amazon: Improve the Odds</a:t>
            </a:r>
          </a:p>
        </p:txBody>
      </p:sp>
      <p:sp>
        <p:nvSpPr>
          <p:cNvPr id="3" name="Content Placeholder 2">
            <a:extLst>
              <a:ext uri="{FF2B5EF4-FFF2-40B4-BE49-F238E27FC236}">
                <a16:creationId xmlns:a16="http://schemas.microsoft.com/office/drawing/2014/main" id="{61797900-CBA4-1D44-BE46-A69E16D0636B}"/>
              </a:ext>
            </a:extLst>
          </p:cNvPr>
          <p:cNvSpPr>
            <a:spLocks noGrp="1"/>
          </p:cNvSpPr>
          <p:nvPr>
            <p:ph sz="quarter" idx="1"/>
          </p:nvPr>
        </p:nvSpPr>
        <p:spPr/>
        <p:txBody>
          <a:bodyPr>
            <a:normAutofit fontScale="92500" lnSpcReduction="20000"/>
          </a:bodyPr>
          <a:lstStyle/>
          <a:p>
            <a:pPr marL="514350" indent="-514350">
              <a:buFont typeface="+mj-lt"/>
              <a:buAutoNum type="arabicPeriod"/>
            </a:pPr>
            <a:r>
              <a:rPr lang="en-US" u="sng" dirty="0"/>
              <a:t>Tilt the game</a:t>
            </a:r>
            <a:r>
              <a:rPr lang="en-US" dirty="0"/>
              <a:t>: Governments and regulators can be called upon to restrain Amazon, thus making the game more winnable for competitors.</a:t>
            </a:r>
          </a:p>
          <a:p>
            <a:pPr marL="514350" indent="-514350">
              <a:buFont typeface="+mj-lt"/>
              <a:buAutoNum type="arabicPeriod"/>
            </a:pPr>
            <a:r>
              <a:rPr lang="en-US" u="sng" dirty="0"/>
              <a:t>Play to your strengths</a:t>
            </a:r>
            <a:r>
              <a:rPr lang="en-US" dirty="0"/>
              <a:t>: Rediscover what made you successful in the first place and nourish those strengths. Rather than reacting to Amazon’s actions, be proactive with your core customers.</a:t>
            </a:r>
          </a:p>
          <a:p>
            <a:pPr marL="514350" indent="-514350">
              <a:buFont typeface="+mj-lt"/>
              <a:buAutoNum type="arabicPeriod"/>
            </a:pPr>
            <a:r>
              <a:rPr lang="en-US" u="sng" dirty="0"/>
              <a:t>And to Amazon’s weaknesses</a:t>
            </a:r>
            <a:r>
              <a:rPr lang="en-US" dirty="0"/>
              <a:t>:  Amazon prefers to be in high-growth businesses with low capital intensity. Drawing them into lower-growth businesses that require large investments, if that is your strength, can play in your favor.</a:t>
            </a:r>
          </a:p>
        </p:txBody>
      </p:sp>
    </p:spTree>
    <p:extLst>
      <p:ext uri="{BB962C8B-B14F-4D97-AF65-F5344CB8AC3E}">
        <p14:creationId xmlns:p14="http://schemas.microsoft.com/office/powerpoint/2010/main" val="753109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lstStyle/>
          <a:p>
            <a:r>
              <a:rPr lang="en-US" altLang="x-none" dirty="0">
                <a:ea typeface="ＭＳ Ｐゴシック" charset="-128"/>
              </a:rPr>
              <a:t>Valuing Amazon</a:t>
            </a:r>
          </a:p>
        </p:txBody>
      </p:sp>
      <p:sp>
        <p:nvSpPr>
          <p:cNvPr id="3" name="Content Placeholder 2">
            <a:extLst>
              <a:ext uri="{FF2B5EF4-FFF2-40B4-BE49-F238E27FC236}">
                <a16:creationId xmlns:a16="http://schemas.microsoft.com/office/drawing/2014/main" id="{C073E778-A918-6244-8A3D-4CD8365D4089}"/>
              </a:ext>
            </a:extLst>
          </p:cNvPr>
          <p:cNvSpPr>
            <a:spLocks noGrp="1"/>
          </p:cNvSpPr>
          <p:nvPr>
            <p:ph sz="quarter" idx="1"/>
          </p:nvPr>
        </p:nvSpPr>
        <p:spPr/>
        <p:txBody>
          <a:bodyPr>
            <a:normAutofit fontScale="92500" lnSpcReduction="20000"/>
          </a:bodyPr>
          <a:lstStyle/>
          <a:p>
            <a:r>
              <a:rPr lang="en-US" dirty="0"/>
              <a:t>In my prior iterations, I tried to value Amazon as a consolidated company, arguing that it was predominantly a retail company with some media businesses. </a:t>
            </a:r>
          </a:p>
          <a:p>
            <a:r>
              <a:rPr lang="en-US" dirty="0"/>
              <a:t>The growth of AWS and the substantial spending on Amazon Prime has led me to conclude that a more prudent path is to value Amazon in pieces, with Amazon Retail/Media, AWS and Amazon Prime, each considered separately.</a:t>
            </a:r>
          </a:p>
          <a:p>
            <a:r>
              <a:rPr lang="en-US" dirty="0"/>
              <a:t>To do that, I have to break down the company numbers into its parts and make separate assumptions about cash flows, growth and risk with each part.</a:t>
            </a:r>
            <a:br>
              <a:rPr lang="en-US" dirty="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E6CFC2-ACA8-2E4C-9576-2CE6422D97A7}"/>
              </a:ext>
            </a:extLst>
          </p:cNvPr>
          <p:cNvPicPr>
            <a:picLocks noChangeAspect="1"/>
          </p:cNvPicPr>
          <p:nvPr/>
        </p:nvPicPr>
        <p:blipFill>
          <a:blip r:embed="rId2"/>
          <a:stretch>
            <a:fillRect/>
          </a:stretch>
        </p:blipFill>
        <p:spPr>
          <a:xfrm>
            <a:off x="527677" y="228600"/>
            <a:ext cx="8425673" cy="6172200"/>
          </a:xfrm>
          <a:prstGeom prst="rect">
            <a:avLst/>
          </a:prstGeom>
        </p:spPr>
      </p:pic>
    </p:spTree>
    <p:extLst>
      <p:ext uri="{BB962C8B-B14F-4D97-AF65-F5344CB8AC3E}">
        <p14:creationId xmlns:p14="http://schemas.microsoft.com/office/powerpoint/2010/main" val="1283746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163390-536A-1F4D-A4BD-E6EE6A28C64D}"/>
              </a:ext>
            </a:extLst>
          </p:cNvPr>
          <p:cNvPicPr>
            <a:picLocks noChangeAspect="1"/>
          </p:cNvPicPr>
          <p:nvPr/>
        </p:nvPicPr>
        <p:blipFill>
          <a:blip r:embed="rId2"/>
          <a:stretch>
            <a:fillRect/>
          </a:stretch>
        </p:blipFill>
        <p:spPr>
          <a:xfrm>
            <a:off x="355408" y="457199"/>
            <a:ext cx="8407592" cy="5925563"/>
          </a:xfrm>
          <a:prstGeom prst="rect">
            <a:avLst/>
          </a:prstGeom>
        </p:spPr>
      </p:pic>
    </p:spTree>
    <p:extLst>
      <p:ext uri="{BB962C8B-B14F-4D97-AF65-F5344CB8AC3E}">
        <p14:creationId xmlns:p14="http://schemas.microsoft.com/office/powerpoint/2010/main" val="3304061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385328-9732-0F44-B67C-A99F6A0DD711}"/>
              </a:ext>
            </a:extLst>
          </p:cNvPr>
          <p:cNvPicPr>
            <a:picLocks noChangeAspect="1"/>
          </p:cNvPicPr>
          <p:nvPr/>
        </p:nvPicPr>
        <p:blipFill>
          <a:blip r:embed="rId2"/>
          <a:stretch>
            <a:fillRect/>
          </a:stretch>
        </p:blipFill>
        <p:spPr>
          <a:xfrm>
            <a:off x="228600" y="76200"/>
            <a:ext cx="8458200" cy="6629400"/>
          </a:xfrm>
          <a:prstGeom prst="rect">
            <a:avLst/>
          </a:prstGeom>
        </p:spPr>
      </p:pic>
    </p:spTree>
    <p:extLst>
      <p:ext uri="{BB962C8B-B14F-4D97-AF65-F5344CB8AC3E}">
        <p14:creationId xmlns:p14="http://schemas.microsoft.com/office/powerpoint/2010/main" val="2552377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x-none" dirty="0">
                <a:ea typeface="ＭＳ Ｐゴシック" charset="-128"/>
              </a:rPr>
              <a:t>Amazon’s Value per Share</a:t>
            </a:r>
          </a:p>
        </p:txBody>
      </p:sp>
      <p:pic>
        <p:nvPicPr>
          <p:cNvPr id="6" name="Content Placeholder 5">
            <a:extLst>
              <a:ext uri="{FF2B5EF4-FFF2-40B4-BE49-F238E27FC236}">
                <a16:creationId xmlns:a16="http://schemas.microsoft.com/office/drawing/2014/main" id="{53CF82A4-CDE8-6440-AA63-7373E0BBB234}"/>
              </a:ext>
            </a:extLst>
          </p:cNvPr>
          <p:cNvPicPr>
            <a:picLocks noGrp="1" noChangeAspect="1"/>
          </p:cNvPicPr>
          <p:nvPr>
            <p:ph sz="quarter" idx="1"/>
          </p:nvPr>
        </p:nvPicPr>
        <p:blipFill>
          <a:blip r:embed="rId2"/>
          <a:stretch>
            <a:fillRect/>
          </a:stretch>
        </p:blipFill>
        <p:spPr>
          <a:xfrm>
            <a:off x="838200" y="1608351"/>
            <a:ext cx="7323486" cy="425904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07DA1-6F26-3E49-8BC0-028E0B100FD5}"/>
              </a:ext>
            </a:extLst>
          </p:cNvPr>
          <p:cNvSpPr>
            <a:spLocks noGrp="1"/>
          </p:cNvSpPr>
          <p:nvPr>
            <p:ph type="title"/>
          </p:nvPr>
        </p:nvSpPr>
        <p:spPr/>
        <p:txBody>
          <a:bodyPr/>
          <a:lstStyle/>
          <a:p>
            <a:r>
              <a:rPr lang="en-US" dirty="0"/>
              <a:t>My Investment Judgment</a:t>
            </a:r>
          </a:p>
        </p:txBody>
      </p:sp>
      <p:sp>
        <p:nvSpPr>
          <p:cNvPr id="3" name="Content Placeholder 2">
            <a:extLst>
              <a:ext uri="{FF2B5EF4-FFF2-40B4-BE49-F238E27FC236}">
                <a16:creationId xmlns:a16="http://schemas.microsoft.com/office/drawing/2014/main" id="{66900395-5C9A-1C42-A08C-B7C04C0B53A3}"/>
              </a:ext>
            </a:extLst>
          </p:cNvPr>
          <p:cNvSpPr>
            <a:spLocks noGrp="1"/>
          </p:cNvSpPr>
          <p:nvPr>
            <p:ph sz="quarter" idx="1"/>
          </p:nvPr>
        </p:nvSpPr>
        <p:spPr/>
        <p:txBody>
          <a:bodyPr>
            <a:normAutofit fontScale="85000" lnSpcReduction="20000"/>
          </a:bodyPr>
          <a:lstStyle/>
          <a:p>
            <a:r>
              <a:rPr lang="en-US" u="sng" dirty="0"/>
              <a:t>Not for me, but who knows for you? </a:t>
            </a:r>
            <a:r>
              <a:rPr lang="en-US" dirty="0"/>
              <a:t>At $1,460/share, the stock is clearly out of my reach. Given that I have not been able to justify buying the stock at any time in the last five years, as it rose from $250/share to $1500, my suggestion is that you do you don't take my word and make your own judgment. </a:t>
            </a:r>
          </a:p>
          <a:p>
            <a:r>
              <a:rPr lang="en-US" u="sng" dirty="0"/>
              <a:t>Good companies, Bad investments</a:t>
            </a:r>
            <a:r>
              <a:rPr lang="en-US" dirty="0"/>
              <a:t>: There are good companies that can be bad investments and bad companies that can be terrific investments, as I noted in this post. Amazon has fallen into the first category for much of the last five years and continues to do so, at today's market price. </a:t>
            </a:r>
          </a:p>
          <a:p>
            <a:r>
              <a:rPr lang="en-US" u="sng" dirty="0"/>
              <a:t>Wait</a:t>
            </a:r>
            <a:r>
              <a:rPr lang="en-US" dirty="0"/>
              <a:t>: But good things come to those who wait and I know that there be a time and a price at which it will be back in my portfolio. </a:t>
            </a:r>
          </a:p>
          <a:p>
            <a:endParaRPr lang="en-US" dirty="0"/>
          </a:p>
        </p:txBody>
      </p:sp>
    </p:spTree>
    <p:extLst>
      <p:ext uri="{BB962C8B-B14F-4D97-AF65-F5344CB8AC3E}">
        <p14:creationId xmlns:p14="http://schemas.microsoft.com/office/powerpoint/2010/main" val="34842864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55587</TotalTime>
  <Pages>155</Pages>
  <Words>776</Words>
  <Application>Microsoft Macintosh PowerPoint</Application>
  <PresentationFormat>Letter Paper (8.5x11 in)</PresentationFormat>
  <Paragraphs>43</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ＭＳ Ｐゴシック</vt:lpstr>
      <vt:lpstr>Calibri</vt:lpstr>
      <vt:lpstr>Times</vt:lpstr>
      <vt:lpstr>Wingdings</vt:lpstr>
      <vt:lpstr>Wingdings 2</vt:lpstr>
      <vt:lpstr>Basic</vt:lpstr>
      <vt:lpstr>Amazon: Glimpses of shoeless joe?</vt:lpstr>
      <vt:lpstr>Revisiting my (Amazon) Past</vt:lpstr>
      <vt:lpstr>The Market Cap Rise</vt:lpstr>
      <vt:lpstr>And the Pain in its wake..</vt:lpstr>
      <vt:lpstr>Operating History</vt:lpstr>
      <vt:lpstr>The Segment Breakdown</vt:lpstr>
      <vt:lpstr>The Costs for Future Growth</vt:lpstr>
      <vt:lpstr>Breaking Down Amazon</vt:lpstr>
      <vt:lpstr>The Amazon Business Model</vt:lpstr>
      <vt:lpstr>Fighting Amazon: The Failed Ways</vt:lpstr>
      <vt:lpstr>Fighting Amazon: Improve the Odds</vt:lpstr>
      <vt:lpstr>Valuing Amazon</vt:lpstr>
      <vt:lpstr>PowerPoint Presentation</vt:lpstr>
      <vt:lpstr>PowerPoint Presentation</vt:lpstr>
      <vt:lpstr>PowerPoint Presentation</vt:lpstr>
      <vt:lpstr>Amazon’s Value per Share</vt:lpstr>
      <vt:lpstr>My Investment Judgment</vt:lpstr>
    </vt:vector>
  </TitlesOfParts>
  <Company>Stern School</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677</cp:revision>
  <cp:lastPrinted>2018-04-26T17:25:47Z</cp:lastPrinted>
  <dcterms:created xsi:type="dcterms:W3CDTF">2010-07-27T14:31:16Z</dcterms:created>
  <dcterms:modified xsi:type="dcterms:W3CDTF">2018-04-26T17:25:54Z</dcterms:modified>
</cp:coreProperties>
</file>