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21"/>
  </p:notesMasterIdLst>
  <p:handoutMasterIdLst>
    <p:handoutMasterId r:id="rId22"/>
  </p:handoutMasterIdLst>
  <p:sldIdLst>
    <p:sldId id="2360" r:id="rId2"/>
    <p:sldId id="2405" r:id="rId3"/>
    <p:sldId id="2469" r:id="rId4"/>
    <p:sldId id="2470" r:id="rId5"/>
    <p:sldId id="2478" r:id="rId6"/>
    <p:sldId id="2473" r:id="rId7"/>
    <p:sldId id="2474" r:id="rId8"/>
    <p:sldId id="2487" r:id="rId9"/>
    <p:sldId id="2488" r:id="rId10"/>
    <p:sldId id="2493" r:id="rId11"/>
    <p:sldId id="2492" r:id="rId12"/>
    <p:sldId id="2494" r:id="rId13"/>
    <p:sldId id="2495" r:id="rId14"/>
    <p:sldId id="2501" r:id="rId15"/>
    <p:sldId id="2500" r:id="rId16"/>
    <p:sldId id="2502" r:id="rId17"/>
    <p:sldId id="2496" r:id="rId18"/>
    <p:sldId id="2503" r:id="rId19"/>
    <p:sldId id="2504" r:id="rId20"/>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015"/>
    <p:restoredTop sz="92625"/>
  </p:normalViewPr>
  <p:slideViewPr>
    <p:cSldViewPr>
      <p:cViewPr varScale="1">
        <p:scale>
          <a:sx n="132" d="100"/>
          <a:sy n="132" d="100"/>
        </p:scale>
        <p:origin x="25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January 2019 Data Update 9: Playing the pricing game!</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Setting up the contrast</a:t>
            </a:r>
          </a:p>
        </p:txBody>
      </p:sp>
      <p:sp>
        <p:nvSpPr>
          <p:cNvPr id="4" name="Content Placeholder 3">
            <a:extLst>
              <a:ext uri="{FF2B5EF4-FFF2-40B4-BE49-F238E27FC236}">
                <a16:creationId xmlns:a16="http://schemas.microsoft.com/office/drawing/2014/main" id="{95FDDB4D-7CED-9B4B-B06D-69243D4379B0}"/>
              </a:ext>
            </a:extLst>
          </p:cNvPr>
          <p:cNvSpPr>
            <a:spLocks noGrp="1"/>
          </p:cNvSpPr>
          <p:nvPr>
            <p:ph sz="quarter" idx="1"/>
          </p:nvPr>
        </p:nvSpPr>
        <p:spPr/>
        <p:txBody>
          <a:bodyPr>
            <a:normAutofit fontScale="92500" lnSpcReduction="10000"/>
          </a:bodyPr>
          <a:lstStyle/>
          <a:p>
            <a:r>
              <a:rPr lang="en-US" dirty="0"/>
              <a:t>In my last eight posts, I find that</a:t>
            </a:r>
          </a:p>
          <a:p>
            <a:pPr lvl="1"/>
            <a:r>
              <a:rPr lang="en-US" dirty="0"/>
              <a:t>The rise in risk premiums in both equity and bond markets in 2018 have pushed up costs of equity and capital</a:t>
            </a:r>
          </a:p>
          <a:p>
            <a:pPr lvl="1"/>
            <a:r>
              <a:rPr lang="en-US" dirty="0"/>
              <a:t>Companies across the globe are finding it difficult to generate returns on their investments that exceed their costs of funding </a:t>
            </a:r>
          </a:p>
          <a:p>
            <a:pPr lvl="1"/>
            <a:r>
              <a:rPr lang="en-US" dirty="0"/>
              <a:t>Many of them, especially in mature businesses, are returning more cash, much of it in the form of buybacks.</a:t>
            </a:r>
          </a:p>
          <a:p>
            <a:r>
              <a:rPr lang="en-US" dirty="0"/>
              <a:t>To complete my data update series, by looking at how market pricing varies across companies, sectors and geographies, and what lessons investors can draw from the data.</a:t>
            </a:r>
            <a:br>
              <a:rPr lang="en-US" dirty="0"/>
            </a:b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Value versus Price</a:t>
            </a:r>
          </a:p>
        </p:txBody>
      </p:sp>
      <p:pic>
        <p:nvPicPr>
          <p:cNvPr id="2" name="Content Placeholder 1">
            <a:extLst>
              <a:ext uri="{FF2B5EF4-FFF2-40B4-BE49-F238E27FC236}">
                <a16:creationId xmlns:a16="http://schemas.microsoft.com/office/drawing/2014/main" id="{AA6C4AB6-B69A-1F4C-8366-06F440C458F4}"/>
              </a:ext>
            </a:extLst>
          </p:cNvPr>
          <p:cNvPicPr>
            <a:picLocks noGrp="1" noChangeAspect="1"/>
          </p:cNvPicPr>
          <p:nvPr>
            <p:ph sz="quarter" idx="1"/>
          </p:nvPr>
        </p:nvPicPr>
        <p:blipFill>
          <a:blip r:embed="rId2"/>
          <a:stretch>
            <a:fillRect/>
          </a:stretch>
        </p:blipFill>
        <p:spPr>
          <a:xfrm>
            <a:off x="612775" y="1959259"/>
            <a:ext cx="8153400" cy="37776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r>
              <a:rPr lang="en-US" altLang="x-none" dirty="0">
                <a:ea typeface="ＭＳ Ｐゴシック" charset="-128"/>
              </a:rPr>
              <a:t>Different Investment Philosophies</a:t>
            </a:r>
          </a:p>
        </p:txBody>
      </p:sp>
      <p:sp>
        <p:nvSpPr>
          <p:cNvPr id="4" name="Content Placeholder 3">
            <a:extLst>
              <a:ext uri="{FF2B5EF4-FFF2-40B4-BE49-F238E27FC236}">
                <a16:creationId xmlns:a16="http://schemas.microsoft.com/office/drawing/2014/main" id="{0E077D9D-25EA-FB43-A183-F0823B659EB4}"/>
              </a:ext>
            </a:extLst>
          </p:cNvPr>
          <p:cNvSpPr>
            <a:spLocks noGrp="1"/>
          </p:cNvSpPr>
          <p:nvPr>
            <p:ph sz="quarter" idx="1"/>
          </p:nvPr>
        </p:nvSpPr>
        <p:spPr/>
        <p:txBody>
          <a:bodyPr>
            <a:normAutofit fontScale="92500" lnSpcReduction="20000"/>
          </a:bodyPr>
          <a:lstStyle/>
          <a:p>
            <a:r>
              <a:rPr lang="en-US" u="sng" dirty="0"/>
              <a:t>Efficient Marketers</a:t>
            </a:r>
            <a:r>
              <a:rPr lang="en-US" dirty="0"/>
              <a:t>: The two processes will generate the same number, and any gap that exists will be purely random and quickly closed.</a:t>
            </a:r>
          </a:p>
          <a:p>
            <a:r>
              <a:rPr lang="en-US" u="sng" dirty="0"/>
              <a:t>Investors</a:t>
            </a:r>
            <a:r>
              <a:rPr lang="en-US" dirty="0"/>
              <a:t>: If you are an investor, whether value or growth, and you truly mean it, your view is that the pricing process, for one reason or the other, can deliver a price different from your estimate of value and that the gap that exists will close, as the price converges to value. </a:t>
            </a:r>
          </a:p>
          <a:p>
            <a:r>
              <a:rPr lang="en-US" u="sng" dirty="0"/>
              <a:t>Traders</a:t>
            </a:r>
            <a:r>
              <a:rPr lang="en-US" dirty="0"/>
              <a:t>: If you are a trader, you play the pricing game, effectively using your skills at gauging momentum and forecasting the effects of corporate news on prices, to buy at a low price and sell at a high price.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Dangers of Delusional Thinking</a:t>
            </a:r>
          </a:p>
        </p:txBody>
      </p:sp>
      <p:sp>
        <p:nvSpPr>
          <p:cNvPr id="4" name="Content Placeholder 3">
            <a:extLst>
              <a:ext uri="{FF2B5EF4-FFF2-40B4-BE49-F238E27FC236}">
                <a16:creationId xmlns:a16="http://schemas.microsoft.com/office/drawing/2014/main" id="{F712CA0A-B52E-7E41-A522-135CFB9DE53B}"/>
              </a:ext>
            </a:extLst>
          </p:cNvPr>
          <p:cNvSpPr>
            <a:spLocks noGrp="1"/>
          </p:cNvSpPr>
          <p:nvPr>
            <p:ph sz="quarter" idx="1"/>
          </p:nvPr>
        </p:nvSpPr>
        <p:spPr/>
        <p:txBody>
          <a:bodyPr>
            <a:normAutofit fontScale="92500" lnSpcReduction="20000"/>
          </a:bodyPr>
          <a:lstStyle/>
          <a:p>
            <a:r>
              <a:rPr lang="en-US" dirty="0"/>
              <a:t>Market participants are most exposed to danger when they are delusional about the game that they are playing. </a:t>
            </a:r>
          </a:p>
          <a:p>
            <a:pPr lvl="1"/>
            <a:r>
              <a:rPr lang="en-US" dirty="0"/>
              <a:t>Most portfolio managers, for instance, claim to be investors, playing the value game, while using pricing screens (PE and growth, PBV and ROE) and adding to their holdings of momentum stocks. </a:t>
            </a:r>
          </a:p>
          <a:p>
            <a:pPr lvl="1"/>
            <a:r>
              <a:rPr lang="en-US" dirty="0"/>
              <a:t>Many traders seem to think that they will be viewed as deeper and more accomplished if they talk the value talk, while using charts and technical indicators in the closet.</a:t>
            </a:r>
          </a:p>
          <a:p>
            <a:r>
              <a:rPr lang="en-US" dirty="0"/>
              <a:t>Bottom line: Play the game that you came to play, without apologies or subterfuge, and play it well. There is no one righteous path to investment riches.</a:t>
            </a:r>
          </a:p>
        </p:txBody>
      </p:sp>
    </p:spTree>
    <p:extLst>
      <p:ext uri="{BB962C8B-B14F-4D97-AF65-F5344CB8AC3E}">
        <p14:creationId xmlns:p14="http://schemas.microsoft.com/office/powerpoint/2010/main" val="142956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x-none" dirty="0">
                <a:ea typeface="ＭＳ Ｐゴシック" charset="-128"/>
              </a:rPr>
              <a:t>The Pricing Process</a:t>
            </a:r>
          </a:p>
        </p:txBody>
      </p:sp>
      <p:pic>
        <p:nvPicPr>
          <p:cNvPr id="5" name="Content Placeholder 4">
            <a:extLst>
              <a:ext uri="{FF2B5EF4-FFF2-40B4-BE49-F238E27FC236}">
                <a16:creationId xmlns:a16="http://schemas.microsoft.com/office/drawing/2014/main" id="{E7FF2429-AB4B-9449-BAD3-1F38131B1BD9}"/>
              </a:ext>
            </a:extLst>
          </p:cNvPr>
          <p:cNvPicPr>
            <a:picLocks noGrp="1" noChangeAspect="1"/>
          </p:cNvPicPr>
          <p:nvPr>
            <p:ph sz="quarter" idx="1"/>
          </p:nvPr>
        </p:nvPicPr>
        <p:blipFill>
          <a:blip r:embed="rId2"/>
          <a:stretch>
            <a:fillRect/>
          </a:stretch>
        </p:blipFill>
        <p:spPr>
          <a:xfrm>
            <a:off x="612775" y="1638300"/>
            <a:ext cx="8153400" cy="441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x-none" dirty="0">
                <a:ea typeface="ＭＳ Ｐゴシック" charset="-128"/>
              </a:rPr>
              <a:t>Let the data talk..</a:t>
            </a:r>
          </a:p>
        </p:txBody>
      </p:sp>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i="1">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C874F0B-F55A-BD4B-8633-276C0148D48E}" type="slidenum">
              <a:rPr lang="en-US" altLang="x-none" sz="1200">
                <a:solidFill>
                  <a:srgbClr val="FFFFFF"/>
                </a:solidFill>
              </a:rPr>
              <a:pPr eaLnBrk="1" hangingPunct="1">
                <a:lnSpc>
                  <a:spcPct val="80000"/>
                </a:lnSpc>
              </a:pPr>
              <a:t>7</a:t>
            </a:fld>
            <a:endParaRPr lang="en-US" altLang="x-none" sz="1200">
              <a:solidFill>
                <a:srgbClr val="FFFFFF"/>
              </a:solidFill>
            </a:endParaRPr>
          </a:p>
        </p:txBody>
      </p:sp>
      <p:sp>
        <p:nvSpPr>
          <p:cNvPr id="3" name="Content Placeholder 2">
            <a:extLst>
              <a:ext uri="{FF2B5EF4-FFF2-40B4-BE49-F238E27FC236}">
                <a16:creationId xmlns:a16="http://schemas.microsoft.com/office/drawing/2014/main" id="{2B03C06D-35F9-9C4F-AFA3-B56EF28809B4}"/>
              </a:ext>
            </a:extLst>
          </p:cNvPr>
          <p:cNvSpPr>
            <a:spLocks noGrp="1"/>
          </p:cNvSpPr>
          <p:nvPr>
            <p:ph sz="quarter" idx="1"/>
          </p:nvPr>
        </p:nvSpPr>
        <p:spPr/>
        <p:txBody>
          <a:bodyPr>
            <a:normAutofit/>
          </a:bodyPr>
          <a:lstStyle/>
          <a:p>
            <a:pPr marL="514350" indent="-514350">
              <a:buFont typeface="+mj-lt"/>
              <a:buAutoNum type="arabicPeriod"/>
            </a:pPr>
            <a:r>
              <a:rPr lang="en-US" dirty="0"/>
              <a:t>Pricing is relative. Absolute rules make no sense in a relative world.</a:t>
            </a:r>
          </a:p>
          <a:p>
            <a:pPr marL="514350" indent="-514350">
              <a:buFont typeface="+mj-lt"/>
              <a:buAutoNum type="arabicPeriod"/>
            </a:pPr>
            <a:r>
              <a:rPr lang="en-US" dirty="0"/>
              <a:t>Markets have a lot in common, but the differences can be revealing.</a:t>
            </a:r>
          </a:p>
          <a:p>
            <a:pPr marL="514350" indent="-514350">
              <a:buFont typeface="+mj-lt"/>
              <a:buAutoNum type="arabicPeriod"/>
            </a:pPr>
            <a:r>
              <a:rPr lang="en-US" dirty="0"/>
              <a:t>Book value is over rated.</a:t>
            </a:r>
          </a:p>
          <a:p>
            <a:pPr marL="514350" indent="-514350">
              <a:buFont typeface="+mj-lt"/>
              <a:buAutoNum type="arabicPeriod"/>
            </a:pPr>
            <a:r>
              <a:rPr lang="en-US" dirty="0"/>
              <a:t>Most stocks that look cheap deserve to be cheap.</a:t>
            </a:r>
          </a:p>
          <a:p>
            <a:pPr marL="514350" indent="-514350">
              <a:buFont typeface="+mj-lt"/>
              <a:buAutoNum type="arabicPeriod"/>
            </a:pPr>
            <a:r>
              <a:rPr lang="en-US" dirty="0"/>
              <a:t>In pricing, what is priced in matters more than what should be priced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Absolute Rules in a Relative World: PE</a:t>
            </a:r>
          </a:p>
        </p:txBody>
      </p:sp>
      <p:pic>
        <p:nvPicPr>
          <p:cNvPr id="5" name="Content Placeholder 4">
            <a:extLst>
              <a:ext uri="{FF2B5EF4-FFF2-40B4-BE49-F238E27FC236}">
                <a16:creationId xmlns:a16="http://schemas.microsoft.com/office/drawing/2014/main" id="{863686D9-F292-3A42-B096-B1CFB72B66C0}"/>
              </a:ext>
            </a:extLst>
          </p:cNvPr>
          <p:cNvPicPr>
            <a:picLocks noGrp="1" noChangeAspect="1"/>
          </p:cNvPicPr>
          <p:nvPr>
            <p:ph sz="quarter" idx="1"/>
          </p:nvPr>
        </p:nvPicPr>
        <p:blipFill>
          <a:blip r:embed="rId2"/>
          <a:stretch>
            <a:fillRect/>
          </a:stretch>
        </p:blipFill>
        <p:spPr>
          <a:xfrm>
            <a:off x="1901825" y="1797050"/>
            <a:ext cx="5575300" cy="4102100"/>
          </a:xfrm>
          <a:prstGeom prst="rect">
            <a:avLst/>
          </a:prstGeom>
        </p:spPr>
      </p:pic>
    </p:spTree>
    <p:extLst>
      <p:ext uri="{BB962C8B-B14F-4D97-AF65-F5344CB8AC3E}">
        <p14:creationId xmlns:p14="http://schemas.microsoft.com/office/powerpoint/2010/main" val="197321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EV/EBITDA</a:t>
            </a:r>
          </a:p>
        </p:txBody>
      </p:sp>
      <p:sp>
        <p:nvSpPr>
          <p:cNvPr id="5" name="Content Placeholder 4">
            <a:extLst>
              <a:ext uri="{FF2B5EF4-FFF2-40B4-BE49-F238E27FC236}">
                <a16:creationId xmlns:a16="http://schemas.microsoft.com/office/drawing/2014/main" id="{56030FE1-9C4C-F648-B863-CD0EF955C088}"/>
              </a:ext>
            </a:extLst>
          </p:cNvPr>
          <p:cNvSpPr>
            <a:spLocks noGrp="1"/>
          </p:cNvSpPr>
          <p:nvPr>
            <p:ph sz="quarter" idx="1"/>
          </p:nvPr>
        </p:nvSpPr>
        <p:spPr/>
        <p:txBody>
          <a:bodyPr>
            <a:normAutofit/>
          </a:bodyPr>
          <a:lstStyle/>
          <a:p>
            <a:pPr marL="0" indent="0">
              <a:buNone/>
            </a:pPr>
            <a:r>
              <a:rPr lang="en-US" dirty="0"/>
              <a:t> </a:t>
            </a:r>
          </a:p>
        </p:txBody>
      </p:sp>
      <p:pic>
        <p:nvPicPr>
          <p:cNvPr id="4" name="Picture 3">
            <a:extLst>
              <a:ext uri="{FF2B5EF4-FFF2-40B4-BE49-F238E27FC236}">
                <a16:creationId xmlns:a16="http://schemas.microsoft.com/office/drawing/2014/main" id="{08416EB6-56BA-C54E-B5D1-6BC41ECABFFF}"/>
              </a:ext>
            </a:extLst>
          </p:cNvPr>
          <p:cNvPicPr>
            <a:picLocks noChangeAspect="1"/>
          </p:cNvPicPr>
          <p:nvPr/>
        </p:nvPicPr>
        <p:blipFill>
          <a:blip r:embed="rId2"/>
          <a:stretch>
            <a:fillRect/>
          </a:stretch>
        </p:blipFill>
        <p:spPr>
          <a:xfrm>
            <a:off x="990600" y="1822449"/>
            <a:ext cx="6858000" cy="4927257"/>
          </a:xfrm>
          <a:prstGeom prst="rect">
            <a:avLst/>
          </a:prstGeom>
        </p:spPr>
      </p:pic>
    </p:spTree>
    <p:extLst>
      <p:ext uri="{BB962C8B-B14F-4D97-AF65-F5344CB8AC3E}">
        <p14:creationId xmlns:p14="http://schemas.microsoft.com/office/powerpoint/2010/main" val="351169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7B2A1-F14C-3A45-A681-3ACA715BE400}"/>
              </a:ext>
            </a:extLst>
          </p:cNvPr>
          <p:cNvSpPr>
            <a:spLocks noGrp="1"/>
          </p:cNvSpPr>
          <p:nvPr>
            <p:ph type="title"/>
          </p:nvPr>
        </p:nvSpPr>
        <p:spPr/>
        <p:txBody>
          <a:bodyPr/>
          <a:lstStyle/>
          <a:p>
            <a:r>
              <a:rPr lang="en-US" dirty="0"/>
              <a:t>2. Markets have much in common…</a:t>
            </a:r>
          </a:p>
        </p:txBody>
      </p:sp>
      <p:pic>
        <p:nvPicPr>
          <p:cNvPr id="5" name="Content Placeholder 4">
            <a:extLst>
              <a:ext uri="{FF2B5EF4-FFF2-40B4-BE49-F238E27FC236}">
                <a16:creationId xmlns:a16="http://schemas.microsoft.com/office/drawing/2014/main" id="{842A8B5A-3811-9845-9DC8-0592C7E5021B}"/>
              </a:ext>
            </a:extLst>
          </p:cNvPr>
          <p:cNvPicPr>
            <a:picLocks noGrp="1" noChangeAspect="1"/>
          </p:cNvPicPr>
          <p:nvPr>
            <p:ph sz="quarter" idx="1"/>
          </p:nvPr>
        </p:nvPicPr>
        <p:blipFill>
          <a:blip r:embed="rId2"/>
          <a:stretch>
            <a:fillRect/>
          </a:stretch>
        </p:blipFill>
        <p:spPr>
          <a:xfrm>
            <a:off x="914400" y="1676400"/>
            <a:ext cx="7086600" cy="4969824"/>
          </a:xfrm>
          <a:prstGeom prst="rect">
            <a:avLst/>
          </a:prstGeom>
        </p:spPr>
      </p:pic>
    </p:spTree>
    <p:extLst>
      <p:ext uri="{BB962C8B-B14F-4D97-AF65-F5344CB8AC3E}">
        <p14:creationId xmlns:p14="http://schemas.microsoft.com/office/powerpoint/2010/main" val="2698171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7A27-D21D-1F42-923C-0FB34C299EE8}"/>
              </a:ext>
            </a:extLst>
          </p:cNvPr>
          <p:cNvSpPr>
            <a:spLocks noGrp="1"/>
          </p:cNvSpPr>
          <p:nvPr>
            <p:ph type="title"/>
          </p:nvPr>
        </p:nvSpPr>
        <p:spPr/>
        <p:txBody>
          <a:bodyPr/>
          <a:lstStyle/>
          <a:p>
            <a:r>
              <a:rPr lang="en-US" dirty="0"/>
              <a:t>But the differences can be revealing &amp; trip you up…</a:t>
            </a:r>
          </a:p>
        </p:txBody>
      </p:sp>
      <p:sp>
        <p:nvSpPr>
          <p:cNvPr id="4" name="Content Placeholder 3">
            <a:extLst>
              <a:ext uri="{FF2B5EF4-FFF2-40B4-BE49-F238E27FC236}">
                <a16:creationId xmlns:a16="http://schemas.microsoft.com/office/drawing/2014/main" id="{21E17DF6-613F-BB40-A773-0B571E4B0AE3}"/>
              </a:ext>
            </a:extLst>
          </p:cNvPr>
          <p:cNvSpPr>
            <a:spLocks noGrp="1"/>
          </p:cNvSpPr>
          <p:nvPr>
            <p:ph sz="quarter" idx="1"/>
          </p:nvPr>
        </p:nvSpPr>
        <p:spPr/>
        <p:txBody>
          <a:bodyPr/>
          <a:lstStyle/>
          <a:p>
            <a:r>
              <a:rPr lang="en-US" dirty="0"/>
              <a:t>Ignoring the commonalities across markets is a problem, but ignoring differences creates its own share of problems.</a:t>
            </a:r>
          </a:p>
          <a:p>
            <a:r>
              <a:rPr lang="en-US" dirty="0"/>
              <a:t>A naïve investment strategy of buying the stocks with the lowest PE ratios across the globe, without heed to regions, will result in a portfolio weighted heavily with Russian, African and Middle Eastern companies. </a:t>
            </a:r>
          </a:p>
        </p:txBody>
      </p:sp>
    </p:spTree>
    <p:extLst>
      <p:ext uri="{BB962C8B-B14F-4D97-AF65-F5344CB8AC3E}">
        <p14:creationId xmlns:p14="http://schemas.microsoft.com/office/powerpoint/2010/main" val="331724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D28E-6350-6F45-9E03-6CF30020168C}"/>
              </a:ext>
            </a:extLst>
          </p:cNvPr>
          <p:cNvSpPr>
            <a:spLocks noGrp="1"/>
          </p:cNvSpPr>
          <p:nvPr>
            <p:ph type="title"/>
          </p:nvPr>
        </p:nvSpPr>
        <p:spPr/>
        <p:txBody>
          <a:bodyPr/>
          <a:lstStyle/>
          <a:p>
            <a:r>
              <a:rPr lang="en-US" dirty="0"/>
              <a:t>3. Book Value is an overrated metric</a:t>
            </a:r>
          </a:p>
        </p:txBody>
      </p:sp>
      <p:sp>
        <p:nvSpPr>
          <p:cNvPr id="4" name="Content Placeholder 3">
            <a:extLst>
              <a:ext uri="{FF2B5EF4-FFF2-40B4-BE49-F238E27FC236}">
                <a16:creationId xmlns:a16="http://schemas.microsoft.com/office/drawing/2014/main" id="{82157B5E-FE8E-814C-8B5E-F91E90490E43}"/>
              </a:ext>
            </a:extLst>
          </p:cNvPr>
          <p:cNvSpPr>
            <a:spLocks noGrp="1"/>
          </p:cNvSpPr>
          <p:nvPr>
            <p:ph sz="quarter" idx="1"/>
          </p:nvPr>
        </p:nvSpPr>
        <p:spPr/>
        <p:txBody>
          <a:bodyPr>
            <a:normAutofit lnSpcReduction="10000"/>
          </a:bodyPr>
          <a:lstStyle/>
          <a:p>
            <a:r>
              <a:rPr lang="en-US" dirty="0"/>
              <a:t>Stocks that trade at less than book value are considered cheap, and companies that build up book value are considered to be value creating. At the root of the "book value" focus are two assumptions, sometimes stated but often implicit. </a:t>
            </a:r>
          </a:p>
          <a:p>
            <a:pPr lvl="1"/>
            <a:r>
              <a:rPr lang="en-US" dirty="0"/>
              <a:t>Book value is a measure of liquidation value, an estimate of what investors would get if they shut down the company today and sold its assets. </a:t>
            </a:r>
          </a:p>
          <a:p>
            <a:pPr lvl="1"/>
            <a:r>
              <a:rPr lang="en-US" dirty="0"/>
              <a:t>Accountants are consistent and conservative in estimating asset value, unlike markets, which are prone to mood swings. </a:t>
            </a:r>
          </a:p>
        </p:txBody>
      </p:sp>
    </p:spTree>
    <p:extLst>
      <p:ext uri="{BB962C8B-B14F-4D97-AF65-F5344CB8AC3E}">
        <p14:creationId xmlns:p14="http://schemas.microsoft.com/office/powerpoint/2010/main" val="2702569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1533-20A7-6349-B73F-F85B53AE618F}"/>
              </a:ext>
            </a:extLst>
          </p:cNvPr>
          <p:cNvSpPr>
            <a:spLocks noGrp="1"/>
          </p:cNvSpPr>
          <p:nvPr>
            <p:ph type="title"/>
          </p:nvPr>
        </p:nvSpPr>
        <p:spPr/>
        <p:txBody>
          <a:bodyPr/>
          <a:lstStyle/>
          <a:p>
            <a:r>
              <a:rPr lang="en-US" dirty="0"/>
              <a:t>Price to Book Ratios: Global </a:t>
            </a:r>
          </a:p>
        </p:txBody>
      </p:sp>
      <p:pic>
        <p:nvPicPr>
          <p:cNvPr id="6" name="Content Placeholder 5">
            <a:extLst>
              <a:ext uri="{FF2B5EF4-FFF2-40B4-BE49-F238E27FC236}">
                <a16:creationId xmlns:a16="http://schemas.microsoft.com/office/drawing/2014/main" id="{AFB0C3CE-F30A-8849-9140-71D17F1B1EFB}"/>
              </a:ext>
            </a:extLst>
          </p:cNvPr>
          <p:cNvPicPr>
            <a:picLocks noGrp="1" noChangeAspect="1"/>
          </p:cNvPicPr>
          <p:nvPr>
            <p:ph sz="quarter" idx="1"/>
          </p:nvPr>
        </p:nvPicPr>
        <p:blipFill>
          <a:blip r:embed="rId2"/>
          <a:stretch>
            <a:fillRect/>
          </a:stretch>
        </p:blipFill>
        <p:spPr>
          <a:xfrm>
            <a:off x="762000" y="1797049"/>
            <a:ext cx="7391400" cy="4882689"/>
          </a:xfrm>
          <a:prstGeom prst="rect">
            <a:avLst/>
          </a:prstGeom>
        </p:spPr>
      </p:pic>
    </p:spTree>
    <p:extLst>
      <p:ext uri="{BB962C8B-B14F-4D97-AF65-F5344CB8AC3E}">
        <p14:creationId xmlns:p14="http://schemas.microsoft.com/office/powerpoint/2010/main" val="1804937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0EAB2-3FA5-AA46-95A0-FC9EE2B6E8ED}"/>
              </a:ext>
            </a:extLst>
          </p:cNvPr>
          <p:cNvSpPr>
            <a:spLocks noGrp="1"/>
          </p:cNvSpPr>
          <p:nvPr>
            <p:ph type="title"/>
          </p:nvPr>
        </p:nvSpPr>
        <p:spPr/>
        <p:txBody>
          <a:bodyPr/>
          <a:lstStyle/>
          <a:p>
            <a:r>
              <a:rPr lang="en-US" dirty="0"/>
              <a:t>PBV across Industries</a:t>
            </a:r>
          </a:p>
        </p:txBody>
      </p:sp>
      <p:pic>
        <p:nvPicPr>
          <p:cNvPr id="4" name="Content Placeholder 3">
            <a:extLst>
              <a:ext uri="{FF2B5EF4-FFF2-40B4-BE49-F238E27FC236}">
                <a16:creationId xmlns:a16="http://schemas.microsoft.com/office/drawing/2014/main" id="{08BED51B-35F1-5746-B312-BE2D23B17711}"/>
              </a:ext>
            </a:extLst>
          </p:cNvPr>
          <p:cNvPicPr>
            <a:picLocks noGrp="1" noChangeAspect="1"/>
          </p:cNvPicPr>
          <p:nvPr>
            <p:ph sz="quarter" idx="1"/>
          </p:nvPr>
        </p:nvPicPr>
        <p:blipFill>
          <a:blip r:embed="rId2"/>
          <a:stretch>
            <a:fillRect/>
          </a:stretch>
        </p:blipFill>
        <p:spPr>
          <a:xfrm>
            <a:off x="990599" y="1828800"/>
            <a:ext cx="7277101" cy="3276600"/>
          </a:xfrm>
          <a:prstGeom prst="rect">
            <a:avLst/>
          </a:prstGeom>
        </p:spPr>
      </p:pic>
    </p:spTree>
    <p:extLst>
      <p:ext uri="{BB962C8B-B14F-4D97-AF65-F5344CB8AC3E}">
        <p14:creationId xmlns:p14="http://schemas.microsoft.com/office/powerpoint/2010/main" val="282378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FA8D-ADA0-5645-AB73-57212F4F15CA}"/>
              </a:ext>
            </a:extLst>
          </p:cNvPr>
          <p:cNvSpPr>
            <a:spLocks noGrp="1"/>
          </p:cNvSpPr>
          <p:nvPr>
            <p:ph type="title"/>
          </p:nvPr>
        </p:nvSpPr>
        <p:spPr/>
        <p:txBody>
          <a:bodyPr/>
          <a:lstStyle/>
          <a:p>
            <a:r>
              <a:rPr lang="en-US" dirty="0"/>
              <a:t>4. Most stocks that look cheap deserve to be cheap…</a:t>
            </a:r>
          </a:p>
        </p:txBody>
      </p:sp>
      <p:pic>
        <p:nvPicPr>
          <p:cNvPr id="6" name="Content Placeholder 5">
            <a:extLst>
              <a:ext uri="{FF2B5EF4-FFF2-40B4-BE49-F238E27FC236}">
                <a16:creationId xmlns:a16="http://schemas.microsoft.com/office/drawing/2014/main" id="{616C0938-27BC-1D47-9312-0E89C97507B6}"/>
              </a:ext>
            </a:extLst>
          </p:cNvPr>
          <p:cNvPicPr>
            <a:picLocks noGrp="1" noChangeAspect="1"/>
          </p:cNvPicPr>
          <p:nvPr>
            <p:ph sz="quarter" idx="1"/>
          </p:nvPr>
        </p:nvPicPr>
        <p:blipFill>
          <a:blip r:embed="rId2"/>
          <a:stretch>
            <a:fillRect/>
          </a:stretch>
        </p:blipFill>
        <p:spPr>
          <a:xfrm>
            <a:off x="404690" y="2209800"/>
            <a:ext cx="8370277" cy="3200400"/>
          </a:xfrm>
          <a:prstGeom prst="rect">
            <a:avLst/>
          </a:prstGeom>
        </p:spPr>
      </p:pic>
    </p:spTree>
    <p:extLst>
      <p:ext uri="{BB962C8B-B14F-4D97-AF65-F5344CB8AC3E}">
        <p14:creationId xmlns:p14="http://schemas.microsoft.com/office/powerpoint/2010/main" val="1634464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2CE66-D641-DF44-AB0C-EC3A11859C9E}"/>
              </a:ext>
            </a:extLst>
          </p:cNvPr>
          <p:cNvSpPr>
            <a:spLocks noGrp="1"/>
          </p:cNvSpPr>
          <p:nvPr>
            <p:ph type="title"/>
          </p:nvPr>
        </p:nvSpPr>
        <p:spPr/>
        <p:txBody>
          <a:bodyPr/>
          <a:lstStyle/>
          <a:p>
            <a:r>
              <a:rPr lang="en-US" dirty="0"/>
              <a:t>Looking for mismatches</a:t>
            </a:r>
          </a:p>
        </p:txBody>
      </p:sp>
      <p:graphicFrame>
        <p:nvGraphicFramePr>
          <p:cNvPr id="5" name="Content Placeholder 4">
            <a:extLst>
              <a:ext uri="{FF2B5EF4-FFF2-40B4-BE49-F238E27FC236}">
                <a16:creationId xmlns:a16="http://schemas.microsoft.com/office/drawing/2014/main" id="{EB8B90A5-AFCC-A347-87EE-7BAB7C40CEFE}"/>
              </a:ext>
            </a:extLst>
          </p:cNvPr>
          <p:cNvGraphicFramePr>
            <a:graphicFrameLocks noGrp="1"/>
          </p:cNvGraphicFramePr>
          <p:nvPr>
            <p:ph sz="quarter" idx="1"/>
            <p:extLst>
              <p:ext uri="{D42A27DB-BD31-4B8C-83A1-F6EECF244321}">
                <p14:modId xmlns:p14="http://schemas.microsoft.com/office/powerpoint/2010/main" val="1371098550"/>
              </p:ext>
            </p:extLst>
          </p:nvPr>
        </p:nvGraphicFramePr>
        <p:xfrm>
          <a:off x="685801" y="1752600"/>
          <a:ext cx="7924799" cy="4343400"/>
        </p:xfrm>
        <a:graphic>
          <a:graphicData uri="http://schemas.openxmlformats.org/drawingml/2006/table">
            <a:tbl>
              <a:tblPr>
                <a:tableStyleId>{5C22544A-7EE6-4342-B048-85BDC9FD1C3A}</a:tableStyleId>
              </a:tblPr>
              <a:tblGrid>
                <a:gridCol w="2025732">
                  <a:extLst>
                    <a:ext uri="{9D8B030D-6E8A-4147-A177-3AD203B41FA5}">
                      <a16:colId xmlns:a16="http://schemas.microsoft.com/office/drawing/2014/main" val="3405530402"/>
                    </a:ext>
                  </a:extLst>
                </a:gridCol>
                <a:gridCol w="2303287">
                  <a:extLst>
                    <a:ext uri="{9D8B030D-6E8A-4147-A177-3AD203B41FA5}">
                      <a16:colId xmlns:a16="http://schemas.microsoft.com/office/drawing/2014/main" val="3301744275"/>
                    </a:ext>
                  </a:extLst>
                </a:gridCol>
                <a:gridCol w="3595780">
                  <a:extLst>
                    <a:ext uri="{9D8B030D-6E8A-4147-A177-3AD203B41FA5}">
                      <a16:colId xmlns:a16="http://schemas.microsoft.com/office/drawing/2014/main" val="1052659722"/>
                    </a:ext>
                  </a:extLst>
                </a:gridCol>
              </a:tblGrid>
              <a:tr h="432066">
                <a:tc>
                  <a:txBody>
                    <a:bodyPr/>
                    <a:lstStyle/>
                    <a:p>
                      <a:pPr algn="ctr" fontAlgn="ctr"/>
                      <a:r>
                        <a:rPr lang="en-US" sz="1800" i="1" u="none" strike="noStrike" dirty="0">
                          <a:effectLst/>
                        </a:rPr>
                        <a:t>Multiple</a:t>
                      </a:r>
                      <a:endParaRPr lang="en-US" sz="1800" b="0" i="1"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effectLst/>
                        </a:rPr>
                        <a:t>Key Driver</a:t>
                      </a:r>
                      <a:endParaRPr lang="en-US" sz="1800" b="0" i="1"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i="1" u="none" strike="noStrike" dirty="0">
                          <a:effectLst/>
                        </a:rPr>
                        <a:t>Valuation Mismatch</a:t>
                      </a:r>
                      <a:endParaRPr lang="en-US" sz="1800" b="0" i="1"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9978609"/>
                  </a:ext>
                </a:extLst>
              </a:tr>
              <a:tr h="864132">
                <a:tc>
                  <a:txBody>
                    <a:bodyPr/>
                    <a:lstStyle/>
                    <a:p>
                      <a:pPr algn="l" fontAlgn="ctr"/>
                      <a:r>
                        <a:rPr lang="en-US" sz="1800" u="none" strike="noStrike" dirty="0">
                          <a:effectLst/>
                        </a:rPr>
                        <a:t>PE ratio</a:t>
                      </a:r>
                      <a:endParaRPr lang="en-US" sz="18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Expected growth</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Low PE stock with high expected growth rate in earnings per share</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334819"/>
                  </a:ext>
                </a:extLst>
              </a:tr>
              <a:tr h="432066">
                <a:tc>
                  <a:txBody>
                    <a:bodyPr/>
                    <a:lstStyle/>
                    <a:p>
                      <a:pPr algn="l" fontAlgn="ctr"/>
                      <a:r>
                        <a:rPr lang="en-US" sz="1800" u="none" strike="noStrike">
                          <a:effectLst/>
                        </a:rPr>
                        <a:t>PBV ratio</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ROE</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Low PBV stock with high ROE</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9109518"/>
                  </a:ext>
                </a:extLst>
              </a:tr>
              <a:tr h="864132">
                <a:tc>
                  <a:txBody>
                    <a:bodyPr/>
                    <a:lstStyle/>
                    <a:p>
                      <a:pPr algn="l" fontAlgn="ctr"/>
                      <a:r>
                        <a:rPr lang="en-US" sz="1800" u="none" strike="noStrike">
                          <a:effectLst/>
                        </a:rPr>
                        <a:t>EV/EBITDA</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dirty="0">
                          <a:effectLst/>
                        </a:rPr>
                        <a:t>Reinvestment rate</a:t>
                      </a:r>
                      <a:endParaRPr lang="en-US" sz="18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Low EV/EBITDA stock with low reinvestment needs</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0594612"/>
                  </a:ext>
                </a:extLst>
              </a:tr>
              <a:tr h="864132">
                <a:tc>
                  <a:txBody>
                    <a:bodyPr/>
                    <a:lstStyle/>
                    <a:p>
                      <a:pPr algn="l" fontAlgn="ctr"/>
                      <a:r>
                        <a:rPr lang="en-US" sz="1800" u="none" strike="noStrike">
                          <a:effectLst/>
                        </a:rPr>
                        <a:t>EV/capital</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dirty="0">
                          <a:effectLst/>
                        </a:rPr>
                        <a:t>Return on capital</a:t>
                      </a:r>
                      <a:endParaRPr lang="en-US" sz="18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dirty="0">
                          <a:effectLst/>
                        </a:rPr>
                        <a:t>Low EV/capital stock with high return on capital</a:t>
                      </a:r>
                      <a:endParaRPr lang="en-US" sz="18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1769058"/>
                  </a:ext>
                </a:extLst>
              </a:tr>
              <a:tr h="886872">
                <a:tc>
                  <a:txBody>
                    <a:bodyPr/>
                    <a:lstStyle/>
                    <a:p>
                      <a:pPr algn="l" fontAlgn="ctr"/>
                      <a:r>
                        <a:rPr lang="en-US" sz="1800" u="none" strike="noStrike">
                          <a:effectLst/>
                        </a:rPr>
                        <a:t>EV/sales</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a:effectLst/>
                        </a:rPr>
                        <a:t>After-tax operating margin</a:t>
                      </a:r>
                      <a:endParaRPr lang="en-US" sz="1800" b="0" i="0" u="none" strike="noStrike">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u="none" strike="noStrike" dirty="0">
                          <a:effectLst/>
                        </a:rPr>
                        <a:t>Low EV/sales ratio with a high after-tax operating margin</a:t>
                      </a:r>
                      <a:endParaRPr lang="en-US" sz="18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6022118"/>
                  </a:ext>
                </a:extLst>
              </a:tr>
            </a:tbl>
          </a:graphicData>
        </a:graphic>
      </p:graphicFrame>
    </p:spTree>
    <p:extLst>
      <p:ext uri="{BB962C8B-B14F-4D97-AF65-F5344CB8AC3E}">
        <p14:creationId xmlns:p14="http://schemas.microsoft.com/office/powerpoint/2010/main" val="1750653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6A173-F916-2647-8597-B98BEF8BC0DF}"/>
              </a:ext>
            </a:extLst>
          </p:cNvPr>
          <p:cNvSpPr>
            <a:spLocks noGrp="1"/>
          </p:cNvSpPr>
          <p:nvPr>
            <p:ph type="title"/>
          </p:nvPr>
        </p:nvSpPr>
        <p:spPr/>
        <p:txBody>
          <a:bodyPr/>
          <a:lstStyle/>
          <a:p>
            <a:r>
              <a:rPr lang="en-US" dirty="0"/>
              <a:t>5. What is being priced dominates what should be priced…</a:t>
            </a:r>
          </a:p>
        </p:txBody>
      </p:sp>
      <p:sp>
        <p:nvSpPr>
          <p:cNvPr id="5" name="Content Placeholder 4">
            <a:extLst>
              <a:ext uri="{FF2B5EF4-FFF2-40B4-BE49-F238E27FC236}">
                <a16:creationId xmlns:a16="http://schemas.microsoft.com/office/drawing/2014/main" id="{787549E9-782B-0F4B-96A9-800833F8F0C2}"/>
              </a:ext>
            </a:extLst>
          </p:cNvPr>
          <p:cNvSpPr>
            <a:spLocks noGrp="1"/>
          </p:cNvSpPr>
          <p:nvPr>
            <p:ph sz="quarter" idx="1"/>
          </p:nvPr>
        </p:nvSpPr>
        <p:spPr/>
        <p:txBody>
          <a:bodyPr>
            <a:normAutofit fontScale="85000" lnSpcReduction="20000"/>
          </a:bodyPr>
          <a:lstStyle/>
          <a:p>
            <a:r>
              <a:rPr lang="en-US" dirty="0"/>
              <a:t>Markets, for the most part, are sensible, pricing in fundamentals when pricing stocks, but there will be exceptions, and sometimes large ones, where entire sectors are priced on variables that have little to do with fundamentals, at least on the surface. </a:t>
            </a:r>
          </a:p>
          <a:p>
            <a:r>
              <a:rPr lang="en-US" dirty="0"/>
              <a:t>This is especially true if the companies in a sector are early in their life cycles and have little to show in revenues, very little (or even negative) book value and are losing money on every earnings measure. </a:t>
            </a:r>
          </a:p>
          <a:p>
            <a:r>
              <a:rPr lang="en-US" dirty="0"/>
              <a:t>Desperation drives investors to look for other variables to explain prices, resulting in companies being priced based upon website visitors (at the peak of the dot com boom), numbers of users (at the start of the social media craze) and numbers of subscribers. </a:t>
            </a:r>
          </a:p>
        </p:txBody>
      </p:sp>
    </p:spTree>
    <p:extLst>
      <p:ext uri="{BB962C8B-B14F-4D97-AF65-F5344CB8AC3E}">
        <p14:creationId xmlns:p14="http://schemas.microsoft.com/office/powerpoint/2010/main" val="2153274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1539-5043-2746-AC7A-32654FCDC9D2}"/>
              </a:ext>
            </a:extLst>
          </p:cNvPr>
          <p:cNvSpPr>
            <a:spLocks noGrp="1"/>
          </p:cNvSpPr>
          <p:nvPr>
            <p:ph type="title"/>
          </p:nvPr>
        </p:nvSpPr>
        <p:spPr/>
        <p:txBody>
          <a:bodyPr/>
          <a:lstStyle/>
          <a:p>
            <a:r>
              <a:rPr lang="en-US" dirty="0"/>
              <a:t>Pricing Twitter in 2013</a:t>
            </a:r>
          </a:p>
        </p:txBody>
      </p:sp>
      <p:sp>
        <p:nvSpPr>
          <p:cNvPr id="3" name="Content Placeholder 2">
            <a:extLst>
              <a:ext uri="{FF2B5EF4-FFF2-40B4-BE49-F238E27FC236}">
                <a16:creationId xmlns:a16="http://schemas.microsoft.com/office/drawing/2014/main" id="{817B9BAB-B3ED-054F-B575-737F5CF68D73}"/>
              </a:ext>
            </a:extLst>
          </p:cNvPr>
          <p:cNvSpPr>
            <a:spLocks noGrp="1"/>
          </p:cNvSpPr>
          <p:nvPr>
            <p:ph sz="quarter" idx="1"/>
          </p:nvPr>
        </p:nvSpPr>
        <p:spPr/>
        <p:txBody>
          <a:bodyPr>
            <a:normAutofit fontScale="92500" lnSpcReduction="20000"/>
          </a:bodyPr>
          <a:lstStyle/>
          <a:p>
            <a:r>
              <a:rPr lang="en-US" dirty="0"/>
              <a:t>In 2013, ahead of its IPO, I valued Twitter’s equity at about $11 billion (or $17-18 per share)</a:t>
            </a:r>
          </a:p>
          <a:p>
            <a:r>
              <a:rPr lang="en-US" dirty="0"/>
              <a:t>I priced Twitter ahead of its IPO in 2013, looking at its user base (about 240 million at the time) and what markets were paying per user at the time (about $130) to arrive at a pricing of $24 billion, much closer to the actual pricing, right after the IPO.  </a:t>
            </a:r>
          </a:p>
          <a:p>
            <a:r>
              <a:rPr lang="en-US" dirty="0"/>
              <a:t>It is therefore neither surprising nor newsworthy that venture capitalists and equity research analysts are more focused on these pricing metrics, when assessing how much to pay for stocks, and companies, knowing this, play along.</a:t>
            </a:r>
            <a:br>
              <a:rPr lang="en-US" dirty="0"/>
            </a:br>
            <a:endParaRPr lang="en-US" dirty="0"/>
          </a:p>
          <a:p>
            <a:pPr marL="0" indent="0">
              <a:buNone/>
            </a:pPr>
            <a:endParaRPr lang="en-US" dirty="0"/>
          </a:p>
        </p:txBody>
      </p:sp>
    </p:spTree>
    <p:extLst>
      <p:ext uri="{BB962C8B-B14F-4D97-AF65-F5344CB8AC3E}">
        <p14:creationId xmlns:p14="http://schemas.microsoft.com/office/powerpoint/2010/main" val="589668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BA36-3338-3E49-8C95-46D5C129E830}"/>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0D00D55-2328-1244-9650-D6B746EEA120}"/>
              </a:ext>
            </a:extLst>
          </p:cNvPr>
          <p:cNvSpPr>
            <a:spLocks noGrp="1"/>
          </p:cNvSpPr>
          <p:nvPr>
            <p:ph sz="quarter" idx="1"/>
          </p:nvPr>
        </p:nvSpPr>
        <p:spPr/>
        <p:txBody>
          <a:bodyPr>
            <a:normAutofit fontScale="92500" lnSpcReduction="20000"/>
          </a:bodyPr>
          <a:lstStyle/>
          <a:p>
            <a:r>
              <a:rPr lang="en-US" dirty="0"/>
              <a:t>I do believe in intrinsic value, and think of myself, more as an investor than a trader, but I am not a valuation snob. </a:t>
            </a:r>
          </a:p>
          <a:p>
            <a:r>
              <a:rPr lang="en-US" dirty="0"/>
              <a:t>I chose the path I did because it works for me and reflects my beliefs, but it would be both arrogant and wrong for me to argue that being a trader and playing the pricing game is somehow less worthy of respect or returns. </a:t>
            </a:r>
          </a:p>
          <a:p>
            <a:r>
              <a:rPr lang="en-US" dirty="0"/>
              <a:t>In fact, the end game for both investors and traders is to make money, and if you can make money by screening stocks using PE ratios and timing your entry/exit by looking at charts, all the more power to you! </a:t>
            </a:r>
          </a:p>
        </p:txBody>
      </p:sp>
    </p:spTree>
    <p:extLst>
      <p:ext uri="{BB962C8B-B14F-4D97-AF65-F5344CB8AC3E}">
        <p14:creationId xmlns:p14="http://schemas.microsoft.com/office/powerpoint/2010/main" val="10990531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63486</TotalTime>
  <Pages>155</Pages>
  <Words>1108</Words>
  <Application>Microsoft Macintosh PowerPoint</Application>
  <PresentationFormat>Letter Paper (8.5x11 in)</PresentationFormat>
  <Paragraphs>72</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Times</vt:lpstr>
      <vt:lpstr>Times New Roman</vt:lpstr>
      <vt:lpstr>Wingdings</vt:lpstr>
      <vt:lpstr>Wingdings 2</vt:lpstr>
      <vt:lpstr>Basic</vt:lpstr>
      <vt:lpstr>January 2019 Data Update 9: Playing the pricing game!</vt:lpstr>
      <vt:lpstr>Setting up the contrast</vt:lpstr>
      <vt:lpstr>Value versus Price</vt:lpstr>
      <vt:lpstr>Different Investment Philosophies</vt:lpstr>
      <vt:lpstr>The Dangers of Delusional Thinking</vt:lpstr>
      <vt:lpstr>The Pricing Process</vt:lpstr>
      <vt:lpstr>Let the data talk..</vt:lpstr>
      <vt:lpstr>1. Absolute Rules in a Relative World: PE</vt:lpstr>
      <vt:lpstr>And EV/EBITDA</vt:lpstr>
      <vt:lpstr>2. Markets have much in common…</vt:lpstr>
      <vt:lpstr>But the differences can be revealing &amp; trip you up…</vt:lpstr>
      <vt:lpstr>3. Book Value is an overrated metric</vt:lpstr>
      <vt:lpstr>Price to Book Ratios: Global </vt:lpstr>
      <vt:lpstr>PBV across Industries</vt:lpstr>
      <vt:lpstr>4. Most stocks that look cheap deserve to be cheap…</vt:lpstr>
      <vt:lpstr>Looking for mismatches</vt:lpstr>
      <vt:lpstr>5. What is being priced dominates what should be priced…</vt:lpstr>
      <vt:lpstr>Pricing Twitter in 2013</vt:lpstr>
      <vt:lpstr>Conclusion</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745</cp:revision>
  <cp:lastPrinted>2019-01-03T01:05:31Z</cp:lastPrinted>
  <dcterms:created xsi:type="dcterms:W3CDTF">2010-07-27T14:31:16Z</dcterms:created>
  <dcterms:modified xsi:type="dcterms:W3CDTF">2019-02-22T18:18:31Z</dcterms:modified>
</cp:coreProperties>
</file>