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252" r:id="rId1"/>
  </p:sldMasterIdLst>
  <p:notesMasterIdLst>
    <p:notesMasterId r:id="rId21"/>
  </p:notesMasterIdLst>
  <p:handoutMasterIdLst>
    <p:handoutMasterId r:id="rId22"/>
  </p:handoutMasterIdLst>
  <p:sldIdLst>
    <p:sldId id="256" r:id="rId2"/>
    <p:sldId id="275" r:id="rId3"/>
    <p:sldId id="292" r:id="rId4"/>
    <p:sldId id="291" r:id="rId5"/>
    <p:sldId id="285" r:id="rId6"/>
    <p:sldId id="286" r:id="rId7"/>
    <p:sldId id="276" r:id="rId8"/>
    <p:sldId id="258" r:id="rId9"/>
    <p:sldId id="279" r:id="rId10"/>
    <p:sldId id="259" r:id="rId11"/>
    <p:sldId id="271" r:id="rId12"/>
    <p:sldId id="270" r:id="rId13"/>
    <p:sldId id="283" r:id="rId14"/>
    <p:sldId id="280" r:id="rId15"/>
    <p:sldId id="282" r:id="rId16"/>
    <p:sldId id="281" r:id="rId17"/>
    <p:sldId id="294" r:id="rId18"/>
    <p:sldId id="295" r:id="rId19"/>
    <p:sldId id="284" r:id="rId20"/>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3"/>
    <p:restoredTop sz="92940"/>
  </p:normalViewPr>
  <p:slideViewPr>
    <p:cSldViewPr>
      <p:cViewPr varScale="1">
        <p:scale>
          <a:sx n="122" d="100"/>
          <a:sy n="122" d="100"/>
        </p:scale>
        <p:origin x="76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notesViewPr>
    <p:cSldViewPr>
      <p:cViewPr varScale="1">
        <p:scale>
          <a:sx n="89" d="100"/>
          <a:sy n="89" d="100"/>
        </p:scale>
        <p:origin x="-367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x-none" dirty="0">
              <a:latin typeface="Times" charset="0"/>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1150938" y="692150"/>
            <a:ext cx="4556125" cy="3416300"/>
          </a:xfrm>
          <a:ln/>
        </p:spPr>
      </p:sp>
      <p:sp>
        <p:nvSpPr>
          <p:cNvPr id="19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x-none" dirty="0">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54235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a:xfrm>
            <a:off x="1150938" y="692150"/>
            <a:ext cx="4556125" cy="3416300"/>
          </a:xfrm>
          <a:ln/>
        </p:spPr>
      </p:sp>
      <p:sp>
        <p:nvSpPr>
          <p:cNvPr id="25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x-none" dirty="0">
              <a:latin typeface="Times"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x-none" dirty="0">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x-none" dirty="0">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x-none" dirty="0">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xfrm>
            <a:off x="1150938" y="692150"/>
            <a:ext cx="4556125" cy="3416300"/>
          </a:xfrm>
          <a:ln/>
        </p:spPr>
      </p:sp>
      <p:sp>
        <p:nvSpPr>
          <p:cNvPr id="378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x-none" dirty="0">
              <a:latin typeface="Times"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50938" y="692150"/>
            <a:ext cx="4556125" cy="3416300"/>
          </a:xfrm>
          <a:ln/>
        </p:spPr>
      </p:sp>
      <p:sp>
        <p:nvSpPr>
          <p:cNvPr id="28674" name="Rectangle 3"/>
          <p:cNvSpPr>
            <a:spLocks noGrp="1" noChangeArrowheads="1"/>
          </p:cNvSpPr>
          <p:nvPr>
            <p:ph type="body" idx="1"/>
          </p:nvPr>
        </p:nvSpPr>
        <p:spPr>
          <a:ln w="9525"/>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a:buFontTx/>
              <a:buAutoNum type="arabicPeriod"/>
            </a:pPr>
            <a:endParaRPr lang="en-US" altLang="x-none" dirty="0">
              <a:latin typeface="Times"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x-none" dirty="0">
              <a:latin typeface="Times"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1150938" y="692150"/>
            <a:ext cx="4556125" cy="3416300"/>
          </a:xfrm>
          <a:ln/>
        </p:spPr>
      </p:sp>
      <p:sp>
        <p:nvSpPr>
          <p:cNvPr id="32770" name="Rectangle 3"/>
          <p:cNvSpPr>
            <a:spLocks noGrp="1" noChangeArrowheads="1"/>
          </p:cNvSpPr>
          <p:nvPr>
            <p:ph type="body" idx="1"/>
          </p:nvPr>
        </p:nvSpPr>
        <p:spPr>
          <a:ln w="9525"/>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endParaRPr lang="en-US" dirty="0">
              <a:latin typeface="Times"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x-none" dirty="0">
              <a:latin typeface="Times" charset="0"/>
              <a:ea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xfrm>
            <a:off x="1150938" y="692150"/>
            <a:ext cx="4556125" cy="3416300"/>
          </a:xfrm>
          <a:ln/>
        </p:spPr>
      </p:sp>
      <p:sp>
        <p:nvSpPr>
          <p:cNvPr id="41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x-none" dirty="0">
              <a:latin typeface="Times" charset="0"/>
              <a:ea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xfrm>
            <a:off x="1150938" y="692150"/>
            <a:ext cx="4556125" cy="3416300"/>
          </a:xfrm>
          <a:ln/>
        </p:spPr>
      </p:sp>
      <p:sp>
        <p:nvSpPr>
          <p:cNvPr id="44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x-none" dirty="0">
              <a:latin typeface="Times" charset="0"/>
              <a:ea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x-none" dirty="0">
              <a:latin typeface="Times" charset="0"/>
              <a:ea typeface="ＭＳ Ｐゴシック" charset="-128"/>
            </a:endParaRPr>
          </a:p>
          <a:p>
            <a:endParaRPr lang="en-US" altLang="x-none" dirty="0">
              <a:latin typeface="Times" charset="0"/>
              <a:ea typeface="ＭＳ Ｐゴシック"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2239231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xfrm>
            <a:off x="1150938" y="692150"/>
            <a:ext cx="4556125" cy="3416300"/>
          </a:xfrm>
          <a:ln/>
        </p:spPr>
      </p:sp>
      <p:sp>
        <p:nvSpPr>
          <p:cNvPr id="48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a:buFontTx/>
              <a:buAutoNum type="arabicPeriod"/>
            </a:pPr>
            <a:endParaRPr lang="en-US" altLang="x-none" dirty="0">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ltLang="x-none"/>
              <a:t>‹#›</a:t>
            </a:r>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E628BA09-F07D-6E4F-A407-E479BDB6ED58}" type="slidenum">
              <a:rPr lang="en-US" altLang="x-none" smtClean="0"/>
              <a:pPr/>
              <a:t>‹#›</a:t>
            </a:fld>
            <a:endParaRPr lang="en-US" altLang="x-none"/>
          </a:p>
        </p:txBody>
      </p:sp>
    </p:spTree>
    <p:extLst>
      <p:ext uri="{BB962C8B-B14F-4D97-AF65-F5344CB8AC3E}">
        <p14:creationId xmlns:p14="http://schemas.microsoft.com/office/powerpoint/2010/main" val="3213666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p>
        </p:txBody>
      </p:sp>
      <p:sp>
        <p:nvSpPr>
          <p:cNvPr id="4" name="TextBox 3">
            <a:extLst>
              <a:ext uri="{FF2B5EF4-FFF2-40B4-BE49-F238E27FC236}">
                <a16:creationId xmlns:a16="http://schemas.microsoft.com/office/drawing/2014/main" id="{9A5C51C5-5E2B-50E2-FE42-F13A0BFAF321}"/>
              </a:ext>
            </a:extLst>
          </p:cNvPr>
          <p:cNvSpPr txBox="1">
            <a:spLocks noChangeArrowheads="1"/>
          </p:cNvSpPr>
          <p:nvPr userDrawn="1"/>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BA795E1-626A-A544-94BA-2BAB6C1B83B0}" type="slidenum">
              <a:rPr lang="en-US" altLang="x-none" sz="1600"/>
              <a:pPr/>
              <a:t>‹#›</a:t>
            </a:fld>
            <a:endParaRPr lang="en-US" altLang="x-none" sz="1600"/>
          </a:p>
        </p:txBody>
      </p:sp>
    </p:spTree>
    <p:extLst>
      <p:ext uri="{BB962C8B-B14F-4D97-AF65-F5344CB8AC3E}">
        <p14:creationId xmlns:p14="http://schemas.microsoft.com/office/powerpoint/2010/main" val="3393502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r>
              <a:rPr lang="en-US" altLang="x-none"/>
              <a:t>‹#›</a:t>
            </a:r>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8F610C2E-D5AF-3644-BC6B-88801757C113}" type="slidenum">
              <a:rPr lang="en-US" altLang="x-none" smtClean="0"/>
              <a:pPr/>
              <a:t>‹#›</a:t>
            </a:fld>
            <a:endParaRPr lang="en-US" altLang="x-none"/>
          </a:p>
        </p:txBody>
      </p:sp>
    </p:spTree>
    <p:extLst>
      <p:ext uri="{BB962C8B-B14F-4D97-AF65-F5344CB8AC3E}">
        <p14:creationId xmlns:p14="http://schemas.microsoft.com/office/powerpoint/2010/main" val="2302940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ltLang="x-none"/>
              <a:t>‹#›</a:t>
            </a:r>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fld id="{73283773-E80F-C34E-AFB2-53BAF209135D}" type="slidenum">
              <a:rPr lang="en-US" altLang="x-none" smtClean="0"/>
              <a:pPr/>
              <a:t>‹#›</a:t>
            </a:fld>
            <a:endParaRPr lang="en-US" altLang="x-none"/>
          </a:p>
        </p:txBody>
      </p:sp>
    </p:spTree>
    <p:extLst>
      <p:ext uri="{BB962C8B-B14F-4D97-AF65-F5344CB8AC3E}">
        <p14:creationId xmlns:p14="http://schemas.microsoft.com/office/powerpoint/2010/main" val="721191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ltLang="x-none"/>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32177432-4907-5643-BD2B-35BC186A368B}" type="slidenum">
              <a:rPr lang="en-US" altLang="x-none" smtClean="0"/>
              <a:pPr/>
              <a:t>‹#›</a:t>
            </a:fld>
            <a:endParaRPr lang="en-US" altLang="x-none" sz="140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999007882"/>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r>
              <a:rPr lang="en-US" altLang="x-none"/>
              <a:t>‹#›</a:t>
            </a: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fld id="{E649547B-37B6-7245-B2A3-4C4B940730A0}" type="slidenum">
              <a:rPr lang="en-US" altLang="x-none" smtClean="0"/>
              <a:pPr/>
              <a:t>‹#›</a:t>
            </a:fld>
            <a:endParaRPr lang="en-US" altLang="x-none"/>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253872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ltLang="x-none"/>
              <a:t>‹#›</a:t>
            </a:r>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fld id="{84553F3D-F316-9741-9311-F5E213B2D200}" type="slidenum">
              <a:rPr lang="en-US" altLang="x-none" smtClean="0"/>
              <a:pPr/>
              <a:t>‹#›</a:t>
            </a:fld>
            <a:endParaRPr lang="en-US" altLang="x-none"/>
          </a:p>
        </p:txBody>
      </p:sp>
    </p:spTree>
    <p:extLst>
      <p:ext uri="{BB962C8B-B14F-4D97-AF65-F5344CB8AC3E}">
        <p14:creationId xmlns:p14="http://schemas.microsoft.com/office/powerpoint/2010/main" val="3701980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r>
              <a:rPr lang="en-US" altLang="x-none"/>
              <a:t>‹#›</a:t>
            </a:r>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fld id="{32177432-4907-5643-BD2B-35BC186A368B}" type="slidenum">
              <a:rPr lang="en-US" altLang="x-none" smtClean="0"/>
              <a:pPr/>
              <a:t>‹#›</a:t>
            </a:fld>
            <a:endParaRPr lang="en-US" altLang="x-none" sz="1400">
              <a:solidFill>
                <a:srgbClr val="FFFFFF"/>
              </a:solidFill>
            </a:endParaRPr>
          </a:p>
        </p:txBody>
      </p:sp>
    </p:spTree>
    <p:extLst>
      <p:ext uri="{BB962C8B-B14F-4D97-AF65-F5344CB8AC3E}">
        <p14:creationId xmlns:p14="http://schemas.microsoft.com/office/powerpoint/2010/main" val="2592408132"/>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r>
              <a:rPr lang="en-US" altLang="x-none"/>
              <a:t>‹#›</a:t>
            </a:r>
          </a:p>
        </p:txBody>
      </p:sp>
      <p:sp>
        <p:nvSpPr>
          <p:cNvPr id="10" name="Slide Number Placeholder 9"/>
          <p:cNvSpPr>
            <a:spLocks noGrp="1"/>
          </p:cNvSpPr>
          <p:nvPr>
            <p:ph type="sldNum" sz="quarter" idx="12"/>
          </p:nvPr>
        </p:nvSpPr>
        <p:spPr/>
        <p:txBody>
          <a:bodyPr/>
          <a:lstStyle/>
          <a:p>
            <a:fld id="{C300E72B-B79A-D249-B5B7-63220F701870}" type="slidenum">
              <a:rPr lang="en-US" altLang="x-none" smtClean="0"/>
              <a:pPr/>
              <a:t>‹#›</a:t>
            </a:fld>
            <a:endParaRPr lang="en-US" altLang="x-none"/>
          </a:p>
        </p:txBody>
      </p:sp>
    </p:spTree>
    <p:extLst>
      <p:ext uri="{BB962C8B-B14F-4D97-AF65-F5344CB8AC3E}">
        <p14:creationId xmlns:p14="http://schemas.microsoft.com/office/powerpoint/2010/main" val="3536552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ltLang="x-none"/>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87161D77-FD22-4647-96F6-5B65CF9787FE}" type="slidenum">
              <a:rPr lang="en-US" altLang="x-none" smtClean="0"/>
              <a:pPr/>
              <a:t>‹#›</a:t>
            </a:fld>
            <a:endParaRPr lang="en-US" altLang="x-none" sz="1400">
              <a:solidFill>
                <a:srgbClr val="FFFFFF"/>
              </a:solidFill>
            </a:endParaRPr>
          </a:p>
        </p:txBody>
      </p:sp>
    </p:spTree>
    <p:extLst>
      <p:ext uri="{BB962C8B-B14F-4D97-AF65-F5344CB8AC3E}">
        <p14:creationId xmlns:p14="http://schemas.microsoft.com/office/powerpoint/2010/main" val="72426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ltLang="x-none"/>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EA115FD8-8069-BF47-88D2-987F94D46A38}" type="slidenum">
              <a:rPr lang="en-US" altLang="x-none" smtClean="0"/>
              <a:pPr/>
              <a:t>‹#›</a:t>
            </a:fld>
            <a:endParaRPr lang="en-US" altLang="x-none" sz="1400">
              <a:solidFill>
                <a:srgbClr val="FFFFFF"/>
              </a:solidFill>
            </a:endParaRPr>
          </a:p>
        </p:txBody>
      </p:sp>
    </p:spTree>
    <p:extLst>
      <p:ext uri="{BB962C8B-B14F-4D97-AF65-F5344CB8AC3E}">
        <p14:creationId xmlns:p14="http://schemas.microsoft.com/office/powerpoint/2010/main" val="984297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5823091"/>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241514298"/>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5FB2EC76-CA74-ED40-8224-574C8643C457}" type="slidenum">
              <a:rPr lang="en-US" altLang="x-none"/>
              <a:pPr/>
              <a:t>‹#›</a:t>
            </a:fld>
            <a:endParaRPr lang="en-US" altLang="x-none"/>
          </a:p>
        </p:txBody>
      </p:sp>
    </p:spTree>
    <p:extLst>
      <p:ext uri="{BB962C8B-B14F-4D97-AF65-F5344CB8AC3E}">
        <p14:creationId xmlns:p14="http://schemas.microsoft.com/office/powerpoint/2010/main" val="23705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6">
                <a:duotone>
                  <a:schemeClr val="accent1">
                    <a:shade val="45000"/>
                    <a:satMod val="135000"/>
                  </a:schemeClr>
                  <a:prstClr val="white"/>
                </a:duotone>
                <a:extLst>
                  <a:ext uri="{BEBA8EAE-BF5A-486C-A8C5-ECC9F3942E4B}">
                    <a14:imgProps xmlns:a14="http://schemas.microsoft.com/office/drawing/2010/main">
                      <a14:imgLayer r:embed="rId17">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r>
              <a:rPr lang="en-US" altLang="x-none"/>
              <a:t>‹#›</a:t>
            </a: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32177432-4907-5643-BD2B-35BC186A368B}" type="slidenum">
              <a:rPr lang="en-US" altLang="x-none" smtClean="0"/>
              <a:pPr/>
              <a:t>‹#›</a:t>
            </a:fld>
            <a:endParaRPr lang="en-US" altLang="x-none" sz="1400">
              <a:solidFill>
                <a:srgbClr val="FFFFFF"/>
              </a:solidFill>
            </a:endParaRPr>
          </a:p>
        </p:txBody>
      </p:sp>
    </p:spTree>
    <p:extLst>
      <p:ext uri="{BB962C8B-B14F-4D97-AF65-F5344CB8AC3E}">
        <p14:creationId xmlns:p14="http://schemas.microsoft.com/office/powerpoint/2010/main" val="1825608438"/>
      </p:ext>
    </p:extLst>
  </p:cSld>
  <p:clrMap bg1="lt1" tx1="dk1" bg2="lt2" tx2="dk2" accent1="accent1" accent2="accent2" accent3="accent3" accent4="accent4" accent5="accent5" accent6="accent6" hlink="hlink" folHlink="folHlink"/>
  <p:sldLayoutIdLst>
    <p:sldLayoutId id="2147484253" r:id="rId1"/>
    <p:sldLayoutId id="2147484254" r:id="rId2"/>
    <p:sldLayoutId id="2147484255" r:id="rId3"/>
    <p:sldLayoutId id="2147484256" r:id="rId4"/>
    <p:sldLayoutId id="2147484257" r:id="rId5"/>
    <p:sldLayoutId id="2147484258" r:id="rId6"/>
    <p:sldLayoutId id="2147484259" r:id="rId7"/>
    <p:sldLayoutId id="2147484260" r:id="rId8"/>
    <p:sldLayoutId id="2147484261" r:id="rId9"/>
    <p:sldLayoutId id="2147484262" r:id="rId10"/>
    <p:sldLayoutId id="2147484263" r:id="rId11"/>
    <p:sldLayoutId id="2147484264" r:id="rId12"/>
    <p:sldLayoutId id="2147484265" r:id="rId13"/>
    <p:sldLayoutId id="2147484251" r:id="rId14"/>
  </p:sldLayoutIdLst>
  <p:hf hdr="0" dt="0"/>
  <p:txStyles>
    <p:titleStyle>
      <a:lvl1pPr algn="l" defTabSz="914400" rtl="0" eaLnBrk="1" latinLnBrk="0" hangingPunct="1">
        <a:lnSpc>
          <a:spcPct val="90000"/>
        </a:lnSpc>
        <a:spcBef>
          <a:spcPct val="0"/>
        </a:spcBef>
        <a:buNone/>
        <a:defRPr sz="4200" b="0" kern="1200" cap="all" baseline="0">
          <a:blipFill>
            <a:blip r:embed="rId18">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pages.stern.nyu.edu/~adamodar/New_Home_Page/webcastvalonline.htm" TargetMode="External"/><Relationship Id="rId13" Type="http://schemas.openxmlformats.org/officeDocument/2006/relationships/hyperlink" Target="https://chat.whatsapp.com/IolVsa3qScLJecUtu4uUKO" TargetMode="External"/><Relationship Id="rId18" Type="http://schemas.openxmlformats.org/officeDocument/2006/relationships/hyperlink" Target="https://pages.stern.nyu.edu/~adamodar/New_Home_Page/webcaststatistics.htm" TargetMode="External"/><Relationship Id="rId3" Type="http://schemas.openxmlformats.org/officeDocument/2006/relationships/hyperlink" Target="https://pages.stern.nyu.edu/~adamodar/New_Home_Page/webcastcfspr25.htm" TargetMode="External"/><Relationship Id="rId7" Type="http://schemas.openxmlformats.org/officeDocument/2006/relationships/hyperlink" Target="https://pages.stern.nyu.edu/~adamodar/New_Home_Page/webcasteqspr25.htm" TargetMode="External"/><Relationship Id="rId12" Type="http://schemas.openxmlformats.org/officeDocument/2006/relationships/hyperlink" Target="https://execed.stern.nyu.edu/products/investment-philosophies-with-aswath-damodaran" TargetMode="External"/><Relationship Id="rId17" Type="http://schemas.openxmlformats.org/officeDocument/2006/relationships/hyperlink" Target="https://pages.stern.nyu.edu/~adamodar/New_Home_Page/webcastfoundationsonline.htm" TargetMode="External"/><Relationship Id="rId2" Type="http://schemas.openxmlformats.org/officeDocument/2006/relationships/notesSlide" Target="../notesSlides/notesSlide13.xml"/><Relationship Id="rId16" Type="http://schemas.openxmlformats.org/officeDocument/2006/relationships/hyperlink" Target="https://pages.stern.nyu.edu/~adamodar/New_Home_Page/webcastacctg.htm" TargetMode="External"/><Relationship Id="rId1" Type="http://schemas.openxmlformats.org/officeDocument/2006/relationships/slideLayout" Target="../slideLayouts/slideLayout2.xml"/><Relationship Id="rId6" Type="http://schemas.openxmlformats.org/officeDocument/2006/relationships/hyperlink" Target="https://chat.whatsapp.com/C0yjIAWT2WdLozCHYctU9p" TargetMode="External"/><Relationship Id="rId11" Type="http://schemas.openxmlformats.org/officeDocument/2006/relationships/hyperlink" Target="https://pages.stern.nyu.edu/~adamodar/New_Home_Page/webcastinvphil.htm" TargetMode="External"/><Relationship Id="rId5" Type="http://schemas.openxmlformats.org/officeDocument/2006/relationships/hyperlink" Target="https://execed.stern.nyu.edu/products/corporate-finance-with-aswath-damodaran" TargetMode="External"/><Relationship Id="rId15" Type="http://schemas.openxmlformats.org/officeDocument/2006/relationships/hyperlink" Target="https://chat.whatsapp.com/J1V0vwFkIUoCblYp4J3ENs" TargetMode="External"/><Relationship Id="rId10" Type="http://schemas.openxmlformats.org/officeDocument/2006/relationships/hyperlink" Target="https://chat.whatsapp.com/LjQBQXcbyh11I17idz176k" TargetMode="External"/><Relationship Id="rId4" Type="http://schemas.openxmlformats.org/officeDocument/2006/relationships/hyperlink" Target="https://pages.stern.nyu.edu/adamodar/New_Home_Page/webcastcfonline.htm" TargetMode="External"/><Relationship Id="rId9" Type="http://schemas.openxmlformats.org/officeDocument/2006/relationships/hyperlink" Target="https://execed.stern.nyu.edu/products/advanced-valuation-with-aswath-damodaran" TargetMode="External"/><Relationship Id="rId14" Type="http://schemas.openxmlformats.org/officeDocument/2006/relationships/hyperlink" Target="https://pages.stern.nyu.edu/~adamodar/New_Home_Page/webcastCLC.ht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pages.stern.nyu.edu/~adamodar/New_Home_Page/invphil.htm" TargetMode="External"/><Relationship Id="rId5" Type="http://schemas.openxmlformats.org/officeDocument/2006/relationships/hyperlink" Target="https://pages.stern.nyu.edu/~adamodar/New_Home_Page/corpfin.html" TargetMode="External"/><Relationship Id="rId4" Type="http://schemas.openxmlformats.org/officeDocument/2006/relationships/hyperlink" Target="https://pages.stern.nyu.edu/~adamodar/New_Home_Page/equity.htm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pPr eaLnBrk="1" fontAlgn="auto" hangingPunct="1">
              <a:spcAft>
                <a:spcPts val="0"/>
              </a:spcAft>
              <a:defRPr/>
            </a:pPr>
            <a:r>
              <a:rPr lang="en-US" sz="4800" dirty="0"/>
              <a:t>for the fun of it: open house for My spring 2025 classes</a:t>
            </a:r>
            <a:endParaRPr lang="en-US" sz="4800" dirty="0">
              <a:ea typeface="+mj-ea"/>
              <a:cs typeface="+mj-cs"/>
            </a:endParaRPr>
          </a:p>
        </p:txBody>
      </p:sp>
      <p:sp>
        <p:nvSpPr>
          <p:cNvPr id="16386" name="Rectangle 3"/>
          <p:cNvSpPr>
            <a:spLocks noGrp="1" noChangeArrowheads="1"/>
          </p:cNvSpPr>
          <p:nvPr>
            <p:ph type="subTitle" idx="1"/>
          </p:nvPr>
        </p:nvSpPr>
        <p:spPr>
          <a:xfrm>
            <a:off x="812805" y="3834598"/>
            <a:ext cx="5918454" cy="1069848"/>
          </a:xfrm>
        </p:spPr>
        <p:txBody>
          <a:bodyPr>
            <a:normAutofit/>
          </a:bodyPr>
          <a:lstStyle/>
          <a:p>
            <a:pPr eaLnBrk="1" hangingPunct="1"/>
            <a:r>
              <a:rPr lang="en-US" altLang="x-none" sz="2400" dirty="0">
                <a:ea typeface="ＭＳ Ｐゴシック" charset="-128"/>
              </a:rPr>
              <a:t>I teach, therefore I am…</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076"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433D327-24CC-B642-8601-C260430E4426}" type="slidenum">
              <a:rPr lang="en-US" altLang="x-none" sz="2200"/>
              <a:pPr>
                <a:lnSpc>
                  <a:spcPct val="80000"/>
                </a:lnSpc>
              </a:pPr>
              <a:t>1</a:t>
            </a:fld>
            <a:endParaRPr lang="en-US" altLang="x-none" sz="220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en-US" altLang="x-none" dirty="0"/>
              <a:t>a ritual (I know.. I know..)</a:t>
            </a:r>
          </a:p>
        </p:txBody>
      </p:sp>
      <p:sp>
        <p:nvSpPr>
          <p:cNvPr id="2" name="Rectangle 3"/>
          <p:cNvSpPr>
            <a:spLocks noGrp="1" noChangeArrowheads="1"/>
          </p:cNvSpPr>
          <p:nvPr>
            <p:ph idx="1"/>
          </p:nvPr>
        </p:nvSpPr>
        <p:spPr/>
        <p:txBody>
          <a:bodyPr/>
          <a:lstStyle/>
          <a:p>
            <a:r>
              <a:rPr lang="en-US" dirty="0"/>
              <a:t>I am a </a:t>
            </a:r>
            <a:r>
              <a:rPr lang="en-US" b="1" dirty="0"/>
              <a:t>teacher at heart</a:t>
            </a:r>
            <a:r>
              <a:rPr lang="en-US" dirty="0"/>
              <a:t>, and every year, for two decades, I have invited people to </a:t>
            </a:r>
            <a:r>
              <a:rPr lang="en-US" b="1" dirty="0"/>
              <a:t>join me in the classes that I teach </a:t>
            </a:r>
            <a:r>
              <a:rPr lang="en-US" dirty="0"/>
              <a:t>at the Stern School of Business at New York University. </a:t>
            </a:r>
          </a:p>
          <a:p>
            <a:r>
              <a:rPr lang="en-US" dirty="0"/>
              <a:t>Since I teach these classes </a:t>
            </a:r>
            <a:r>
              <a:rPr lang="en-US" b="1" dirty="0"/>
              <a:t>only in the spring</a:t>
            </a:r>
            <a:r>
              <a:rPr lang="en-US" dirty="0"/>
              <a:t>, and the first sessions for each of the classes will be in late January, this would be a good time to provide some details on the classes, including content and structure. </a:t>
            </a:r>
          </a:p>
          <a:p>
            <a:r>
              <a:rPr lang="en-US" dirty="0"/>
              <a:t>If you have read these missives in prior years, much of what I say will sound familiar, but I have added new content and updated the links you will need to partake in the classes.</a:t>
            </a:r>
          </a:p>
        </p:txBody>
      </p:sp>
      <p:sp>
        <p:nvSpPr>
          <p:cNvPr id="1843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dirty="0" err="1"/>
              <a:t>Aswath</a:t>
            </a:r>
            <a:r>
              <a:rPr lang="en-US" altLang="x-none" dirty="0"/>
              <a:t> Damodaran</a:t>
            </a:r>
          </a:p>
        </p:txBody>
      </p:sp>
      <p:sp>
        <p:nvSpPr>
          <p:cNvPr id="5" name="Slide Number Placeholder 4"/>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C3CA964-BCF6-8A45-B9FA-C4B443CD8561}" type="slidenum">
              <a:rPr lang="en-US" altLang="x-none" sz="1200">
                <a:solidFill>
                  <a:srgbClr val="FFFFFF"/>
                </a:solidFill>
              </a:rPr>
              <a:pPr>
                <a:lnSpc>
                  <a:spcPct val="80000"/>
                </a:lnSpc>
              </a:pPr>
              <a:t>2</a:t>
            </a:fld>
            <a:endParaRPr lang="en-US" altLang="x-none" sz="1200">
              <a:solidFill>
                <a:srgbClr val="FFFFFF"/>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 teach…</a:t>
            </a:r>
          </a:p>
        </p:txBody>
      </p:sp>
      <p:sp>
        <p:nvSpPr>
          <p:cNvPr id="3" name="Content Placeholder 2"/>
          <p:cNvSpPr>
            <a:spLocks noGrp="1"/>
          </p:cNvSpPr>
          <p:nvPr>
            <p:ph idx="1"/>
          </p:nvPr>
        </p:nvSpPr>
        <p:spPr/>
        <p:txBody>
          <a:bodyPr/>
          <a:lstStyle/>
          <a:p>
            <a:r>
              <a:rPr lang="en-US" b="1" dirty="0"/>
              <a:t>I like the stage</a:t>
            </a:r>
            <a:r>
              <a:rPr lang="en-US" dirty="0"/>
              <a:t>: Every teacher, to some extent, has a little bit of a repressed actor in him or her, and I do enjoy being in front of an audience, with the added benefit that I get to review the audience, with my grades, rather than the other way around.</a:t>
            </a:r>
          </a:p>
          <a:p>
            <a:r>
              <a:rPr lang="en-US" b="1" dirty="0"/>
              <a:t>I like to change mindsets</a:t>
            </a:r>
            <a:r>
              <a:rPr lang="en-US" dirty="0"/>
              <a:t>: I do not expect my students to agree with all or even much of what I have to say, I would like to think that I sometimes change the way they think about finance, and perhaps even their professions. </a:t>
            </a:r>
          </a:p>
          <a:p>
            <a:r>
              <a:rPr lang="en-US" b="1" dirty="0"/>
              <a:t>I like not having a boss</a:t>
            </a:r>
            <a:r>
              <a:rPr lang="en-US" dirty="0"/>
              <a:t>: I would be a terrible employee, since I am headstrong, opinionated and awfully lazy, especially when I must do things I don’t like to do. As a teacher, I am my own boss and find my foibles completely understandable.</a:t>
            </a:r>
          </a:p>
        </p:txBody>
      </p:sp>
    </p:spTree>
    <p:extLst>
      <p:ext uri="{BB962C8B-B14F-4D97-AF65-F5344CB8AC3E}">
        <p14:creationId xmlns:p14="http://schemas.microsoft.com/office/powerpoint/2010/main" val="1616795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A863E-4B17-B54E-9B92-E9CE1368BDF5}"/>
              </a:ext>
            </a:extLst>
          </p:cNvPr>
          <p:cNvSpPr>
            <a:spLocks noGrp="1"/>
          </p:cNvSpPr>
          <p:nvPr>
            <p:ph type="title"/>
          </p:nvPr>
        </p:nvSpPr>
        <p:spPr/>
        <p:txBody>
          <a:bodyPr/>
          <a:lstStyle/>
          <a:p>
            <a:r>
              <a:rPr lang="en-US" dirty="0"/>
              <a:t>How I teach…</a:t>
            </a:r>
          </a:p>
        </p:txBody>
      </p:sp>
      <p:sp>
        <p:nvSpPr>
          <p:cNvPr id="3" name="Content Placeholder 2">
            <a:extLst>
              <a:ext uri="{FF2B5EF4-FFF2-40B4-BE49-F238E27FC236}">
                <a16:creationId xmlns:a16="http://schemas.microsoft.com/office/drawing/2014/main" id="{69739547-C649-6344-B17E-54301CAC205F}"/>
              </a:ext>
            </a:extLst>
          </p:cNvPr>
          <p:cNvSpPr>
            <a:spLocks noGrp="1"/>
          </p:cNvSpPr>
          <p:nvPr>
            <p:ph idx="1"/>
          </p:nvPr>
        </p:nvSpPr>
        <p:spPr/>
        <p:txBody>
          <a:bodyPr>
            <a:normAutofit fontScale="92500"/>
          </a:bodyPr>
          <a:lstStyle/>
          <a:p>
            <a:r>
              <a:rPr lang="en-US" b="1" dirty="0"/>
              <a:t>Class narrative: </a:t>
            </a:r>
            <a:r>
              <a:rPr lang="en-US" dirty="0"/>
              <a:t>This may be a quirk of mine, but I will stay away from teaching classes that are collections of topics. In my view, having a unifying narrative not only makes a class more fun to teach, but also more memorable.</a:t>
            </a:r>
          </a:p>
          <a:p>
            <a:r>
              <a:rPr lang="en-US" b="1" dirty="0"/>
              <a:t>Bulking up your Reasoning muscle</a:t>
            </a:r>
            <a:r>
              <a:rPr lang="en-US" dirty="0"/>
              <a:t>: In keeping with the old saying that it is better to teach someone to fish, than to give them fish, I believe it is my job to equip my students with the capacity to answer questions that they may face in the future, on their own. </a:t>
            </a:r>
          </a:p>
          <a:p>
            <a:r>
              <a:rPr lang="en-US" b="1" dirty="0"/>
              <a:t>Make it real</a:t>
            </a:r>
            <a:r>
              <a:rPr lang="en-US" dirty="0"/>
              <a:t>:. I like to think that my classes are firmly grounded, with my examples grounded in real companies and real time. </a:t>
            </a:r>
          </a:p>
          <a:p>
            <a:r>
              <a:rPr lang="en-US" b="1" dirty="0"/>
              <a:t>Transparently wrong vs opaquely right: </a:t>
            </a:r>
            <a:r>
              <a:rPr lang="en-US" dirty="0"/>
              <a:t>When I was a student, I remember being frustrated by teachers, who so thoroughly hedged themselves, with the one hand and the other hand playing out, that they left me unclear about what they were saying. </a:t>
            </a:r>
          </a:p>
        </p:txBody>
      </p:sp>
    </p:spTree>
    <p:extLst>
      <p:ext uri="{BB962C8B-B14F-4D97-AF65-F5344CB8AC3E}">
        <p14:creationId xmlns:p14="http://schemas.microsoft.com/office/powerpoint/2010/main" val="323388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altLang="x-none" dirty="0"/>
              <a:t>What I teach…</a:t>
            </a:r>
          </a:p>
        </p:txBody>
      </p:sp>
      <p:sp>
        <p:nvSpPr>
          <p:cNvPr id="11266" name="Content Placeholder 2"/>
          <p:cNvSpPr>
            <a:spLocks noGrp="1"/>
          </p:cNvSpPr>
          <p:nvPr>
            <p:ph idx="1"/>
          </p:nvPr>
        </p:nvSpPr>
        <p:spPr/>
        <p:txBody>
          <a:bodyPr>
            <a:normAutofit/>
          </a:bodyPr>
          <a:lstStyle/>
          <a:p>
            <a:r>
              <a:rPr lang="en-US" dirty="0"/>
              <a:t>In my </a:t>
            </a:r>
            <a:r>
              <a:rPr lang="en-US" b="1" dirty="0"/>
              <a:t>first two years of teaching</a:t>
            </a:r>
            <a:r>
              <a:rPr lang="en-US" dirty="0"/>
              <a:t>, I was a visiting professor at the University of California at Berkeley, and like many visiting faculty around the world, I was asked to plug in holes in the teaching schedule. </a:t>
            </a:r>
          </a:p>
          <a:p>
            <a:r>
              <a:rPr lang="en-US" dirty="0"/>
              <a:t>I </a:t>
            </a:r>
            <a:r>
              <a:rPr lang="en-US" b="1" dirty="0"/>
              <a:t>taught six different classes </a:t>
            </a:r>
            <a:r>
              <a:rPr lang="en-US" dirty="0"/>
              <a:t>ranging from a corporate finance class to undergraduates to a central banking for executive MBAs, and while I spent almost all of my time struggling to stay ahead of my students, with the material, it set me on a pathway to being a generalist. </a:t>
            </a:r>
          </a:p>
          <a:p>
            <a:r>
              <a:rPr lang="en-US" dirty="0"/>
              <a:t>While I could have specialized, once I came to NYU, I </a:t>
            </a:r>
            <a:r>
              <a:rPr lang="en-US" b="1" dirty="0"/>
              <a:t>continued to teach classes across the finance spectrum, from corporate finance to valuation to investing</a:t>
            </a:r>
            <a:r>
              <a:rPr lang="en-US" dirty="0"/>
              <a:t>, and I am glad that I did so. I am a natural dabbler, and I enjoy teaching very different subject material to my classes.</a:t>
            </a:r>
            <a:endParaRPr lang="en-US" altLang="x-none" dirty="0"/>
          </a:p>
          <a:p>
            <a:endParaRPr lang="en-US" altLang="x-none" dirty="0"/>
          </a:p>
        </p:txBody>
      </p:sp>
      <p:sp>
        <p:nvSpPr>
          <p:cNvPr id="2457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2E001D-2007-7740-84D9-52DDB1D87118}" type="slidenum">
              <a:rPr lang="en-US" altLang="x-none" sz="1200">
                <a:solidFill>
                  <a:srgbClr val="FFFFFF"/>
                </a:solidFill>
              </a:rPr>
              <a:pPr>
                <a:lnSpc>
                  <a:spcPct val="80000"/>
                </a:lnSpc>
              </a:pPr>
              <a:t>5</a:t>
            </a:fld>
            <a:endParaRPr lang="en-US" altLang="x-none" sz="120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altLang="x-none" dirty="0">
                <a:ea typeface="ＭＳ Ｐゴシック" charset="-128"/>
              </a:rPr>
              <a:t>The one finance class that everyone needs…</a:t>
            </a:r>
          </a:p>
        </p:txBody>
      </p:sp>
      <p:pic>
        <p:nvPicPr>
          <p:cNvPr id="2" name="Content Placeholder 1">
            <a:extLst>
              <a:ext uri="{FF2B5EF4-FFF2-40B4-BE49-F238E27FC236}">
                <a16:creationId xmlns:a16="http://schemas.microsoft.com/office/drawing/2014/main" id="{396E7B46-74A1-DFA7-F612-75B9C3234228}"/>
              </a:ext>
            </a:extLst>
          </p:cNvPr>
          <p:cNvPicPr>
            <a:picLocks noGrp="1" noChangeAspect="1"/>
          </p:cNvPicPr>
          <p:nvPr>
            <p:ph idx="1"/>
          </p:nvPr>
        </p:nvPicPr>
        <p:blipFill>
          <a:blip r:embed="rId3"/>
          <a:stretch>
            <a:fillRect/>
          </a:stretch>
        </p:blipFill>
        <p:spPr>
          <a:xfrm>
            <a:off x="1676400" y="1981200"/>
            <a:ext cx="5791200" cy="4047613"/>
          </a:xfrm>
          <a:prstGeom prst="rect">
            <a:avLst/>
          </a:prstGeom>
        </p:spPr>
      </p:pic>
      <p:sp>
        <p:nvSpPr>
          <p:cNvPr id="2662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1D641F-E380-094C-A1E3-36AF6F5BE8D7}" type="slidenum">
              <a:rPr lang="en-US" altLang="x-none" sz="1200">
                <a:solidFill>
                  <a:srgbClr val="FFFFFF"/>
                </a:solidFill>
              </a:rPr>
              <a:pPr>
                <a:lnSpc>
                  <a:spcPct val="80000"/>
                </a:lnSpc>
              </a:pPr>
              <a:t>6</a:t>
            </a:fld>
            <a:endParaRPr lang="en-US" altLang="x-none" sz="12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026"/>
          <p:cNvSpPr>
            <a:spLocks noGrp="1" noChangeArrowheads="1"/>
          </p:cNvSpPr>
          <p:nvPr>
            <p:ph type="title"/>
          </p:nvPr>
        </p:nvSpPr>
        <p:spPr/>
        <p:txBody>
          <a:bodyPr/>
          <a:lstStyle/>
          <a:p>
            <a:pPr eaLnBrk="1" hangingPunct="1"/>
            <a:r>
              <a:rPr lang="en-US" altLang="x-none" dirty="0">
                <a:ea typeface="ＭＳ Ｐゴシック" charset="-128"/>
              </a:rPr>
              <a:t>A worthwhile follow on?</a:t>
            </a:r>
          </a:p>
        </p:txBody>
      </p:sp>
      <p:pic>
        <p:nvPicPr>
          <p:cNvPr id="2" name="Content Placeholder 1">
            <a:extLst>
              <a:ext uri="{FF2B5EF4-FFF2-40B4-BE49-F238E27FC236}">
                <a16:creationId xmlns:a16="http://schemas.microsoft.com/office/drawing/2014/main" id="{33A510D0-409B-BFFA-0C2E-864863E2213F}"/>
              </a:ext>
            </a:extLst>
          </p:cNvPr>
          <p:cNvPicPr>
            <a:picLocks noGrp="1" noChangeAspect="1"/>
          </p:cNvPicPr>
          <p:nvPr>
            <p:ph idx="1"/>
          </p:nvPr>
        </p:nvPicPr>
        <p:blipFill>
          <a:blip r:embed="rId3"/>
          <a:stretch>
            <a:fillRect/>
          </a:stretch>
        </p:blipFill>
        <p:spPr>
          <a:xfrm>
            <a:off x="1686542" y="1752600"/>
            <a:ext cx="5770916" cy="4419600"/>
          </a:xfrm>
          <a:prstGeom prst="rect">
            <a:avLst/>
          </a:prstGeom>
        </p:spPr>
      </p:pic>
      <p:sp>
        <p:nvSpPr>
          <p:cNvPr id="4915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157B39-C2E4-E743-A6DF-71A19824BA21}" type="slidenum">
              <a:rPr lang="en-US" altLang="x-none" sz="1200">
                <a:solidFill>
                  <a:srgbClr val="FFFFFF"/>
                </a:solidFill>
              </a:rPr>
              <a:pPr>
                <a:lnSpc>
                  <a:spcPct val="80000"/>
                </a:lnSpc>
              </a:pPr>
              <a:t>7</a:t>
            </a:fld>
            <a:endParaRPr lang="en-US" altLang="x-none" sz="1200">
              <a:solidFill>
                <a:srgbClr val="FFFFFF"/>
              </a:solidFill>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pPr eaLnBrk="1" hangingPunct="1"/>
            <a:r>
              <a:rPr lang="en-US" altLang="x-none" dirty="0">
                <a:ea typeface="ＭＳ Ｐゴシック" charset="-128"/>
              </a:rPr>
              <a:t>An Investing big picture class!</a:t>
            </a:r>
          </a:p>
        </p:txBody>
      </p:sp>
      <p:pic>
        <p:nvPicPr>
          <p:cNvPr id="2" name="Content Placeholder 1">
            <a:extLst>
              <a:ext uri="{FF2B5EF4-FFF2-40B4-BE49-F238E27FC236}">
                <a16:creationId xmlns:a16="http://schemas.microsoft.com/office/drawing/2014/main" id="{16A20904-8EE1-54D0-5442-92939E958EA8}"/>
              </a:ext>
            </a:extLst>
          </p:cNvPr>
          <p:cNvPicPr>
            <a:picLocks noGrp="1" noChangeAspect="1"/>
          </p:cNvPicPr>
          <p:nvPr>
            <p:ph idx="1"/>
          </p:nvPr>
        </p:nvPicPr>
        <p:blipFill>
          <a:blip r:embed="rId3"/>
          <a:stretch>
            <a:fillRect/>
          </a:stretch>
        </p:blipFill>
        <p:spPr>
          <a:xfrm>
            <a:off x="723408" y="1752600"/>
            <a:ext cx="7697184" cy="4419600"/>
          </a:xfrm>
          <a:prstGeom prst="rect">
            <a:avLst/>
          </a:prstGeom>
        </p:spPr>
      </p:pic>
      <p:sp>
        <p:nvSpPr>
          <p:cNvPr id="2867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FC0AEE-8E65-CF42-BFEC-7E7C65F0E4D2}" type="slidenum">
              <a:rPr lang="en-US" altLang="x-none" sz="1200">
                <a:solidFill>
                  <a:srgbClr val="FFFFFF"/>
                </a:solidFill>
              </a:rPr>
              <a:pPr>
                <a:lnSpc>
                  <a:spcPct val="80000"/>
                </a:lnSpc>
              </a:pPr>
              <a:t>8</a:t>
            </a:fld>
            <a:endParaRPr lang="en-US" altLang="x-none" sz="1200">
              <a:solidFill>
                <a:srgbClr val="FFFFFF"/>
              </a:solidFill>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026"/>
          <p:cNvSpPr>
            <a:spLocks noGrp="1" noChangeArrowheads="1"/>
          </p:cNvSpPr>
          <p:nvPr>
            <p:ph type="title"/>
          </p:nvPr>
        </p:nvSpPr>
        <p:spPr/>
        <p:txBody>
          <a:bodyPr/>
          <a:lstStyle/>
          <a:p>
            <a:pPr eaLnBrk="1" hangingPunct="1"/>
            <a:r>
              <a:rPr lang="en-US" altLang="x-none" dirty="0">
                <a:ea typeface="ＭＳ Ｐゴシック" charset="-128"/>
              </a:rPr>
              <a:t>A new entrant</a:t>
            </a:r>
          </a:p>
        </p:txBody>
      </p:sp>
      <p:sp>
        <p:nvSpPr>
          <p:cNvPr id="3686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B59624C-EA27-7149-982E-25CDC97511E7}" type="slidenum">
              <a:rPr lang="en-US" altLang="x-none" sz="1200">
                <a:solidFill>
                  <a:srgbClr val="FFFFFF"/>
                </a:solidFill>
              </a:rPr>
              <a:pPr>
                <a:lnSpc>
                  <a:spcPct val="80000"/>
                </a:lnSpc>
              </a:pPr>
              <a:t>9</a:t>
            </a:fld>
            <a:endParaRPr lang="en-US" altLang="x-none" sz="1200">
              <a:solidFill>
                <a:srgbClr val="FFFFFF"/>
              </a:solidFill>
            </a:endParaRPr>
          </a:p>
        </p:txBody>
      </p:sp>
      <p:pic>
        <p:nvPicPr>
          <p:cNvPr id="6" name="Content Placeholder 5" descr="A diagram of growth stages&#10;&#10;Description automatically generated">
            <a:extLst>
              <a:ext uri="{FF2B5EF4-FFF2-40B4-BE49-F238E27FC236}">
                <a16:creationId xmlns:a16="http://schemas.microsoft.com/office/drawing/2014/main" id="{AD230E29-7258-4C9E-29A5-874452EB05D6}"/>
              </a:ext>
            </a:extLst>
          </p:cNvPr>
          <p:cNvPicPr>
            <a:picLocks noGrp="1" noChangeAspect="1"/>
          </p:cNvPicPr>
          <p:nvPr>
            <p:ph idx="1"/>
          </p:nvPr>
        </p:nvPicPr>
        <p:blipFill>
          <a:blip r:embed="rId3"/>
          <a:stretch>
            <a:fillRect/>
          </a:stretch>
        </p:blipFill>
        <p:spPr>
          <a:xfrm>
            <a:off x="2531522" y="1928368"/>
            <a:ext cx="4080955" cy="44196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pPr eaLnBrk="1" hangingPunct="1"/>
            <a:r>
              <a:rPr lang="en-US" altLang="x-none" dirty="0">
                <a:ea typeface="ＭＳ Ｐゴシック" charset="-128"/>
              </a:rPr>
              <a:t>Accounting as raw data!</a:t>
            </a:r>
          </a:p>
        </p:txBody>
      </p:sp>
      <p:pic>
        <p:nvPicPr>
          <p:cNvPr id="4" name="Content Placeholder 3" descr="A diagram of a financial statement&#10;&#10;Description automatically generated">
            <a:extLst>
              <a:ext uri="{FF2B5EF4-FFF2-40B4-BE49-F238E27FC236}">
                <a16:creationId xmlns:a16="http://schemas.microsoft.com/office/drawing/2014/main" id="{EA61ABC1-FDA4-D1D9-4714-EE7230F13B5F}"/>
              </a:ext>
            </a:extLst>
          </p:cNvPr>
          <p:cNvPicPr>
            <a:picLocks noGrp="1" noChangeAspect="1"/>
          </p:cNvPicPr>
          <p:nvPr>
            <p:ph idx="1"/>
          </p:nvPr>
        </p:nvPicPr>
        <p:blipFill>
          <a:blip r:embed="rId3"/>
          <a:stretch>
            <a:fillRect/>
          </a:stretch>
        </p:blipFill>
        <p:spPr>
          <a:xfrm>
            <a:off x="1746813" y="1752600"/>
            <a:ext cx="5650374" cy="4419600"/>
          </a:xfrm>
        </p:spPr>
      </p:pic>
      <p:sp>
        <p:nvSpPr>
          <p:cNvPr id="3072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0B9C7E4-B40A-EB45-B44B-32B50273E73E}" type="slidenum">
              <a:rPr lang="en-US" altLang="x-none" sz="1200">
                <a:solidFill>
                  <a:srgbClr val="FFFFFF"/>
                </a:solidFill>
              </a:rPr>
              <a:pPr>
                <a:lnSpc>
                  <a:spcPct val="80000"/>
                </a:lnSpc>
              </a:pPr>
              <a:t>10</a:t>
            </a:fld>
            <a:endParaRPr lang="en-US" altLang="x-none" sz="1200">
              <a:solidFill>
                <a:srgbClr val="FFFFFF"/>
              </a:solidFill>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026"/>
          <p:cNvSpPr>
            <a:spLocks noGrp="1" noChangeArrowheads="1"/>
          </p:cNvSpPr>
          <p:nvPr>
            <p:ph type="title"/>
          </p:nvPr>
        </p:nvSpPr>
        <p:spPr/>
        <p:txBody>
          <a:bodyPr/>
          <a:lstStyle/>
          <a:p>
            <a:pPr eaLnBrk="1" hangingPunct="1"/>
            <a:r>
              <a:rPr lang="en-US" altLang="x-none" dirty="0">
                <a:ea typeface="ＭＳ Ｐゴシック" charset="-128"/>
              </a:rPr>
              <a:t>Spring training for finance!</a:t>
            </a:r>
          </a:p>
        </p:txBody>
      </p:sp>
      <p:sp>
        <p:nvSpPr>
          <p:cNvPr id="3277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F7648C4-D182-FA43-9C3C-BD6B79DDD59C}" type="slidenum">
              <a:rPr lang="en-US" altLang="x-none" sz="1200">
                <a:solidFill>
                  <a:srgbClr val="FFFFFF"/>
                </a:solidFill>
              </a:rPr>
              <a:pPr>
                <a:lnSpc>
                  <a:spcPct val="80000"/>
                </a:lnSpc>
              </a:pPr>
              <a:t>11</a:t>
            </a:fld>
            <a:endParaRPr lang="en-US" altLang="x-none" sz="1200">
              <a:solidFill>
                <a:srgbClr val="FFFFFF"/>
              </a:solidFill>
            </a:endParaRPr>
          </a:p>
        </p:txBody>
      </p:sp>
      <p:pic>
        <p:nvPicPr>
          <p:cNvPr id="7" name="Content Placeholder 6">
            <a:extLst>
              <a:ext uri="{FF2B5EF4-FFF2-40B4-BE49-F238E27FC236}">
                <a16:creationId xmlns:a16="http://schemas.microsoft.com/office/drawing/2014/main" id="{6217412F-D172-14B6-9920-197A86C97190}"/>
              </a:ext>
            </a:extLst>
          </p:cNvPr>
          <p:cNvPicPr>
            <a:picLocks noGrp="1" noChangeAspect="1"/>
          </p:cNvPicPr>
          <p:nvPr>
            <p:ph idx="1"/>
          </p:nvPr>
        </p:nvPicPr>
        <p:blipFill>
          <a:blip r:embed="rId3"/>
          <a:stretch>
            <a:fillRect/>
          </a:stretch>
        </p:blipFill>
        <p:spPr>
          <a:xfrm>
            <a:off x="1270000" y="1752600"/>
            <a:ext cx="7010400" cy="482752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lstStyle/>
          <a:p>
            <a:pPr eaLnBrk="1" hangingPunct="1"/>
            <a:r>
              <a:rPr lang="en-US" altLang="x-none" dirty="0">
                <a:ea typeface="ＭＳ Ｐゴシック" charset="-128"/>
              </a:rPr>
              <a:t>Playing </a:t>
            </a:r>
            <a:r>
              <a:rPr lang="en-US" altLang="x-none" dirty="0" err="1">
                <a:ea typeface="ＭＳ Ｐゴシック" charset="-128"/>
              </a:rPr>
              <a:t>moneyball</a:t>
            </a:r>
            <a:r>
              <a:rPr lang="en-US" altLang="x-none" dirty="0">
                <a:ea typeface="ＭＳ Ｐゴシック" charset="-128"/>
              </a:rPr>
              <a:t>?</a:t>
            </a:r>
          </a:p>
        </p:txBody>
      </p:sp>
      <p:sp>
        <p:nvSpPr>
          <p:cNvPr id="3481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16505A-82B3-BC45-8D3A-8DB806DF7732}" type="slidenum">
              <a:rPr lang="en-US" altLang="x-none" sz="1200">
                <a:solidFill>
                  <a:srgbClr val="FFFFFF"/>
                </a:solidFill>
              </a:rPr>
              <a:pPr>
                <a:lnSpc>
                  <a:spcPct val="80000"/>
                </a:lnSpc>
              </a:pPr>
              <a:t>12</a:t>
            </a:fld>
            <a:endParaRPr lang="en-US" altLang="x-none" sz="1200">
              <a:solidFill>
                <a:srgbClr val="FFFFFF"/>
              </a:solidFill>
            </a:endParaRPr>
          </a:p>
        </p:txBody>
      </p:sp>
      <p:pic>
        <p:nvPicPr>
          <p:cNvPr id="5" name="Content Placeholder 4">
            <a:extLst>
              <a:ext uri="{FF2B5EF4-FFF2-40B4-BE49-F238E27FC236}">
                <a16:creationId xmlns:a16="http://schemas.microsoft.com/office/drawing/2014/main" id="{F2398CEC-0DD7-EDF6-2A86-B2E588B9D496}"/>
              </a:ext>
            </a:extLst>
          </p:cNvPr>
          <p:cNvPicPr>
            <a:picLocks noGrp="1" noChangeAspect="1"/>
          </p:cNvPicPr>
          <p:nvPr>
            <p:ph idx="1"/>
          </p:nvPr>
        </p:nvPicPr>
        <p:blipFill>
          <a:blip r:embed="rId3"/>
          <a:stretch>
            <a:fillRect/>
          </a:stretch>
        </p:blipFill>
        <p:spPr>
          <a:xfrm>
            <a:off x="1235741" y="1752600"/>
            <a:ext cx="6672518" cy="44196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altLang="x-none" dirty="0"/>
              <a:t>Class formats</a:t>
            </a:r>
          </a:p>
        </p:txBody>
      </p:sp>
      <p:pic>
        <p:nvPicPr>
          <p:cNvPr id="2" name="Content Placeholder 1">
            <a:extLst>
              <a:ext uri="{FF2B5EF4-FFF2-40B4-BE49-F238E27FC236}">
                <a16:creationId xmlns:a16="http://schemas.microsoft.com/office/drawing/2014/main" id="{56147102-994E-16A2-DD90-5D431B59768E}"/>
              </a:ext>
            </a:extLst>
          </p:cNvPr>
          <p:cNvPicPr>
            <a:picLocks noGrp="1" noChangeAspect="1"/>
          </p:cNvPicPr>
          <p:nvPr>
            <p:ph idx="1"/>
          </p:nvPr>
        </p:nvPicPr>
        <p:blipFill>
          <a:blip r:embed="rId3"/>
          <a:stretch>
            <a:fillRect/>
          </a:stretch>
        </p:blipFill>
        <p:spPr>
          <a:xfrm>
            <a:off x="685800" y="2275854"/>
            <a:ext cx="7772400" cy="3373091"/>
          </a:xfrm>
          <a:prstGeom prst="rect">
            <a:avLst/>
          </a:prstGeom>
        </p:spPr>
      </p:pic>
      <p:sp>
        <p:nvSpPr>
          <p:cNvPr id="3891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0C9E228-C956-DA4A-93EF-496DB40FBFE2}" type="slidenum">
              <a:rPr lang="en-US" altLang="x-none" sz="1200">
                <a:solidFill>
                  <a:srgbClr val="FFFFFF"/>
                </a:solidFill>
              </a:rPr>
              <a:pPr>
                <a:lnSpc>
                  <a:spcPct val="80000"/>
                </a:lnSpc>
              </a:pPr>
              <a:t>13</a:t>
            </a:fld>
            <a:endParaRPr lang="en-US" altLang="x-none" sz="1200">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eaLnBrk="1" hangingPunct="1"/>
            <a:r>
              <a:rPr lang="en-US" altLang="x-none" dirty="0">
                <a:ea typeface="ＭＳ Ｐゴシック" charset="-128"/>
              </a:rPr>
              <a:t>Gateways to classes</a:t>
            </a:r>
          </a:p>
        </p:txBody>
      </p:sp>
      <p:sp>
        <p:nvSpPr>
          <p:cNvPr id="4096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C8CBD0-15E0-CF43-8A84-60F0711DD0A1}" type="slidenum">
              <a:rPr lang="en-US" altLang="x-none" sz="1200">
                <a:solidFill>
                  <a:srgbClr val="FFFFFF"/>
                </a:solidFill>
              </a:rPr>
              <a:pPr>
                <a:lnSpc>
                  <a:spcPct val="80000"/>
                </a:lnSpc>
              </a:pPr>
              <a:t>14</a:t>
            </a:fld>
            <a:endParaRPr lang="en-US" altLang="x-none" sz="1200">
              <a:solidFill>
                <a:srgbClr val="FFFFFF"/>
              </a:solidFill>
            </a:endParaRPr>
          </a:p>
        </p:txBody>
      </p:sp>
      <p:graphicFrame>
        <p:nvGraphicFramePr>
          <p:cNvPr id="9" name="Content Placeholder 8">
            <a:extLst>
              <a:ext uri="{FF2B5EF4-FFF2-40B4-BE49-F238E27FC236}">
                <a16:creationId xmlns:a16="http://schemas.microsoft.com/office/drawing/2014/main" id="{C4E9FCD6-9236-1178-F0B1-678B787DC8AD}"/>
              </a:ext>
            </a:extLst>
          </p:cNvPr>
          <p:cNvGraphicFramePr>
            <a:graphicFrameLocks noGrp="1"/>
          </p:cNvGraphicFramePr>
          <p:nvPr>
            <p:ph idx="1"/>
            <p:extLst>
              <p:ext uri="{D42A27DB-BD31-4B8C-83A1-F6EECF244321}">
                <p14:modId xmlns:p14="http://schemas.microsoft.com/office/powerpoint/2010/main" val="1310949458"/>
              </p:ext>
            </p:extLst>
          </p:nvPr>
        </p:nvGraphicFramePr>
        <p:xfrm>
          <a:off x="647700" y="2445148"/>
          <a:ext cx="7772400" cy="1567544"/>
        </p:xfrm>
        <a:graphic>
          <a:graphicData uri="http://schemas.openxmlformats.org/drawingml/2006/table">
            <a:tbl>
              <a:tblPr/>
              <a:tblGrid>
                <a:gridCol w="1787353">
                  <a:extLst>
                    <a:ext uri="{9D8B030D-6E8A-4147-A177-3AD203B41FA5}">
                      <a16:colId xmlns:a16="http://schemas.microsoft.com/office/drawing/2014/main" val="3826793760"/>
                    </a:ext>
                  </a:extLst>
                </a:gridCol>
                <a:gridCol w="1512585">
                  <a:extLst>
                    <a:ext uri="{9D8B030D-6E8A-4147-A177-3AD203B41FA5}">
                      <a16:colId xmlns:a16="http://schemas.microsoft.com/office/drawing/2014/main" val="532218780"/>
                    </a:ext>
                  </a:extLst>
                </a:gridCol>
                <a:gridCol w="990253">
                  <a:extLst>
                    <a:ext uri="{9D8B030D-6E8A-4147-A177-3AD203B41FA5}">
                      <a16:colId xmlns:a16="http://schemas.microsoft.com/office/drawing/2014/main" val="3196644056"/>
                    </a:ext>
                  </a:extLst>
                </a:gridCol>
                <a:gridCol w="1186127">
                  <a:extLst>
                    <a:ext uri="{9D8B030D-6E8A-4147-A177-3AD203B41FA5}">
                      <a16:colId xmlns:a16="http://schemas.microsoft.com/office/drawing/2014/main" val="2242399093"/>
                    </a:ext>
                  </a:extLst>
                </a:gridCol>
                <a:gridCol w="2296082">
                  <a:extLst>
                    <a:ext uri="{9D8B030D-6E8A-4147-A177-3AD203B41FA5}">
                      <a16:colId xmlns:a16="http://schemas.microsoft.com/office/drawing/2014/main" val="1495031643"/>
                    </a:ext>
                  </a:extLst>
                </a:gridCol>
              </a:tblGrid>
              <a:tr h="195943">
                <a:tc>
                  <a:txBody>
                    <a:bodyPr/>
                    <a:lstStyle/>
                    <a:p>
                      <a:pPr algn="l" fontAlgn="b"/>
                      <a:r>
                        <a:rPr lang="en-US" sz="1200" b="0" i="1" u="none" strike="noStrike">
                          <a:solidFill>
                            <a:srgbClr val="000000"/>
                          </a:solidFill>
                          <a:effectLst/>
                          <a:latin typeface="Helvetica" pitchFamily="2" charset="0"/>
                        </a:rPr>
                        <a:t>Class</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Helvetica" pitchFamily="2" charset="0"/>
                        </a:rPr>
                        <a:t>Spring 2025 regular</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Helvetica" pitchFamily="2" charset="0"/>
                        </a:rPr>
                        <a:t>Online (free)</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Helvetica" pitchFamily="2" charset="0"/>
                        </a:rPr>
                        <a:t>NYU Certificate</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Helvetica" pitchFamily="2" charset="0"/>
                        </a:rPr>
                        <a:t>WhatsApp Discussion Group</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8213994"/>
                  </a:ext>
                </a:extLst>
              </a:tr>
              <a:tr h="195943">
                <a:tc>
                  <a:txBody>
                    <a:bodyPr/>
                    <a:lstStyle/>
                    <a:p>
                      <a:pPr algn="l" fontAlgn="b"/>
                      <a:r>
                        <a:rPr lang="en-US" sz="1200" b="0" i="0" u="none" strike="noStrike">
                          <a:solidFill>
                            <a:srgbClr val="000000"/>
                          </a:solidFill>
                          <a:effectLst/>
                          <a:latin typeface="Helvetica" pitchFamily="2" charset="0"/>
                        </a:rPr>
                        <a:t>Corporate Finance</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a:solidFill>
                            <a:srgbClr val="0563C1"/>
                          </a:solidFill>
                          <a:effectLst/>
                          <a:latin typeface="Helvetica" pitchFamily="2" charset="0"/>
                          <a:hlinkClick r:id="rId3"/>
                        </a:rPr>
                        <a:t>Link</a:t>
                      </a:r>
                      <a:endParaRPr lang="en-US" sz="1200" b="0" i="0" u="sng" strike="noStrike">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a:solidFill>
                            <a:srgbClr val="0563C1"/>
                          </a:solidFill>
                          <a:effectLst/>
                          <a:latin typeface="Helvetica" pitchFamily="2" charset="0"/>
                          <a:hlinkClick r:id="rId4"/>
                        </a:rPr>
                        <a:t>Link</a:t>
                      </a:r>
                      <a:endParaRPr lang="en-US" sz="1200" b="0" i="0" u="sng" strike="noStrike">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a:solidFill>
                            <a:srgbClr val="0563C1"/>
                          </a:solidFill>
                          <a:effectLst/>
                          <a:latin typeface="Helvetica" pitchFamily="2" charset="0"/>
                          <a:hlinkClick r:id="rId5"/>
                        </a:rPr>
                        <a:t>Link</a:t>
                      </a:r>
                      <a:endParaRPr lang="en-US" sz="1200" b="0" i="0" u="sng" strike="noStrike">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dirty="0">
                          <a:solidFill>
                            <a:srgbClr val="0563C1"/>
                          </a:solidFill>
                          <a:effectLst/>
                          <a:latin typeface="Helvetica" pitchFamily="2" charset="0"/>
                          <a:hlinkClick r:id="rId6"/>
                        </a:rPr>
                        <a:t>Link</a:t>
                      </a:r>
                      <a:endParaRPr lang="en-US" sz="1200" b="0" i="0" u="sng" strike="noStrike" dirty="0">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7395502"/>
                  </a:ext>
                </a:extLst>
              </a:tr>
              <a:tr h="195943">
                <a:tc>
                  <a:txBody>
                    <a:bodyPr/>
                    <a:lstStyle/>
                    <a:p>
                      <a:pPr algn="l" fontAlgn="b"/>
                      <a:r>
                        <a:rPr lang="en-US" sz="1200" b="0" i="0" u="none" strike="noStrike">
                          <a:solidFill>
                            <a:srgbClr val="000000"/>
                          </a:solidFill>
                          <a:effectLst/>
                          <a:latin typeface="Helvetica" pitchFamily="2" charset="0"/>
                        </a:rPr>
                        <a:t>Valuation</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a:solidFill>
                            <a:srgbClr val="0563C1"/>
                          </a:solidFill>
                          <a:effectLst/>
                          <a:latin typeface="Helvetica" pitchFamily="2" charset="0"/>
                          <a:hlinkClick r:id="rId7"/>
                        </a:rPr>
                        <a:t>Link</a:t>
                      </a:r>
                      <a:endParaRPr lang="en-US" sz="1200" b="0" i="0" u="sng" strike="noStrike">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a:solidFill>
                            <a:srgbClr val="0563C1"/>
                          </a:solidFill>
                          <a:effectLst/>
                          <a:latin typeface="Helvetica" pitchFamily="2" charset="0"/>
                          <a:hlinkClick r:id="rId8"/>
                        </a:rPr>
                        <a:t>Link</a:t>
                      </a:r>
                      <a:endParaRPr lang="en-US" sz="1200" b="0" i="0" u="sng" strike="noStrike">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a:solidFill>
                            <a:srgbClr val="0563C1"/>
                          </a:solidFill>
                          <a:effectLst/>
                          <a:latin typeface="Helvetica" pitchFamily="2" charset="0"/>
                          <a:hlinkClick r:id="rId9"/>
                        </a:rPr>
                        <a:t>Link</a:t>
                      </a:r>
                      <a:endParaRPr lang="en-US" sz="1200" b="0" i="0" u="sng" strike="noStrike">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a:solidFill>
                            <a:srgbClr val="0563C1"/>
                          </a:solidFill>
                          <a:effectLst/>
                          <a:latin typeface="Helvetica" pitchFamily="2" charset="0"/>
                          <a:hlinkClick r:id="rId10"/>
                        </a:rPr>
                        <a:t>Link</a:t>
                      </a:r>
                      <a:endParaRPr lang="en-US" sz="1200" b="0" i="0" u="sng" strike="noStrike">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7715677"/>
                  </a:ext>
                </a:extLst>
              </a:tr>
              <a:tr h="195943">
                <a:tc>
                  <a:txBody>
                    <a:bodyPr/>
                    <a:lstStyle/>
                    <a:p>
                      <a:pPr algn="l" fontAlgn="b"/>
                      <a:r>
                        <a:rPr lang="en-US" sz="1200" b="0" i="0" u="none" strike="noStrike">
                          <a:solidFill>
                            <a:srgbClr val="000000"/>
                          </a:solidFill>
                          <a:effectLst/>
                          <a:latin typeface="Helvetica" pitchFamily="2" charset="0"/>
                        </a:rPr>
                        <a:t>Investment Philosophies</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Helvetica" pitchFamily="2" charset="0"/>
                        </a:rPr>
                        <a:t>NA</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a:solidFill>
                            <a:srgbClr val="0563C1"/>
                          </a:solidFill>
                          <a:effectLst/>
                          <a:latin typeface="Helvetica" pitchFamily="2" charset="0"/>
                          <a:hlinkClick r:id="rId11"/>
                        </a:rPr>
                        <a:t>Link</a:t>
                      </a:r>
                      <a:endParaRPr lang="en-US" sz="1200" b="0" i="0" u="sng" strike="noStrike">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a:solidFill>
                            <a:srgbClr val="0563C1"/>
                          </a:solidFill>
                          <a:effectLst/>
                          <a:latin typeface="Helvetica" pitchFamily="2" charset="0"/>
                          <a:hlinkClick r:id="rId12"/>
                        </a:rPr>
                        <a:t>Link</a:t>
                      </a:r>
                      <a:endParaRPr lang="en-US" sz="1200" b="0" i="0" u="sng" strike="noStrike">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a:solidFill>
                            <a:srgbClr val="0563C1"/>
                          </a:solidFill>
                          <a:effectLst/>
                          <a:latin typeface="Helvetica" pitchFamily="2" charset="0"/>
                          <a:hlinkClick r:id="rId13"/>
                        </a:rPr>
                        <a:t>Link</a:t>
                      </a:r>
                      <a:endParaRPr lang="en-US" sz="1200" b="0" i="0" u="sng" strike="noStrike">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9445329"/>
                  </a:ext>
                </a:extLst>
              </a:tr>
              <a:tr h="195943">
                <a:tc>
                  <a:txBody>
                    <a:bodyPr/>
                    <a:lstStyle/>
                    <a:p>
                      <a:pPr algn="l" fontAlgn="b"/>
                      <a:r>
                        <a:rPr lang="en-US" sz="1200" b="0" i="0" u="none" strike="noStrike">
                          <a:solidFill>
                            <a:srgbClr val="000000"/>
                          </a:solidFill>
                          <a:effectLst/>
                          <a:latin typeface="Helvetica" pitchFamily="2" charset="0"/>
                        </a:rPr>
                        <a:t>Corporate Life Cycle</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Helvetica" pitchFamily="2" charset="0"/>
                        </a:rPr>
                        <a:t>NA</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a:solidFill>
                            <a:srgbClr val="0563C1"/>
                          </a:solidFill>
                          <a:effectLst/>
                          <a:latin typeface="Helvetica" pitchFamily="2" charset="0"/>
                          <a:hlinkClick r:id="rId14"/>
                        </a:rPr>
                        <a:t>Link</a:t>
                      </a:r>
                      <a:endParaRPr lang="en-US" sz="1200" b="0" i="0" u="sng" strike="noStrike">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Helvetica" pitchFamily="2" charset="0"/>
                        </a:rPr>
                        <a:t>NA</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a:solidFill>
                            <a:srgbClr val="0563C1"/>
                          </a:solidFill>
                          <a:effectLst/>
                          <a:latin typeface="Helvetica" pitchFamily="2" charset="0"/>
                          <a:hlinkClick r:id="rId15"/>
                        </a:rPr>
                        <a:t>Link</a:t>
                      </a:r>
                      <a:endParaRPr lang="en-US" sz="1200" b="0" i="0" u="sng" strike="noStrike">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2413804"/>
                  </a:ext>
                </a:extLst>
              </a:tr>
              <a:tr h="195943">
                <a:tc>
                  <a:txBody>
                    <a:bodyPr/>
                    <a:lstStyle/>
                    <a:p>
                      <a:pPr algn="l" fontAlgn="b"/>
                      <a:r>
                        <a:rPr lang="en-US" sz="1200" b="0" i="0" u="none" strike="noStrike">
                          <a:solidFill>
                            <a:srgbClr val="000000"/>
                          </a:solidFill>
                          <a:effectLst/>
                          <a:latin typeface="Helvetica" pitchFamily="2" charset="0"/>
                        </a:rPr>
                        <a:t>Accounting</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Helvetica" pitchFamily="2" charset="0"/>
                        </a:rPr>
                        <a:t>NA</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a:solidFill>
                            <a:srgbClr val="0563C1"/>
                          </a:solidFill>
                          <a:effectLst/>
                          <a:latin typeface="Helvetica" pitchFamily="2" charset="0"/>
                          <a:hlinkClick r:id="rId16"/>
                        </a:rPr>
                        <a:t>Link</a:t>
                      </a:r>
                      <a:endParaRPr lang="en-US" sz="1200" b="0" i="0" u="sng" strike="noStrike">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Helvetica" pitchFamily="2" charset="0"/>
                        </a:rPr>
                        <a:t>NA</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2049027"/>
                  </a:ext>
                </a:extLst>
              </a:tr>
              <a:tr h="195943">
                <a:tc>
                  <a:txBody>
                    <a:bodyPr/>
                    <a:lstStyle/>
                    <a:p>
                      <a:pPr algn="l" fontAlgn="b"/>
                      <a:r>
                        <a:rPr lang="en-US" sz="1200" b="0" i="0" u="none" strike="noStrike">
                          <a:solidFill>
                            <a:srgbClr val="000000"/>
                          </a:solidFill>
                          <a:effectLst/>
                          <a:latin typeface="Helvetica" pitchFamily="2" charset="0"/>
                        </a:rPr>
                        <a:t>Foundations of Finance</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Helvetica" pitchFamily="2" charset="0"/>
                        </a:rPr>
                        <a:t>NA</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a:solidFill>
                            <a:srgbClr val="0563C1"/>
                          </a:solidFill>
                          <a:effectLst/>
                          <a:latin typeface="Helvetica" pitchFamily="2" charset="0"/>
                          <a:hlinkClick r:id="rId17"/>
                        </a:rPr>
                        <a:t>Link</a:t>
                      </a:r>
                      <a:endParaRPr lang="en-US" sz="1200" b="0" i="0" u="sng" strike="noStrike">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Helvetica" pitchFamily="2" charset="0"/>
                        </a:rPr>
                        <a:t>NA</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03684064"/>
                  </a:ext>
                </a:extLst>
              </a:tr>
              <a:tr h="195943">
                <a:tc>
                  <a:txBody>
                    <a:bodyPr/>
                    <a:lstStyle/>
                    <a:p>
                      <a:pPr algn="l" fontAlgn="b"/>
                      <a:r>
                        <a:rPr lang="en-US" sz="1200" b="0" i="0" u="none" strike="noStrike">
                          <a:solidFill>
                            <a:srgbClr val="000000"/>
                          </a:solidFill>
                          <a:effectLst/>
                          <a:latin typeface="Helvetica" pitchFamily="2" charset="0"/>
                        </a:rPr>
                        <a:t>Statistics</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Helvetica" pitchFamily="2" charset="0"/>
                        </a:rPr>
                        <a:t>NA</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sng" strike="noStrike">
                          <a:solidFill>
                            <a:srgbClr val="0563C1"/>
                          </a:solidFill>
                          <a:effectLst/>
                          <a:latin typeface="Helvetica" pitchFamily="2" charset="0"/>
                          <a:hlinkClick r:id="rId18"/>
                        </a:rPr>
                        <a:t>Link</a:t>
                      </a:r>
                      <a:endParaRPr lang="en-US" sz="1200" b="0" i="0" u="sng" strike="noStrike">
                        <a:solidFill>
                          <a:srgbClr val="0563C1"/>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Helvetica" pitchFamily="2" charset="0"/>
                        </a:rPr>
                        <a:t>NA</a:t>
                      </a:r>
                    </a:p>
                  </a:txBody>
                  <a:tcPr marL="8164" marR="8164" marT="816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Helvetica" pitchFamily="2" charset="0"/>
                      </a:endParaRPr>
                    </a:p>
                  </a:txBody>
                  <a:tcPr marL="8164" marR="8164" marT="8164"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29237549"/>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normAutofit/>
          </a:bodyPr>
          <a:lstStyle/>
          <a:p>
            <a:pPr eaLnBrk="1" hangingPunct="1"/>
            <a:r>
              <a:rPr lang="en-US" altLang="x-none" sz="3200" dirty="0">
                <a:ea typeface="ＭＳ Ｐゴシック" charset="-128"/>
              </a:rPr>
              <a:t>Class material: Books are optional, but..</a:t>
            </a:r>
          </a:p>
        </p:txBody>
      </p:sp>
      <p:sp>
        <p:nvSpPr>
          <p:cNvPr id="4301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7F0F80F-87B7-6648-B2B2-6083907AB568}" type="slidenum">
              <a:rPr lang="en-US" altLang="x-none" sz="1200">
                <a:solidFill>
                  <a:srgbClr val="FFFFFF"/>
                </a:solidFill>
              </a:rPr>
              <a:pPr>
                <a:lnSpc>
                  <a:spcPct val="80000"/>
                </a:lnSpc>
              </a:pPr>
              <a:t>15</a:t>
            </a:fld>
            <a:endParaRPr lang="en-US" altLang="x-none" sz="1200">
              <a:solidFill>
                <a:srgbClr val="FFFFFF"/>
              </a:solidFill>
            </a:endParaRPr>
          </a:p>
        </p:txBody>
      </p:sp>
      <p:pic>
        <p:nvPicPr>
          <p:cNvPr id="5" name="Content Placeholder 4">
            <a:extLst>
              <a:ext uri="{FF2B5EF4-FFF2-40B4-BE49-F238E27FC236}">
                <a16:creationId xmlns:a16="http://schemas.microsoft.com/office/drawing/2014/main" id="{5076C7D6-E924-17A9-7D57-951942DFC3DB}"/>
              </a:ext>
            </a:extLst>
          </p:cNvPr>
          <p:cNvPicPr>
            <a:picLocks noGrp="1" noChangeAspect="1"/>
          </p:cNvPicPr>
          <p:nvPr>
            <p:ph idx="1"/>
          </p:nvPr>
        </p:nvPicPr>
        <p:blipFill>
          <a:blip r:embed="rId3"/>
          <a:stretch>
            <a:fillRect/>
          </a:stretch>
        </p:blipFill>
        <p:spPr>
          <a:xfrm>
            <a:off x="711200" y="2209800"/>
            <a:ext cx="7909840" cy="3048000"/>
          </a:xfrm>
          <a:prstGeom prst="rect">
            <a:avLst/>
          </a:prstGeom>
        </p:spPr>
      </p:pic>
      <p:sp>
        <p:nvSpPr>
          <p:cNvPr id="6" name="TextBox 5">
            <a:extLst>
              <a:ext uri="{FF2B5EF4-FFF2-40B4-BE49-F238E27FC236}">
                <a16:creationId xmlns:a16="http://schemas.microsoft.com/office/drawing/2014/main" id="{B0B0FC74-1ABE-043E-346A-9A9AA0E37D6E}"/>
              </a:ext>
            </a:extLst>
          </p:cNvPr>
          <p:cNvSpPr txBox="1"/>
          <p:nvPr/>
        </p:nvSpPr>
        <p:spPr>
          <a:xfrm>
            <a:off x="152400" y="5257800"/>
            <a:ext cx="8839199" cy="1077218"/>
          </a:xfrm>
          <a:prstGeom prst="rect">
            <a:avLst/>
          </a:prstGeom>
          <a:noFill/>
        </p:spPr>
        <p:txBody>
          <a:bodyPr wrap="square" rtlCol="0">
            <a:spAutoFit/>
          </a:bodyPr>
          <a:lstStyle/>
          <a:p>
            <a:r>
              <a:rPr lang="en-US" sz="1600" b="1" dirty="0">
                <a:latin typeface="Helvetica" pitchFamily="2" charset="0"/>
              </a:rPr>
              <a:t>Webpage for classes</a:t>
            </a:r>
          </a:p>
          <a:p>
            <a:r>
              <a:rPr lang="en-US" sz="1600" b="1" dirty="0">
                <a:latin typeface="Helvetica" pitchFamily="2" charset="0"/>
              </a:rPr>
              <a:t>Valuation</a:t>
            </a:r>
            <a:r>
              <a:rPr lang="en-US" sz="1600" dirty="0">
                <a:latin typeface="Helvetica" pitchFamily="2" charset="0"/>
              </a:rPr>
              <a:t>: </a:t>
            </a:r>
            <a:r>
              <a:rPr lang="en-US" sz="1600" dirty="0">
                <a:latin typeface="Helvetica" pitchFamily="2" charset="0"/>
                <a:hlinkClick r:id="rId4"/>
              </a:rPr>
              <a:t>https://pages.stern.nyu.edu/~adamodar/New_Home_Page/equity.html</a:t>
            </a:r>
            <a:r>
              <a:rPr lang="en-US" sz="1600" dirty="0">
                <a:latin typeface="Helvetica" pitchFamily="2" charset="0"/>
              </a:rPr>
              <a:t> </a:t>
            </a:r>
          </a:p>
          <a:p>
            <a:r>
              <a:rPr lang="en-US" sz="1600" dirty="0">
                <a:latin typeface="Helvetica" pitchFamily="2" charset="0"/>
              </a:rPr>
              <a:t>Corporate Finance: </a:t>
            </a:r>
            <a:r>
              <a:rPr lang="en-US" sz="1600" dirty="0">
                <a:latin typeface="Helvetica" pitchFamily="2" charset="0"/>
                <a:hlinkClick r:id="rId5"/>
              </a:rPr>
              <a:t>https://pages.stern.nyu.edu/~adamodar/New_Home_Page/corpfin.html</a:t>
            </a:r>
            <a:r>
              <a:rPr lang="en-US" sz="1600" dirty="0">
                <a:latin typeface="Helvetica" pitchFamily="2" charset="0"/>
              </a:rPr>
              <a:t> </a:t>
            </a:r>
          </a:p>
          <a:p>
            <a:r>
              <a:rPr lang="en-US" sz="1600" dirty="0">
                <a:latin typeface="Helvetica" pitchFamily="2" charset="0"/>
              </a:rPr>
              <a:t>Investment Philosophies: </a:t>
            </a:r>
            <a:r>
              <a:rPr lang="en-US" sz="1600" dirty="0">
                <a:latin typeface="Helvetica" pitchFamily="2" charset="0"/>
                <a:hlinkClick r:id="rId6"/>
              </a:rPr>
              <a:t>https://pages.stern.nyu.edu/~adamodar/New_Home_Page/invphil.htm</a:t>
            </a:r>
            <a:r>
              <a:rPr lang="en-US" sz="1600" dirty="0">
                <a:latin typeface="Helvetica" pitchFamily="2" charset="0"/>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en-US" altLang="x-none" dirty="0">
                <a:ea typeface="ＭＳ Ｐゴシック" charset="-128"/>
              </a:rPr>
              <a:t>A class guide</a:t>
            </a:r>
          </a:p>
        </p:txBody>
      </p:sp>
      <p:pic>
        <p:nvPicPr>
          <p:cNvPr id="2" name="Content Placeholder 1">
            <a:extLst>
              <a:ext uri="{FF2B5EF4-FFF2-40B4-BE49-F238E27FC236}">
                <a16:creationId xmlns:a16="http://schemas.microsoft.com/office/drawing/2014/main" id="{7BF3A994-7F63-59AE-766E-1EB33328BC63}"/>
              </a:ext>
            </a:extLst>
          </p:cNvPr>
          <p:cNvPicPr>
            <a:picLocks noGrp="1" noChangeAspect="1"/>
          </p:cNvPicPr>
          <p:nvPr>
            <p:ph idx="1"/>
          </p:nvPr>
        </p:nvPicPr>
        <p:blipFill>
          <a:blip r:embed="rId3"/>
          <a:stretch>
            <a:fillRect/>
          </a:stretch>
        </p:blipFill>
        <p:spPr>
          <a:xfrm>
            <a:off x="871623" y="1953768"/>
            <a:ext cx="7324554" cy="4419600"/>
          </a:xfrm>
          <a:prstGeom prst="rect">
            <a:avLst/>
          </a:prstGeom>
        </p:spPr>
      </p:pic>
      <p:sp>
        <p:nvSpPr>
          <p:cNvPr id="4505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4F9A31D-30A5-C54B-BC3A-8C2991E22D70}" type="slidenum">
              <a:rPr lang="en-US" altLang="x-none" sz="1200">
                <a:solidFill>
                  <a:srgbClr val="FFFFFF"/>
                </a:solidFill>
              </a:rPr>
              <a:pPr>
                <a:lnSpc>
                  <a:spcPct val="80000"/>
                </a:lnSpc>
              </a:pPr>
              <a:t>16</a:t>
            </a:fld>
            <a:endParaRPr lang="en-US" altLang="x-none" sz="1200">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A5168-D1CD-8CDB-95FD-85891044DC57}"/>
              </a:ext>
            </a:extLst>
          </p:cNvPr>
          <p:cNvSpPr>
            <a:spLocks noGrp="1"/>
          </p:cNvSpPr>
          <p:nvPr>
            <p:ph type="title"/>
          </p:nvPr>
        </p:nvSpPr>
        <p:spPr/>
        <p:txBody>
          <a:bodyPr/>
          <a:lstStyle/>
          <a:p>
            <a:r>
              <a:rPr lang="en-US" dirty="0"/>
              <a:t>Reality checks</a:t>
            </a:r>
          </a:p>
        </p:txBody>
      </p:sp>
      <p:sp>
        <p:nvSpPr>
          <p:cNvPr id="3" name="Content Placeholder 2">
            <a:extLst>
              <a:ext uri="{FF2B5EF4-FFF2-40B4-BE49-F238E27FC236}">
                <a16:creationId xmlns:a16="http://schemas.microsoft.com/office/drawing/2014/main" id="{0E010D94-B423-FF67-C7D2-6B887A830CEB}"/>
              </a:ext>
            </a:extLst>
          </p:cNvPr>
          <p:cNvSpPr>
            <a:spLocks noGrp="1"/>
          </p:cNvSpPr>
          <p:nvPr>
            <p:ph idx="1"/>
          </p:nvPr>
        </p:nvSpPr>
        <p:spPr/>
        <p:txBody>
          <a:bodyPr>
            <a:normAutofit fontScale="92500" lnSpcReduction="20000"/>
          </a:bodyPr>
          <a:lstStyle/>
          <a:p>
            <a:r>
              <a:rPr lang="en-US" b="1" dirty="0"/>
              <a:t>Online and asynchronous</a:t>
            </a:r>
            <a:r>
              <a:rPr lang="en-US" dirty="0"/>
              <a:t>: Unless you happen to be a NYU Stern student, you will be taking these classes online and asynchronously (not in real time). As someone who has been teaching online for close to two decades now, I have learned that watching a class on a computer or display screen is far more draining than being in a  physical class, which is one reason that I have created the online versions of the classes with much shorter session lengths. </a:t>
            </a:r>
          </a:p>
          <a:p>
            <a:r>
              <a:rPr lang="en-US" b="1" dirty="0"/>
              <a:t>Completion blues</a:t>
            </a:r>
            <a:r>
              <a:rPr lang="en-US" dirty="0"/>
              <a:t>: The biggest impediment to finishing classes online, which explains why completion rates are often 5% or lower, even for the best structured online classes, is maintaining the discipline to continue with a class, even after you fall behind. While my regular classes follow a time line, you don't have to stick with that calendar constraint, and can finish the class over a longer period, if you want, but you have to work at it. </a:t>
            </a:r>
          </a:p>
          <a:p>
            <a:r>
              <a:rPr lang="en-US" b="1" dirty="0"/>
              <a:t>Learning by doing</a:t>
            </a:r>
            <a:r>
              <a:rPr lang="en-US" dirty="0"/>
              <a:t>: Learning, especially in my subject area, requires doing, and if all you do is watch the lecture videos, without following through (by trying out what you have learned on real companies of your choosing), the material will not stick.</a:t>
            </a:r>
          </a:p>
        </p:txBody>
      </p:sp>
      <p:sp>
        <p:nvSpPr>
          <p:cNvPr id="4" name="Footer Placeholder 3">
            <a:extLst>
              <a:ext uri="{FF2B5EF4-FFF2-40B4-BE49-F238E27FC236}">
                <a16:creationId xmlns:a16="http://schemas.microsoft.com/office/drawing/2014/main" id="{FDA0D3B7-08AC-E908-1C21-0F9E7C92CB6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4114185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6F781-80D3-7BBD-927B-4035002EFDB4}"/>
              </a:ext>
            </a:extLst>
          </p:cNvPr>
          <p:cNvSpPr>
            <a:spLocks noGrp="1"/>
          </p:cNvSpPr>
          <p:nvPr>
            <p:ph type="title"/>
          </p:nvPr>
        </p:nvSpPr>
        <p:spPr/>
        <p:txBody>
          <a:bodyPr/>
          <a:lstStyle/>
          <a:p>
            <a:r>
              <a:rPr lang="en-US" dirty="0"/>
              <a:t>Help Desk..</a:t>
            </a:r>
          </a:p>
        </p:txBody>
      </p:sp>
      <p:sp>
        <p:nvSpPr>
          <p:cNvPr id="3" name="Content Placeholder 2">
            <a:extLst>
              <a:ext uri="{FF2B5EF4-FFF2-40B4-BE49-F238E27FC236}">
                <a16:creationId xmlns:a16="http://schemas.microsoft.com/office/drawing/2014/main" id="{BE4F1150-185C-8CD8-5053-87061C3D6A3D}"/>
              </a:ext>
            </a:extLst>
          </p:cNvPr>
          <p:cNvSpPr>
            <a:spLocks noGrp="1"/>
          </p:cNvSpPr>
          <p:nvPr>
            <p:ph idx="1"/>
          </p:nvPr>
        </p:nvSpPr>
        <p:spPr/>
        <p:txBody>
          <a:bodyPr/>
          <a:lstStyle/>
          <a:p>
            <a:r>
              <a:rPr lang="en-US" dirty="0"/>
              <a:t>I will be teaching </a:t>
            </a:r>
            <a:r>
              <a:rPr lang="en-US" b="1" dirty="0"/>
              <a:t>close to 800 students </a:t>
            </a:r>
            <a:r>
              <a:rPr lang="en-US" dirty="0"/>
              <a:t>across my three NYU classes, in the spring, and they will get the bulk of my attention, in terms of grading and responses to emails and questions. </a:t>
            </a:r>
          </a:p>
          <a:p>
            <a:r>
              <a:rPr lang="en-US" dirty="0"/>
              <a:t>With </a:t>
            </a:r>
            <a:r>
              <a:rPr lang="en-US" b="1" dirty="0"/>
              <a:t>my limited bandwidth and time</a:t>
            </a:r>
            <a:r>
              <a:rPr lang="en-US" dirty="0"/>
              <a:t>, I am afraid that I will not be able to answer most of your questions, if you are taking the free classes online; with the certificate classes, there will be zoom office hours once every two weeks for a live Q&amp;A. If you do have a question about specifics, do try my email, and if I am not falling behind, I will try to answer you.</a:t>
            </a:r>
          </a:p>
          <a:p>
            <a:r>
              <a:rPr lang="en-US" dirty="0"/>
              <a:t>I have created </a:t>
            </a:r>
            <a:r>
              <a:rPr lang="en-US" b="1" dirty="0" err="1"/>
              <a:t>Whatsapp</a:t>
            </a:r>
            <a:r>
              <a:rPr lang="en-US" b="1" dirty="0"/>
              <a:t> forums for you</a:t>
            </a:r>
            <a:r>
              <a:rPr lang="en-US" dirty="0"/>
              <a:t>, if you are interested, to be able to interact with other students who are in the same position that you are in, and hopefully, there will be someone in the forum who can address your doubts. </a:t>
            </a:r>
          </a:p>
        </p:txBody>
      </p:sp>
      <p:sp>
        <p:nvSpPr>
          <p:cNvPr id="4" name="Footer Placeholder 3">
            <a:extLst>
              <a:ext uri="{FF2B5EF4-FFF2-40B4-BE49-F238E27FC236}">
                <a16:creationId xmlns:a16="http://schemas.microsoft.com/office/drawing/2014/main" id="{7BBB6DB5-BA55-C313-7794-5866776D0205}"/>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783718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dirty="0"/>
              <a:t>In closing..</a:t>
            </a:r>
          </a:p>
        </p:txBody>
      </p:sp>
      <p:sp>
        <p:nvSpPr>
          <p:cNvPr id="30722" name="Content Placeholder 2"/>
          <p:cNvSpPr>
            <a:spLocks noGrp="1"/>
          </p:cNvSpPr>
          <p:nvPr>
            <p:ph idx="1"/>
          </p:nvPr>
        </p:nvSpPr>
        <p:spPr/>
        <p:txBody>
          <a:bodyPr/>
          <a:lstStyle/>
          <a:p>
            <a:r>
              <a:rPr lang="en-US" dirty="0"/>
              <a:t> I hope to see you (in person or virtually) in one of my classes, and I also hope that you find the content useful. </a:t>
            </a:r>
          </a:p>
          <a:p>
            <a:pPr lvl="1"/>
            <a:r>
              <a:rPr lang="en-US" dirty="0"/>
              <a:t>If you are taking one of my free classes, please recognize that I share my content, not out of altruism, but because like most teachers, </a:t>
            </a:r>
            <a:r>
              <a:rPr lang="en-US" b="1" dirty="0"/>
              <a:t>I want a bigger audience</a:t>
            </a:r>
            <a:r>
              <a:rPr lang="en-US" dirty="0"/>
              <a:t>. </a:t>
            </a:r>
          </a:p>
          <a:p>
            <a:pPr lvl="1"/>
            <a:r>
              <a:rPr lang="en-US" dirty="0"/>
              <a:t>If you are taking the </a:t>
            </a:r>
            <a:r>
              <a:rPr lang="en-US" b="1" dirty="0"/>
              <a:t>NYU certificate classes</a:t>
            </a:r>
            <a:r>
              <a:rPr lang="en-US" dirty="0"/>
              <a:t>, and you find the price tag daunting, I am afraid that I cannot do much more than commiserate, since the university has its own imperatives. </a:t>
            </a:r>
          </a:p>
          <a:p>
            <a:pPr lvl="1"/>
            <a:r>
              <a:rPr lang="en-US" dirty="0"/>
              <a:t>If you do feel that </a:t>
            </a:r>
            <a:r>
              <a:rPr lang="en-US" b="1" dirty="0"/>
              <a:t>you want to thank me</a:t>
            </a:r>
            <a:r>
              <a:rPr lang="en-US" dirty="0"/>
              <a:t>, the best way you can do this is to pass it on, perhaps by teaching someone around you.</a:t>
            </a:r>
            <a:br>
              <a:rPr lang="en-US" dirty="0"/>
            </a:br>
            <a:endParaRPr lang="en-US" altLang="x-none" dirty="0"/>
          </a:p>
        </p:txBody>
      </p:sp>
      <p:sp>
        <p:nvSpPr>
          <p:cNvPr id="4710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11F95CF-97C6-7E4C-B0CD-B50DA98E0207}" type="slidenum">
              <a:rPr lang="en-US" altLang="x-none" sz="1200">
                <a:solidFill>
                  <a:srgbClr val="FFFFFF"/>
                </a:solidFill>
              </a:rPr>
              <a:pPr>
                <a:lnSpc>
                  <a:spcPct val="80000"/>
                </a:lnSpc>
              </a:pPr>
              <a:t>19</a:t>
            </a:fld>
            <a:endParaRPr lang="en-US" altLang="x-none" sz="1200">
              <a:solidFill>
                <a:srgbClr val="FFFFFF"/>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22233</TotalTime>
  <Pages>13</Pages>
  <Words>1413</Words>
  <Application>Microsoft Macintosh PowerPoint</Application>
  <PresentationFormat>On-screen Show (4:3)</PresentationFormat>
  <Paragraphs>117</Paragraphs>
  <Slides>19</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Calibri</vt:lpstr>
      <vt:lpstr>Helvetica</vt:lpstr>
      <vt:lpstr>Rockwell</vt:lpstr>
      <vt:lpstr>Rockwell Condensed</vt:lpstr>
      <vt:lpstr>Rockwell Extra Bold</vt:lpstr>
      <vt:lpstr>Times</vt:lpstr>
      <vt:lpstr>Wingdings</vt:lpstr>
      <vt:lpstr>Slides2025</vt:lpstr>
      <vt:lpstr>for the fun of it: open house for My spring 2025 classes</vt:lpstr>
      <vt:lpstr>a ritual (I know.. I know..)</vt:lpstr>
      <vt:lpstr>Why I teach…</vt:lpstr>
      <vt:lpstr>How I teach…</vt:lpstr>
      <vt:lpstr>What I teach…</vt:lpstr>
      <vt:lpstr>The one finance class that everyone needs…</vt:lpstr>
      <vt:lpstr>A worthwhile follow on?</vt:lpstr>
      <vt:lpstr>An Investing big picture class!</vt:lpstr>
      <vt:lpstr>A new entrant</vt:lpstr>
      <vt:lpstr>Accounting as raw data!</vt:lpstr>
      <vt:lpstr>Spring training for finance!</vt:lpstr>
      <vt:lpstr>Playing moneyball?</vt:lpstr>
      <vt:lpstr>Class formats</vt:lpstr>
      <vt:lpstr>Gateways to classes</vt:lpstr>
      <vt:lpstr>Class material: Books are optional, but..</vt:lpstr>
      <vt:lpstr>A class guide</vt:lpstr>
      <vt:lpstr>Reality checks</vt:lpstr>
      <vt:lpstr>Help Desk..</vt:lpstr>
      <vt:lpstr>In closing..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245</cp:revision>
  <cp:lastPrinted>2024-11-18T21:02:33Z</cp:lastPrinted>
  <dcterms:created xsi:type="dcterms:W3CDTF">2010-01-13T13:30:38Z</dcterms:created>
  <dcterms:modified xsi:type="dcterms:W3CDTF">2024-12-11T17:04:10Z</dcterms:modified>
</cp:coreProperties>
</file>