
<file path=[Content_Types].xml><?xml version="1.0" encoding="utf-8"?>
<Types xmlns="http://schemas.openxmlformats.org/package/2006/content-types">
  <Default Extension="xml" ContentType="application/xml"/>
  <Default Extension="xls" ContentType="application/vnd.ms-exce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embeddings/oleObject1.bin" ContentType="application/vnd.openxmlformats-officedocument.oleObject"/>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2.xml" ContentType="application/vnd.openxmlformats-officedocument.drawingml.chart+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embeddings/oleObject2.bin" ContentType="application/vnd.openxmlformats-officedocument.oleObject"/>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embeddings/oleObject3.bin" ContentType="application/vnd.openxmlformats-officedocument.oleObject"/>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rts/chart3.xml" ContentType="application/vnd.openxmlformats-officedocument.drawingml.chart+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harts/chart4.xml" ContentType="application/vnd.openxmlformats-officedocument.drawingml.chart+xml"/>
  <Override PartName="/ppt/drawings/drawing2.xml" ContentType="application/vnd.openxmlformats-officedocument.drawingml.chartshapes+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charts/chart5.xml" ContentType="application/vnd.openxmlformats-officedocument.drawingml.chart+xml"/>
  <Override PartName="/ppt/drawings/drawing3.xml" ContentType="application/vnd.openxmlformats-officedocument.drawingml.chartshapes+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39" r:id="rId1"/>
  </p:sldMasterIdLst>
  <p:notesMasterIdLst>
    <p:notesMasterId r:id="rId111"/>
  </p:notesMasterIdLst>
  <p:handoutMasterIdLst>
    <p:handoutMasterId r:id="rId112"/>
  </p:handoutMasterIdLst>
  <p:sldIdLst>
    <p:sldId id="405" r:id="rId2"/>
    <p:sldId id="583" r:id="rId3"/>
    <p:sldId id="1030" r:id="rId4"/>
    <p:sldId id="1031" r:id="rId5"/>
    <p:sldId id="1032" r:id="rId6"/>
    <p:sldId id="489" r:id="rId7"/>
    <p:sldId id="490" r:id="rId8"/>
    <p:sldId id="491" r:id="rId9"/>
    <p:sldId id="1011" r:id="rId10"/>
    <p:sldId id="510" r:id="rId11"/>
    <p:sldId id="636" r:id="rId12"/>
    <p:sldId id="495" r:id="rId13"/>
    <p:sldId id="516" r:id="rId14"/>
    <p:sldId id="590" r:id="rId15"/>
    <p:sldId id="863" r:id="rId16"/>
    <p:sldId id="499" r:id="rId17"/>
    <p:sldId id="557" r:id="rId18"/>
    <p:sldId id="558" r:id="rId19"/>
    <p:sldId id="500" r:id="rId20"/>
    <p:sldId id="588" r:id="rId21"/>
    <p:sldId id="1007" r:id="rId22"/>
    <p:sldId id="1008" r:id="rId23"/>
    <p:sldId id="1009" r:id="rId24"/>
    <p:sldId id="586" r:id="rId25"/>
    <p:sldId id="650" r:id="rId26"/>
    <p:sldId id="864" r:id="rId27"/>
    <p:sldId id="555" r:id="rId28"/>
    <p:sldId id="556" r:id="rId29"/>
    <p:sldId id="1033" r:id="rId30"/>
    <p:sldId id="1034" r:id="rId31"/>
    <p:sldId id="1035" r:id="rId32"/>
    <p:sldId id="638" r:id="rId33"/>
    <p:sldId id="651" r:id="rId34"/>
    <p:sldId id="503" r:id="rId35"/>
    <p:sldId id="1037" r:id="rId36"/>
    <p:sldId id="1036" r:id="rId37"/>
    <p:sldId id="505" r:id="rId38"/>
    <p:sldId id="963" r:id="rId39"/>
    <p:sldId id="506" r:id="rId40"/>
    <p:sldId id="1018" r:id="rId41"/>
    <p:sldId id="507" r:id="rId42"/>
    <p:sldId id="654" r:id="rId43"/>
    <p:sldId id="808" r:id="rId44"/>
    <p:sldId id="809" r:id="rId45"/>
    <p:sldId id="810" r:id="rId46"/>
    <p:sldId id="811" r:id="rId47"/>
    <p:sldId id="812" r:id="rId48"/>
    <p:sldId id="813" r:id="rId49"/>
    <p:sldId id="814" r:id="rId50"/>
    <p:sldId id="815" r:id="rId51"/>
    <p:sldId id="816" r:id="rId52"/>
    <p:sldId id="824" r:id="rId53"/>
    <p:sldId id="825" r:id="rId54"/>
    <p:sldId id="828" r:id="rId55"/>
    <p:sldId id="829" r:id="rId56"/>
    <p:sldId id="830" r:id="rId57"/>
    <p:sldId id="831" r:id="rId58"/>
    <p:sldId id="832" r:id="rId59"/>
    <p:sldId id="754" r:id="rId60"/>
    <p:sldId id="759" r:id="rId61"/>
    <p:sldId id="874" r:id="rId62"/>
    <p:sldId id="875" r:id="rId63"/>
    <p:sldId id="876" r:id="rId64"/>
    <p:sldId id="1012" r:id="rId65"/>
    <p:sldId id="1027" r:id="rId66"/>
    <p:sldId id="1028" r:id="rId67"/>
    <p:sldId id="1029" r:id="rId68"/>
    <p:sldId id="1013" r:id="rId69"/>
    <p:sldId id="1014" r:id="rId70"/>
    <p:sldId id="1015" r:id="rId71"/>
    <p:sldId id="957" r:id="rId72"/>
    <p:sldId id="879" r:id="rId73"/>
    <p:sldId id="880" r:id="rId74"/>
    <p:sldId id="881" r:id="rId75"/>
    <p:sldId id="882" r:id="rId76"/>
    <p:sldId id="884" r:id="rId77"/>
    <p:sldId id="895" r:id="rId78"/>
    <p:sldId id="899" r:id="rId79"/>
    <p:sldId id="900" r:id="rId80"/>
    <p:sldId id="921" r:id="rId81"/>
    <p:sldId id="922" r:id="rId82"/>
    <p:sldId id="923" r:id="rId83"/>
    <p:sldId id="924" r:id="rId84"/>
    <p:sldId id="942" r:id="rId85"/>
    <p:sldId id="943" r:id="rId86"/>
    <p:sldId id="959" r:id="rId87"/>
    <p:sldId id="975" r:id="rId88"/>
    <p:sldId id="976" r:id="rId89"/>
    <p:sldId id="977" r:id="rId90"/>
    <p:sldId id="978" r:id="rId91"/>
    <p:sldId id="979" r:id="rId92"/>
    <p:sldId id="980" r:id="rId93"/>
    <p:sldId id="981" r:id="rId94"/>
    <p:sldId id="982" r:id="rId95"/>
    <p:sldId id="983" r:id="rId96"/>
    <p:sldId id="984" r:id="rId97"/>
    <p:sldId id="1023" r:id="rId98"/>
    <p:sldId id="986" r:id="rId99"/>
    <p:sldId id="1024" r:id="rId100"/>
    <p:sldId id="988" r:id="rId101"/>
    <p:sldId id="989" r:id="rId102"/>
    <p:sldId id="990" r:id="rId103"/>
    <p:sldId id="991" r:id="rId104"/>
    <p:sldId id="992" r:id="rId105"/>
    <p:sldId id="993" r:id="rId106"/>
    <p:sldId id="1025" r:id="rId107"/>
    <p:sldId id="1026" r:id="rId108"/>
    <p:sldId id="1003" r:id="rId109"/>
    <p:sldId id="1004" r:id="rId110"/>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09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68"/>
    </p:cViewPr>
  </p:sorter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slide" Target="slides/slide107.xml"/><Relationship Id="rId109" Type="http://schemas.openxmlformats.org/officeDocument/2006/relationships/slide" Target="slides/slide10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slide" Target="slides/slide109.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11" Type="http://schemas.openxmlformats.org/officeDocument/2006/relationships/notesMaster" Target="notesMasters/notesMaster1.xml"/><Relationship Id="rId112" Type="http://schemas.openxmlformats.org/officeDocument/2006/relationships/handoutMaster" Target="handoutMasters/handoutMaster1.xml"/><Relationship Id="rId113" Type="http://schemas.openxmlformats.org/officeDocument/2006/relationships/printerSettings" Target="printerSettings/printerSettings1.bin"/><Relationship Id="rId114" Type="http://schemas.openxmlformats.org/officeDocument/2006/relationships/presProps" Target="presProps.xml"/><Relationship Id="rId115" Type="http://schemas.openxmlformats.org/officeDocument/2006/relationships/viewProps" Target="viewProps.xml"/><Relationship Id="rId116" Type="http://schemas.openxmlformats.org/officeDocument/2006/relationships/theme" Target="theme/theme1.xml"/><Relationship Id="rId11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Datasets:Datasets15:Global:ExcessReturnsbyRegion.xlsx"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oleObject" Target="Travelling%20HD:All%20My%20Stuff:Valn3rdEdition:DCF%20valuations:TataMotors2010.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Travelling%20HD:All%20My%20Stuff:Datasets:Datasets15:Global:MultiplesAnalysisUS&amp;Global.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Travelling%20HD:All%20My%20Stuff:Datasets:Datasets15:Global:MultiplesAnalysisUS&amp;Global.xlsx" TargetMode="External"/><Relationship Id="rId2"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1" Type="http://schemas.openxmlformats.org/officeDocument/2006/relationships/oleObject" Target="Travelling%20HD:All%20My%20Stuff:Datasets:Datasets15:Global:MultiplesAnalysisUS&amp;Global.xlsx" TargetMode="External"/><Relationship Id="rId2"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a:t>Excess Return (ROC minus Cost of Capital) for firms with</a:t>
            </a:r>
            <a:r>
              <a:rPr lang="en-US" sz="1400" b="0" i="1" baseline="0"/>
              <a:t> market capitalization&gt; $50 million</a:t>
            </a:r>
            <a:r>
              <a:rPr lang="en-US" sz="1400" b="0" i="1"/>
              <a:t>: Global in</a:t>
            </a:r>
            <a:r>
              <a:rPr lang="en-US" sz="1400" b="0" i="1" baseline="0"/>
              <a:t> 2014</a:t>
            </a:r>
            <a:endParaRPr lang="en-US" sz="1400" b="0" i="1"/>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'Capital Excess Returns'!$B$38</c:f>
              <c:strCache>
                <c:ptCount val="1"/>
                <c:pt idx="0">
                  <c:v>&lt;-5%</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Returns'!$B$39:$B$44</c:f>
              <c:numCache>
                <c:formatCode>0.00%</c:formatCode>
                <c:ptCount val="6"/>
                <c:pt idx="0">
                  <c:v>0.300704776820673</c:v>
                </c:pt>
                <c:pt idx="1">
                  <c:v>0.237518463810931</c:v>
                </c:pt>
                <c:pt idx="2">
                  <c:v>0.335394554683895</c:v>
                </c:pt>
                <c:pt idx="3">
                  <c:v>0.188534517561566</c:v>
                </c:pt>
                <c:pt idx="4">
                  <c:v>0.228257960931228</c:v>
                </c:pt>
                <c:pt idx="5">
                  <c:v>0.282898070102713</c:v>
                </c:pt>
              </c:numCache>
            </c:numRef>
          </c:val>
        </c:ser>
        <c:ser>
          <c:idx val="1"/>
          <c:order val="1"/>
          <c:tx>
            <c:strRef>
              <c:f>'Capital Excess Returns'!$C$38</c:f>
              <c:strCache>
                <c:ptCount val="1"/>
                <c:pt idx="0">
                  <c:v> -5% - 0%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Returns'!$C$39:$C$44</c:f>
              <c:numCache>
                <c:formatCode>0.00%</c:formatCode>
                <c:ptCount val="6"/>
                <c:pt idx="0">
                  <c:v>0.191072826938136</c:v>
                </c:pt>
                <c:pt idx="1">
                  <c:v>0.217725258493353</c:v>
                </c:pt>
                <c:pt idx="2">
                  <c:v>0.237101984310106</c:v>
                </c:pt>
                <c:pt idx="3">
                  <c:v>0.419459023011708</c:v>
                </c:pt>
                <c:pt idx="4">
                  <c:v>0.265185978057265</c:v>
                </c:pt>
                <c:pt idx="5">
                  <c:v>0.257012574271107</c:v>
                </c:pt>
              </c:numCache>
            </c:numRef>
          </c:val>
        </c:ser>
        <c:ser>
          <c:idx val="2"/>
          <c:order val="2"/>
          <c:tx>
            <c:strRef>
              <c:f>'Capital Excess Returns'!$D$38</c:f>
              <c:strCache>
                <c:ptCount val="1"/>
                <c:pt idx="0">
                  <c:v> 0 -5%</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Returns'!$D$39:$D$44</c:f>
              <c:numCache>
                <c:formatCode>0.00%</c:formatCode>
                <c:ptCount val="6"/>
                <c:pt idx="0">
                  <c:v>0.186374314800313</c:v>
                </c:pt>
                <c:pt idx="1">
                  <c:v>0.171344165435746</c:v>
                </c:pt>
                <c:pt idx="2">
                  <c:v>0.147392708814029</c:v>
                </c:pt>
                <c:pt idx="3">
                  <c:v>0.176826806620912</c:v>
                </c:pt>
                <c:pt idx="4">
                  <c:v>0.156810275622157</c:v>
                </c:pt>
                <c:pt idx="5">
                  <c:v>0.158398968264935</c:v>
                </c:pt>
              </c:numCache>
            </c:numRef>
          </c:val>
        </c:ser>
        <c:ser>
          <c:idx val="3"/>
          <c:order val="3"/>
          <c:tx>
            <c:strRef>
              <c:f>'Capital Excess Returns'!$E$38</c:f>
              <c:strCache>
                <c:ptCount val="1"/>
                <c:pt idx="0">
                  <c:v>5 -10%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Returns'!$E$39:$E$44</c:f>
              <c:numCache>
                <c:formatCode>0.00%</c:formatCode>
                <c:ptCount val="6"/>
                <c:pt idx="0">
                  <c:v>0.11433046202036</c:v>
                </c:pt>
                <c:pt idx="1">
                  <c:v>0.104579025110783</c:v>
                </c:pt>
                <c:pt idx="2">
                  <c:v>0.0910936778957083</c:v>
                </c:pt>
                <c:pt idx="3">
                  <c:v>0.0815502624142107</c:v>
                </c:pt>
                <c:pt idx="4">
                  <c:v>0.102756221568103</c:v>
                </c:pt>
                <c:pt idx="5">
                  <c:v>0.0954815531297499</c:v>
                </c:pt>
              </c:numCache>
            </c:numRef>
          </c:val>
        </c:ser>
        <c:ser>
          <c:idx val="4"/>
          <c:order val="4"/>
          <c:tx>
            <c:strRef>
              <c:f>'Capital Excess Returns'!$F$38</c:f>
              <c:strCache>
                <c:ptCount val="1"/>
                <c:pt idx="0">
                  <c:v>&gt;10%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Returns'!$F$39:$F$44</c:f>
              <c:numCache>
                <c:formatCode>0.00%</c:formatCode>
                <c:ptCount val="6"/>
                <c:pt idx="0">
                  <c:v>0.207517619420517</c:v>
                </c:pt>
                <c:pt idx="1">
                  <c:v>0.268833087149188</c:v>
                </c:pt>
                <c:pt idx="2">
                  <c:v>0.189017074296262</c:v>
                </c:pt>
                <c:pt idx="3">
                  <c:v>0.133629390391603</c:v>
                </c:pt>
                <c:pt idx="4">
                  <c:v>0.246989563821247</c:v>
                </c:pt>
                <c:pt idx="5">
                  <c:v>0.206208834231496</c:v>
                </c:pt>
              </c:numCache>
            </c:numRef>
          </c:val>
        </c:ser>
        <c:dLbls>
          <c:showLegendKey val="0"/>
          <c:showVal val="0"/>
          <c:showCatName val="0"/>
          <c:showSerName val="0"/>
          <c:showPercent val="0"/>
          <c:showBubbleSize val="0"/>
        </c:dLbls>
        <c:gapWidth val="150"/>
        <c:shape val="box"/>
        <c:axId val="-2139692216"/>
        <c:axId val="-2139659128"/>
        <c:axId val="0"/>
      </c:bar3DChart>
      <c:catAx>
        <c:axId val="-2139692216"/>
        <c:scaling>
          <c:orientation val="minMax"/>
        </c:scaling>
        <c:delete val="0"/>
        <c:axPos val="b"/>
        <c:majorTickMark val="out"/>
        <c:minorTickMark val="none"/>
        <c:tickLblPos val="nextTo"/>
        <c:crossAx val="-2139659128"/>
        <c:crosses val="autoZero"/>
        <c:auto val="1"/>
        <c:lblAlgn val="ctr"/>
        <c:lblOffset val="100"/>
        <c:noMultiLvlLbl val="0"/>
      </c:catAx>
      <c:valAx>
        <c:axId val="-2139659128"/>
        <c:scaling>
          <c:orientation val="minMax"/>
        </c:scaling>
        <c:delete val="0"/>
        <c:axPos val="l"/>
        <c:majorGridlines/>
        <c:numFmt formatCode="0.00%" sourceLinked="1"/>
        <c:majorTickMark val="out"/>
        <c:minorTickMark val="none"/>
        <c:tickLblPos val="nextTo"/>
        <c:crossAx val="-2139692216"/>
        <c:crosses val="autoZero"/>
        <c:crossBetween val="between"/>
      </c:valAx>
    </c:plotArea>
    <c:legend>
      <c:legendPos val="r"/>
      <c:layout/>
      <c:overlay val="0"/>
    </c:legend>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ser>
          <c:idx val="0"/>
          <c:order val="0"/>
          <c:tx>
            <c:strRef>
              <c:f>'Cross Holdings Valuation'!$B$19</c:f>
              <c:strCache>
                <c:ptCount val="1"/>
                <c:pt idx="0">
                  <c:v>Value</c:v>
                </c:pt>
              </c:strCache>
            </c:strRef>
          </c:tx>
          <c:explosion val="25"/>
          <c:dLbls>
            <c:showLegendKey val="0"/>
            <c:showVal val="1"/>
            <c:showCatName val="1"/>
            <c:showSerName val="0"/>
            <c:showPercent val="0"/>
            <c:showBubbleSize val="0"/>
            <c:showLeaderLines val="1"/>
          </c:dLbls>
          <c:cat>
            <c:strRef>
              <c:f>'Cross Holdings Valuation'!$A$20:$A$23</c:f>
              <c:strCache>
                <c:ptCount val="4"/>
                <c:pt idx="0">
                  <c:v>Tata Steel</c:v>
                </c:pt>
                <c:pt idx="1">
                  <c:v>Tata Chemicals</c:v>
                </c:pt>
                <c:pt idx="2">
                  <c:v>Other publicly held Tata Companies</c:v>
                </c:pt>
                <c:pt idx="3">
                  <c:v>Non-public Tata companies</c:v>
                </c:pt>
              </c:strCache>
            </c:strRef>
          </c:cat>
          <c:val>
            <c:numRef>
              <c:f>'Cross Holdings Valuation'!$B$20:$B$23</c:f>
              <c:numCache>
                <c:formatCode>#,##0[$₹-449]</c:formatCode>
                <c:ptCount val="4"/>
                <c:pt idx="0">
                  <c:v>13572.0</c:v>
                </c:pt>
                <c:pt idx="1">
                  <c:v>2431.0</c:v>
                </c:pt>
                <c:pt idx="2">
                  <c:v>12335.0</c:v>
                </c:pt>
                <c:pt idx="3">
                  <c:v>112238.0</c:v>
                </c:pt>
              </c:numCache>
            </c:numRef>
          </c:val>
        </c:ser>
        <c:dLbls>
          <c:showLegendKey val="0"/>
          <c:showVal val="1"/>
          <c:showCatName val="1"/>
          <c:showSerName val="0"/>
          <c:showPercent val="0"/>
          <c:showBubbleSize val="0"/>
          <c:showLeaderLines val="1"/>
        </c:dLbls>
      </c:pie3D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b="0" i="1"/>
            </a:pPr>
            <a:r>
              <a:rPr lang="en-US" b="0" i="1"/>
              <a:t>PE Ratios for US stocks:</a:t>
            </a:r>
            <a:r>
              <a:rPr lang="en-US" b="0" i="1" baseline="0"/>
              <a:t> January 2015</a:t>
            </a:r>
            <a:endParaRPr lang="en-US" b="0" i="1"/>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'US PE'!$B$1</c:f>
              <c:strCache>
                <c:ptCount val="1"/>
                <c:pt idx="0">
                  <c:v>Current</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PE'!$B$2:$B$15</c:f>
              <c:numCache>
                <c:formatCode>#,##0.#####</c:formatCode>
                <c:ptCount val="14"/>
                <c:pt idx="0">
                  <c:v>165.0</c:v>
                </c:pt>
                <c:pt idx="1">
                  <c:v>184.0</c:v>
                </c:pt>
                <c:pt idx="2">
                  <c:v>331.0</c:v>
                </c:pt>
                <c:pt idx="3">
                  <c:v>472.0</c:v>
                </c:pt>
                <c:pt idx="4">
                  <c:v>453.0</c:v>
                </c:pt>
                <c:pt idx="5">
                  <c:v>366.0</c:v>
                </c:pt>
                <c:pt idx="6">
                  <c:v>298.0</c:v>
                </c:pt>
                <c:pt idx="7">
                  <c:v>203.0</c:v>
                </c:pt>
                <c:pt idx="8">
                  <c:v>141.0</c:v>
                </c:pt>
                <c:pt idx="9">
                  <c:v>106.0</c:v>
                </c:pt>
                <c:pt idx="10">
                  <c:v>169.0</c:v>
                </c:pt>
                <c:pt idx="11">
                  <c:v>178.0</c:v>
                </c:pt>
                <c:pt idx="12">
                  <c:v>81.0</c:v>
                </c:pt>
                <c:pt idx="13">
                  <c:v>256.0</c:v>
                </c:pt>
              </c:numCache>
            </c:numRef>
          </c:val>
        </c:ser>
        <c:ser>
          <c:idx val="1"/>
          <c:order val="1"/>
          <c:tx>
            <c:strRef>
              <c:f>'US PE'!$C$1</c:f>
              <c:strCache>
                <c:ptCount val="1"/>
                <c:pt idx="0">
                  <c:v>Trailing</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PE'!$C$2:$C$15</c:f>
              <c:numCache>
                <c:formatCode>#,##0.#####</c:formatCode>
                <c:ptCount val="14"/>
                <c:pt idx="0">
                  <c:v>146.0</c:v>
                </c:pt>
                <c:pt idx="1">
                  <c:v>181.0</c:v>
                </c:pt>
                <c:pt idx="2">
                  <c:v>387.0</c:v>
                </c:pt>
                <c:pt idx="3">
                  <c:v>513.0</c:v>
                </c:pt>
                <c:pt idx="4">
                  <c:v>508.0</c:v>
                </c:pt>
                <c:pt idx="5">
                  <c:v>390.0</c:v>
                </c:pt>
                <c:pt idx="6">
                  <c:v>285.0</c:v>
                </c:pt>
                <c:pt idx="7">
                  <c:v>176.0</c:v>
                </c:pt>
                <c:pt idx="8">
                  <c:v>124.0</c:v>
                </c:pt>
                <c:pt idx="9">
                  <c:v>87.0</c:v>
                </c:pt>
                <c:pt idx="10">
                  <c:v>153.0</c:v>
                </c:pt>
                <c:pt idx="11">
                  <c:v>181.0</c:v>
                </c:pt>
                <c:pt idx="12">
                  <c:v>82.0</c:v>
                </c:pt>
                <c:pt idx="13">
                  <c:v>185.0</c:v>
                </c:pt>
              </c:numCache>
            </c:numRef>
          </c:val>
        </c:ser>
        <c:ser>
          <c:idx val="2"/>
          <c:order val="2"/>
          <c:tx>
            <c:strRef>
              <c:f>'US PE'!$D$1</c:f>
              <c:strCache>
                <c:ptCount val="1"/>
                <c:pt idx="0">
                  <c:v>Forward</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PE'!$D$2:$D$15</c:f>
              <c:numCache>
                <c:formatCode>#,##0.#####</c:formatCode>
                <c:ptCount val="14"/>
                <c:pt idx="0">
                  <c:v>16.0</c:v>
                </c:pt>
                <c:pt idx="1">
                  <c:v>74.0</c:v>
                </c:pt>
                <c:pt idx="2">
                  <c:v>273.0</c:v>
                </c:pt>
                <c:pt idx="3">
                  <c:v>632.0</c:v>
                </c:pt>
                <c:pt idx="4">
                  <c:v>636.0</c:v>
                </c:pt>
                <c:pt idx="5">
                  <c:v>376.0</c:v>
                </c:pt>
                <c:pt idx="6">
                  <c:v>199.0</c:v>
                </c:pt>
                <c:pt idx="7">
                  <c:v>114.0</c:v>
                </c:pt>
                <c:pt idx="8">
                  <c:v>78.0</c:v>
                </c:pt>
                <c:pt idx="9">
                  <c:v>66.0</c:v>
                </c:pt>
                <c:pt idx="10">
                  <c:v>92.0</c:v>
                </c:pt>
                <c:pt idx="11">
                  <c:v>118.0</c:v>
                </c:pt>
                <c:pt idx="12">
                  <c:v>48.0</c:v>
                </c:pt>
                <c:pt idx="13">
                  <c:v>98.0</c:v>
                </c:pt>
              </c:numCache>
            </c:numRef>
          </c:val>
        </c:ser>
        <c:dLbls>
          <c:showLegendKey val="0"/>
          <c:showVal val="0"/>
          <c:showCatName val="0"/>
          <c:showSerName val="0"/>
          <c:showPercent val="0"/>
          <c:showBubbleSize val="0"/>
        </c:dLbls>
        <c:gapWidth val="150"/>
        <c:shape val="box"/>
        <c:axId val="-2018865128"/>
        <c:axId val="-2018859352"/>
        <c:axId val="0"/>
      </c:bar3DChart>
      <c:catAx>
        <c:axId val="-2018865128"/>
        <c:scaling>
          <c:orientation val="minMax"/>
        </c:scaling>
        <c:delete val="0"/>
        <c:axPos val="b"/>
        <c:majorTickMark val="out"/>
        <c:minorTickMark val="none"/>
        <c:tickLblPos val="nextTo"/>
        <c:crossAx val="-2018859352"/>
        <c:crosses val="autoZero"/>
        <c:auto val="1"/>
        <c:lblAlgn val="ctr"/>
        <c:lblOffset val="100"/>
        <c:noMultiLvlLbl val="0"/>
      </c:catAx>
      <c:valAx>
        <c:axId val="-2018859352"/>
        <c:scaling>
          <c:orientation val="minMax"/>
        </c:scaling>
        <c:delete val="0"/>
        <c:axPos val="l"/>
        <c:majorGridlines/>
        <c:numFmt formatCode="#,##0.#####" sourceLinked="1"/>
        <c:majorTickMark val="out"/>
        <c:minorTickMark val="none"/>
        <c:tickLblPos val="nextTo"/>
        <c:crossAx val="-2018865128"/>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PE Ratio Distribution: Global Comparison in January</a:t>
            </a:r>
            <a:r>
              <a:rPr lang="en-US" baseline="0"/>
              <a:t> 2015</a:t>
            </a:r>
            <a:endParaRPr lang="en-US"/>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'PE Global'!$B$1</c:f>
              <c:strCache>
                <c:ptCount val="1"/>
                <c:pt idx="0">
                  <c:v>Aus, Ca &amp; NZ</c:v>
                </c:pt>
              </c:strCache>
            </c:strRef>
          </c:tx>
          <c:invertIfNegative val="0"/>
          <c:cat>
            <c:strRef>
              <c:f>'PE Global'!$A$2:$A$15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'PE Global'!$B$2:$B$15</c:f>
              <c:numCache>
                <c:formatCode>0.00%</c:formatCode>
                <c:ptCount val="14"/>
                <c:pt idx="0">
                  <c:v>0.109756097560976</c:v>
                </c:pt>
                <c:pt idx="1">
                  <c:v>0.123577235772358</c:v>
                </c:pt>
                <c:pt idx="2">
                  <c:v>0.165853658536585</c:v>
                </c:pt>
                <c:pt idx="3">
                  <c:v>0.155284552845528</c:v>
                </c:pt>
                <c:pt idx="4">
                  <c:v>0.091869918699187</c:v>
                </c:pt>
                <c:pt idx="5">
                  <c:v>0.0788617886178862</c:v>
                </c:pt>
                <c:pt idx="6">
                  <c:v>0.040650406504065</c:v>
                </c:pt>
                <c:pt idx="7">
                  <c:v>0.0341463414634146</c:v>
                </c:pt>
                <c:pt idx="8">
                  <c:v>0.0333333333333333</c:v>
                </c:pt>
                <c:pt idx="9">
                  <c:v>0.0178861788617886</c:v>
                </c:pt>
                <c:pt idx="10">
                  <c:v>0.040650406504065</c:v>
                </c:pt>
                <c:pt idx="11">
                  <c:v>0.0422764227642276</c:v>
                </c:pt>
                <c:pt idx="12">
                  <c:v>0.0170731707317073</c:v>
                </c:pt>
                <c:pt idx="13">
                  <c:v>0.048780487804878</c:v>
                </c:pt>
              </c:numCache>
            </c:numRef>
          </c:val>
        </c:ser>
        <c:ser>
          <c:idx val="1"/>
          <c:order val="1"/>
          <c:tx>
            <c:strRef>
              <c:f>'PE Global'!$C$1</c:f>
              <c:strCache>
                <c:ptCount val="1"/>
                <c:pt idx="0">
                  <c:v>US</c:v>
                </c:pt>
              </c:strCache>
            </c:strRef>
          </c:tx>
          <c:invertIfNegative val="0"/>
          <c:cat>
            <c:strRef>
              <c:f>'PE Global'!$A$2:$A$15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'PE Global'!$C$2:$C$15</c:f>
              <c:numCache>
                <c:formatCode>0.00%</c:formatCode>
                <c:ptCount val="14"/>
                <c:pt idx="0">
                  <c:v>0.0484866294446077</c:v>
                </c:pt>
                <c:pt idx="1">
                  <c:v>0.0540699382897443</c:v>
                </c:pt>
                <c:pt idx="2">
                  <c:v>0.0972671172494857</c:v>
                </c:pt>
                <c:pt idx="3">
                  <c:v>0.138701146047605</c:v>
                </c:pt>
                <c:pt idx="4">
                  <c:v>0.133117837202468</c:v>
                </c:pt>
                <c:pt idx="5">
                  <c:v>0.107552159858948</c:v>
                </c:pt>
                <c:pt idx="6">
                  <c:v>0.0875697913605642</c:v>
                </c:pt>
                <c:pt idx="7">
                  <c:v>0.059653247134881</c:v>
                </c:pt>
                <c:pt idx="8">
                  <c:v>0.0414340287981193</c:v>
                </c:pt>
                <c:pt idx="9">
                  <c:v>0.0311489861886571</c:v>
                </c:pt>
                <c:pt idx="10">
                  <c:v>0.0496620628856891</c:v>
                </c:pt>
                <c:pt idx="11">
                  <c:v>0.0523067881281222</c:v>
                </c:pt>
                <c:pt idx="12">
                  <c:v>0.0238025271818983</c:v>
                </c:pt>
                <c:pt idx="13">
                  <c:v>0.0752277402292095</c:v>
                </c:pt>
              </c:numCache>
            </c:numRef>
          </c:val>
        </c:ser>
        <c:ser>
          <c:idx val="2"/>
          <c:order val="2"/>
          <c:tx>
            <c:strRef>
              <c:f>'PE Global'!$D$1</c:f>
              <c:strCache>
                <c:ptCount val="1"/>
                <c:pt idx="0">
                  <c:v>Emerg Mkts</c:v>
                </c:pt>
              </c:strCache>
            </c:strRef>
          </c:tx>
          <c:invertIfNegative val="0"/>
          <c:cat>
            <c:strRef>
              <c:f>'PE Global'!$A$2:$A$15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'PE Global'!$D$2:$D$15</c:f>
              <c:numCache>
                <c:formatCode>0.00%</c:formatCode>
                <c:ptCount val="14"/>
                <c:pt idx="0">
                  <c:v>0.0527867471570967</c:v>
                </c:pt>
                <c:pt idx="1">
                  <c:v>0.128667696195423</c:v>
                </c:pt>
                <c:pt idx="2">
                  <c:v>0.157939070616313</c:v>
                </c:pt>
                <c:pt idx="3">
                  <c:v>0.123473255650709</c:v>
                </c:pt>
                <c:pt idx="4">
                  <c:v>0.0931489540923768</c:v>
                </c:pt>
                <c:pt idx="5">
                  <c:v>0.0621928962515794</c:v>
                </c:pt>
                <c:pt idx="6">
                  <c:v>0.0480134774673593</c:v>
                </c:pt>
                <c:pt idx="7">
                  <c:v>0.0348869858205812</c:v>
                </c:pt>
                <c:pt idx="8">
                  <c:v>0.0296925452758669</c:v>
                </c:pt>
                <c:pt idx="9">
                  <c:v>0.0264635687210445</c:v>
                </c:pt>
                <c:pt idx="10">
                  <c:v>0.0444335252000561</c:v>
                </c:pt>
                <c:pt idx="11">
                  <c:v>0.0633160185315176</c:v>
                </c:pt>
                <c:pt idx="12">
                  <c:v>0.0320791801207356</c:v>
                </c:pt>
                <c:pt idx="13">
                  <c:v>0.10290607889934</c:v>
                </c:pt>
              </c:numCache>
            </c:numRef>
          </c:val>
        </c:ser>
        <c:ser>
          <c:idx val="3"/>
          <c:order val="3"/>
          <c:tx>
            <c:strRef>
              <c:f>'PE Global'!$E$1</c:f>
              <c:strCache>
                <c:ptCount val="1"/>
                <c:pt idx="0">
                  <c:v>Europe</c:v>
                </c:pt>
              </c:strCache>
            </c:strRef>
          </c:tx>
          <c:invertIfNegative val="0"/>
          <c:cat>
            <c:strRef>
              <c:f>'PE Global'!$A$2:$A$15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'PE Global'!$E$2:$E$15</c:f>
              <c:numCache>
                <c:formatCode>0.00%</c:formatCode>
                <c:ptCount val="14"/>
                <c:pt idx="0">
                  <c:v>0.0619603859827323</c:v>
                </c:pt>
                <c:pt idx="1">
                  <c:v>0.11731843575419</c:v>
                </c:pt>
                <c:pt idx="2">
                  <c:v>0.173184357541899</c:v>
                </c:pt>
                <c:pt idx="3">
                  <c:v>0.156170644997461</c:v>
                </c:pt>
                <c:pt idx="4">
                  <c:v>0.128999492127984</c:v>
                </c:pt>
                <c:pt idx="5">
                  <c:v>0.0807516505840528</c:v>
                </c:pt>
                <c:pt idx="6">
                  <c:v>0.0515490096495683</c:v>
                </c:pt>
                <c:pt idx="7">
                  <c:v>0.0340274250888776</c:v>
                </c:pt>
                <c:pt idx="8">
                  <c:v>0.0299644489588624</c:v>
                </c:pt>
                <c:pt idx="9">
                  <c:v>0.02133062468258</c:v>
                </c:pt>
                <c:pt idx="10">
                  <c:v>0.0292026409344845</c:v>
                </c:pt>
                <c:pt idx="11">
                  <c:v>0.0396140172676485</c:v>
                </c:pt>
                <c:pt idx="12">
                  <c:v>0.0180294565769426</c:v>
                </c:pt>
                <c:pt idx="13">
                  <c:v>0.0578974098527171</c:v>
                </c:pt>
              </c:numCache>
            </c:numRef>
          </c:val>
        </c:ser>
        <c:ser>
          <c:idx val="4"/>
          <c:order val="4"/>
          <c:tx>
            <c:strRef>
              <c:f>'PE Global'!$F$1</c:f>
              <c:strCache>
                <c:ptCount val="1"/>
                <c:pt idx="0">
                  <c:v>Japan</c:v>
                </c:pt>
              </c:strCache>
            </c:strRef>
          </c:tx>
          <c:invertIfNegative val="0"/>
          <c:cat>
            <c:strRef>
              <c:f>'PE Global'!$A$2:$A$15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'PE Global'!$F$2:$F$15</c:f>
              <c:numCache>
                <c:formatCode>0.00%</c:formatCode>
                <c:ptCount val="14"/>
                <c:pt idx="0">
                  <c:v>0.0174563591022444</c:v>
                </c:pt>
                <c:pt idx="1">
                  <c:v>0.157107231920199</c:v>
                </c:pt>
                <c:pt idx="2">
                  <c:v>0.228179551122194</c:v>
                </c:pt>
                <c:pt idx="3">
                  <c:v>0.174563591022444</c:v>
                </c:pt>
                <c:pt idx="4">
                  <c:v>0.12001246882793</c:v>
                </c:pt>
                <c:pt idx="5">
                  <c:v>0.077930174563591</c:v>
                </c:pt>
                <c:pt idx="6">
                  <c:v>0.0486284289276808</c:v>
                </c:pt>
                <c:pt idx="7">
                  <c:v>0.0296134663341646</c:v>
                </c:pt>
                <c:pt idx="8">
                  <c:v>0.0258728179551122</c:v>
                </c:pt>
                <c:pt idx="9">
                  <c:v>0.0158977556109726</c:v>
                </c:pt>
                <c:pt idx="10">
                  <c:v>0.0305486284289277</c:v>
                </c:pt>
                <c:pt idx="11">
                  <c:v>0.0293017456359102</c:v>
                </c:pt>
                <c:pt idx="12">
                  <c:v>0.0149625935162095</c:v>
                </c:pt>
                <c:pt idx="13">
                  <c:v>0.0299251870324189</c:v>
                </c:pt>
              </c:numCache>
            </c:numRef>
          </c:val>
        </c:ser>
        <c:ser>
          <c:idx val="5"/>
          <c:order val="5"/>
          <c:tx>
            <c:strRef>
              <c:f>'PE Global'!$G$1</c:f>
              <c:strCache>
                <c:ptCount val="1"/>
                <c:pt idx="0">
                  <c:v>Global</c:v>
                </c:pt>
              </c:strCache>
            </c:strRef>
          </c:tx>
          <c:invertIfNegative val="0"/>
          <c:cat>
            <c:strRef>
              <c:f>'PE Global'!$A$2:$A$15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'PE Global'!$G$2:$G$15</c:f>
              <c:numCache>
                <c:formatCode>0.00%</c:formatCode>
                <c:ptCount val="14"/>
                <c:pt idx="0">
                  <c:v>0.0518407501345016</c:v>
                </c:pt>
                <c:pt idx="1">
                  <c:v>0.12047498270694</c:v>
                </c:pt>
                <c:pt idx="2">
                  <c:v>0.161363461686265</c:v>
                </c:pt>
                <c:pt idx="3">
                  <c:v>0.138229190684805</c:v>
                </c:pt>
                <c:pt idx="4">
                  <c:v>0.107063254169549</c:v>
                </c:pt>
                <c:pt idx="5">
                  <c:v>0.0736684344016601</c:v>
                </c:pt>
                <c:pt idx="6">
                  <c:v>0.0534547690415802</c:v>
                </c:pt>
                <c:pt idx="7">
                  <c:v>0.0373145799707939</c:v>
                </c:pt>
                <c:pt idx="8">
                  <c:v>0.0309737914072708</c:v>
                </c:pt>
                <c:pt idx="9">
                  <c:v>0.0245945738221505</c:v>
                </c:pt>
                <c:pt idx="10">
                  <c:v>0.0409269080009223</c:v>
                </c:pt>
                <c:pt idx="11">
                  <c:v>0.0531089078472062</c:v>
                </c:pt>
                <c:pt idx="12">
                  <c:v>0.0260548766428407</c:v>
                </c:pt>
                <c:pt idx="13">
                  <c:v>0.0809315194835139</c:v>
                </c:pt>
              </c:numCache>
            </c:numRef>
          </c:val>
        </c:ser>
        <c:dLbls>
          <c:showLegendKey val="0"/>
          <c:showVal val="0"/>
          <c:showCatName val="0"/>
          <c:showSerName val="0"/>
          <c:showPercent val="0"/>
          <c:showBubbleSize val="0"/>
        </c:dLbls>
        <c:gapWidth val="150"/>
        <c:shape val="box"/>
        <c:axId val="-2032198776"/>
        <c:axId val="-2032195800"/>
        <c:axId val="0"/>
      </c:bar3DChart>
      <c:catAx>
        <c:axId val="-2032198776"/>
        <c:scaling>
          <c:orientation val="minMax"/>
        </c:scaling>
        <c:delete val="0"/>
        <c:axPos val="b"/>
        <c:majorTickMark val="out"/>
        <c:minorTickMark val="none"/>
        <c:tickLblPos val="nextTo"/>
        <c:crossAx val="-2032195800"/>
        <c:crosses val="autoZero"/>
        <c:auto val="1"/>
        <c:lblAlgn val="ctr"/>
        <c:lblOffset val="100"/>
        <c:noMultiLvlLbl val="0"/>
      </c:catAx>
      <c:valAx>
        <c:axId val="-2032195800"/>
        <c:scaling>
          <c:orientation val="minMax"/>
        </c:scaling>
        <c:delete val="0"/>
        <c:axPos val="l"/>
        <c:majorGridlines/>
        <c:numFmt formatCode="0.00%" sourceLinked="1"/>
        <c:majorTickMark val="out"/>
        <c:minorTickMark val="none"/>
        <c:tickLblPos val="nextTo"/>
        <c:crossAx val="-2032198776"/>
        <c:crosses val="autoZero"/>
        <c:crossBetween val="between"/>
      </c:valAx>
    </c:plotArea>
    <c:legend>
      <c:legendPos val="r"/>
      <c:layout/>
      <c:overlay val="0"/>
    </c:legend>
    <c:plotVisOnly val="1"/>
    <c:dispBlanksAs val="gap"/>
    <c:showDLblsOverMax val="0"/>
  </c:chart>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EV/EBITDA: A Global Comparison</a:t>
            </a:r>
            <a:r>
              <a:rPr lang="en-US" baseline="0"/>
              <a:t> - January 2015</a:t>
            </a:r>
            <a:endParaRPr lang="en-US"/>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EVEBITDA!$B$1</c:f>
              <c:strCache>
                <c:ptCount val="1"/>
                <c:pt idx="0">
                  <c:v>US</c:v>
                </c:pt>
              </c:strCache>
            </c:strRef>
          </c:tx>
          <c:invertIfNegative val="0"/>
          <c:cat>
            <c:strRef>
              <c:f>EVEBITDA!$A$2:$A$18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More</c:v>
                </c:pt>
              </c:strCache>
            </c:strRef>
          </c:cat>
          <c:val>
            <c:numRef>
              <c:f>EVEBITDA!$B$2:$B$18</c:f>
              <c:numCache>
                <c:formatCode>0.00%</c:formatCode>
                <c:ptCount val="17"/>
                <c:pt idx="0">
                  <c:v>0.00774793388429752</c:v>
                </c:pt>
                <c:pt idx="1">
                  <c:v>0.0294421487603306</c:v>
                </c:pt>
                <c:pt idx="2">
                  <c:v>0.0705061983471074</c:v>
                </c:pt>
                <c:pt idx="3">
                  <c:v>0.114411157024793</c:v>
                </c:pt>
                <c:pt idx="4">
                  <c:v>0.132747933884297</c:v>
                </c:pt>
                <c:pt idx="5">
                  <c:v>0.106921487603306</c:v>
                </c:pt>
                <c:pt idx="6">
                  <c:v>0.139204545454545</c:v>
                </c:pt>
                <c:pt idx="7">
                  <c:v>0.0746384297520661</c:v>
                </c:pt>
                <c:pt idx="8">
                  <c:v>0.0420971074380165</c:v>
                </c:pt>
                <c:pt idx="9">
                  <c:v>0.0242768595041322</c:v>
                </c:pt>
                <c:pt idx="10">
                  <c:v>0.0149793388429752</c:v>
                </c:pt>
                <c:pt idx="11">
                  <c:v>0.0116219008264463</c:v>
                </c:pt>
                <c:pt idx="12">
                  <c:v>0.00878099173553719</c:v>
                </c:pt>
                <c:pt idx="13">
                  <c:v>0.00723140495867768</c:v>
                </c:pt>
                <c:pt idx="14">
                  <c:v>0.0278925619834711</c:v>
                </c:pt>
                <c:pt idx="15">
                  <c:v>0.0196280991735537</c:v>
                </c:pt>
                <c:pt idx="16">
                  <c:v>0.167871900826446</c:v>
                </c:pt>
              </c:numCache>
            </c:numRef>
          </c:val>
        </c:ser>
        <c:ser>
          <c:idx val="1"/>
          <c:order val="1"/>
          <c:tx>
            <c:strRef>
              <c:f>EVEBITDA!$C$1</c:f>
              <c:strCache>
                <c:ptCount val="1"/>
                <c:pt idx="0">
                  <c:v>A,C &amp; NZ</c:v>
                </c:pt>
              </c:strCache>
            </c:strRef>
          </c:tx>
          <c:invertIfNegative val="0"/>
          <c:cat>
            <c:strRef>
              <c:f>EVEBITDA!$A$2:$A$18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More</c:v>
                </c:pt>
              </c:strCache>
            </c:strRef>
          </c:cat>
          <c:val>
            <c:numRef>
              <c:f>EVEBITDA!$C$2:$C$18</c:f>
              <c:numCache>
                <c:formatCode>0.00%</c:formatCode>
                <c:ptCount val="17"/>
                <c:pt idx="0">
                  <c:v>0.0781637717121588</c:v>
                </c:pt>
                <c:pt idx="1">
                  <c:v>0.111042183622829</c:v>
                </c:pt>
                <c:pt idx="2">
                  <c:v>0.145781637717122</c:v>
                </c:pt>
                <c:pt idx="3">
                  <c:v>0.140198511166253</c:v>
                </c:pt>
                <c:pt idx="4">
                  <c:v>0.113523573200993</c:v>
                </c:pt>
                <c:pt idx="5">
                  <c:v>0.075682382133995</c:v>
                </c:pt>
                <c:pt idx="6">
                  <c:v>0.102357320099256</c:v>
                </c:pt>
                <c:pt idx="7">
                  <c:v>0.054590570719603</c:v>
                </c:pt>
                <c:pt idx="8">
                  <c:v>0.0366004962779156</c:v>
                </c:pt>
                <c:pt idx="9">
                  <c:v>0.0142679900744417</c:v>
                </c:pt>
                <c:pt idx="10">
                  <c:v>0.0124069478908189</c:v>
                </c:pt>
                <c:pt idx="11">
                  <c:v>0.010545905707196</c:v>
                </c:pt>
                <c:pt idx="12">
                  <c:v>0.00620347394540943</c:v>
                </c:pt>
                <c:pt idx="13">
                  <c:v>0.00248138957816377</c:v>
                </c:pt>
                <c:pt idx="14">
                  <c:v>0.021712158808933</c:v>
                </c:pt>
                <c:pt idx="15">
                  <c:v>0.00806451612903226</c:v>
                </c:pt>
                <c:pt idx="16">
                  <c:v>0.0663771712158809</c:v>
                </c:pt>
              </c:numCache>
            </c:numRef>
          </c:val>
        </c:ser>
        <c:ser>
          <c:idx val="2"/>
          <c:order val="2"/>
          <c:tx>
            <c:strRef>
              <c:f>EVEBITDA!$D$1</c:f>
              <c:strCache>
                <c:ptCount val="1"/>
                <c:pt idx="0">
                  <c:v>Emerg Mkts</c:v>
                </c:pt>
              </c:strCache>
            </c:strRef>
          </c:tx>
          <c:invertIfNegative val="0"/>
          <c:cat>
            <c:strRef>
              <c:f>EVEBITDA!$A$2:$A$18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More</c:v>
                </c:pt>
              </c:strCache>
            </c:strRef>
          </c:cat>
          <c:val>
            <c:numRef>
              <c:f>EVEBITDA!$D$2:$D$18</c:f>
              <c:numCache>
                <c:formatCode>0.00%</c:formatCode>
                <c:ptCount val="17"/>
                <c:pt idx="0">
                  <c:v>0.0313479623824451</c:v>
                </c:pt>
                <c:pt idx="1">
                  <c:v>0.0715430163706026</c:v>
                </c:pt>
                <c:pt idx="2">
                  <c:v>0.119261581330547</c:v>
                </c:pt>
                <c:pt idx="3">
                  <c:v>0.124904214559387</c:v>
                </c:pt>
                <c:pt idx="4">
                  <c:v>0.104075235109718</c:v>
                </c:pt>
                <c:pt idx="5">
                  <c:v>0.0818530128874956</c:v>
                </c:pt>
                <c:pt idx="6">
                  <c:v>0.107697666318356</c:v>
                </c:pt>
                <c:pt idx="7">
                  <c:v>0.0716126785092302</c:v>
                </c:pt>
                <c:pt idx="8">
                  <c:v>0.057680250783699</c:v>
                </c:pt>
                <c:pt idx="9">
                  <c:v>0.0390107976314873</c:v>
                </c:pt>
                <c:pt idx="10">
                  <c:v>0.0266805990943922</c:v>
                </c:pt>
                <c:pt idx="11">
                  <c:v>0.0198537095088819</c:v>
                </c:pt>
                <c:pt idx="12">
                  <c:v>0.014977359804946</c:v>
                </c:pt>
                <c:pt idx="13">
                  <c:v>0.0120515499825845</c:v>
                </c:pt>
                <c:pt idx="14">
                  <c:v>0.0336468129571578</c:v>
                </c:pt>
                <c:pt idx="15">
                  <c:v>0.0185301288749565</c:v>
                </c:pt>
                <c:pt idx="16">
                  <c:v>0.0652734238941135</c:v>
                </c:pt>
              </c:numCache>
            </c:numRef>
          </c:val>
        </c:ser>
        <c:ser>
          <c:idx val="3"/>
          <c:order val="3"/>
          <c:tx>
            <c:strRef>
              <c:f>EVEBITDA!$E$1</c:f>
              <c:strCache>
                <c:ptCount val="1"/>
                <c:pt idx="0">
                  <c:v>Europe</c:v>
                </c:pt>
              </c:strCache>
            </c:strRef>
          </c:tx>
          <c:invertIfNegative val="0"/>
          <c:cat>
            <c:strRef>
              <c:f>EVEBITDA!$A$2:$A$18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More</c:v>
                </c:pt>
              </c:strCache>
            </c:strRef>
          </c:cat>
          <c:val>
            <c:numRef>
              <c:f>EVEBITDA!$E$2:$E$18</c:f>
              <c:numCache>
                <c:formatCode>0.00%</c:formatCode>
                <c:ptCount val="17"/>
                <c:pt idx="0">
                  <c:v>0.0194482134780642</c:v>
                </c:pt>
                <c:pt idx="1">
                  <c:v>0.0719131614654003</c:v>
                </c:pt>
                <c:pt idx="2">
                  <c:v>0.145861601085482</c:v>
                </c:pt>
                <c:pt idx="3">
                  <c:v>0.172320217096336</c:v>
                </c:pt>
                <c:pt idx="4">
                  <c:v>0.147670737222976</c:v>
                </c:pt>
                <c:pt idx="5">
                  <c:v>0.101763907734057</c:v>
                </c:pt>
                <c:pt idx="6">
                  <c:v>0.115784712799638</c:v>
                </c:pt>
                <c:pt idx="7">
                  <c:v>0.0592492085029398</c:v>
                </c:pt>
                <c:pt idx="8">
                  <c:v>0.039348710990502</c:v>
                </c:pt>
                <c:pt idx="9">
                  <c:v>0.0210312075983718</c:v>
                </c:pt>
                <c:pt idx="10">
                  <c:v>0.014246947082768</c:v>
                </c:pt>
                <c:pt idx="11">
                  <c:v>0.0124378109452736</c:v>
                </c:pt>
                <c:pt idx="12">
                  <c:v>0.006558118498417</c:v>
                </c:pt>
                <c:pt idx="13">
                  <c:v>0.00542740841248304</c:v>
                </c:pt>
                <c:pt idx="14">
                  <c:v>0.0167345092718227</c:v>
                </c:pt>
                <c:pt idx="15">
                  <c:v>0.00814111261872456</c:v>
                </c:pt>
                <c:pt idx="16">
                  <c:v>0.0420624151967435</c:v>
                </c:pt>
              </c:numCache>
            </c:numRef>
          </c:val>
        </c:ser>
        <c:ser>
          <c:idx val="4"/>
          <c:order val="4"/>
          <c:tx>
            <c:strRef>
              <c:f>EVEBITDA!$F$1</c:f>
              <c:strCache>
                <c:ptCount val="1"/>
                <c:pt idx="0">
                  <c:v>Japan</c:v>
                </c:pt>
              </c:strCache>
            </c:strRef>
          </c:tx>
          <c:invertIfNegative val="0"/>
          <c:cat>
            <c:strRef>
              <c:f>EVEBITDA!$A$2:$A$18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More</c:v>
                </c:pt>
              </c:strCache>
            </c:strRef>
          </c:cat>
          <c:val>
            <c:numRef>
              <c:f>EVEBITDA!$F$2:$F$18</c:f>
              <c:numCache>
                <c:formatCode>0.00%</c:formatCode>
                <c:ptCount val="17"/>
                <c:pt idx="0">
                  <c:v>0.0559065066329754</c:v>
                </c:pt>
                <c:pt idx="1">
                  <c:v>0.16140240050537</c:v>
                </c:pt>
                <c:pt idx="2">
                  <c:v>0.210044219835755</c:v>
                </c:pt>
                <c:pt idx="3">
                  <c:v>0.190777005685407</c:v>
                </c:pt>
                <c:pt idx="4">
                  <c:v>0.115919140871762</c:v>
                </c:pt>
                <c:pt idx="5">
                  <c:v>0.0634870499052432</c:v>
                </c:pt>
                <c:pt idx="6">
                  <c:v>0.0694883133291219</c:v>
                </c:pt>
                <c:pt idx="7">
                  <c:v>0.0366392924826279</c:v>
                </c:pt>
                <c:pt idx="8">
                  <c:v>0.0259001895135818</c:v>
                </c:pt>
                <c:pt idx="9">
                  <c:v>0.0123183828174352</c:v>
                </c:pt>
                <c:pt idx="10">
                  <c:v>0.0104232469993683</c:v>
                </c:pt>
                <c:pt idx="11">
                  <c:v>0.00663297536323436</c:v>
                </c:pt>
                <c:pt idx="12">
                  <c:v>0.00442198357548958</c:v>
                </c:pt>
                <c:pt idx="13">
                  <c:v>0.00189513581806696</c:v>
                </c:pt>
                <c:pt idx="14">
                  <c:v>0.00758054327226784</c:v>
                </c:pt>
                <c:pt idx="15">
                  <c:v>0.00315855969677827</c:v>
                </c:pt>
                <c:pt idx="16">
                  <c:v>0.0240050536955148</c:v>
                </c:pt>
              </c:numCache>
            </c:numRef>
          </c:val>
        </c:ser>
        <c:ser>
          <c:idx val="5"/>
          <c:order val="5"/>
          <c:tx>
            <c:strRef>
              <c:f>EVEBITDA!$G$1</c:f>
              <c:strCache>
                <c:ptCount val="1"/>
                <c:pt idx="0">
                  <c:v>Global</c:v>
                </c:pt>
              </c:strCache>
            </c:strRef>
          </c:tx>
          <c:invertIfNegative val="0"/>
          <c:cat>
            <c:strRef>
              <c:f>EVEBITDA!$A$2:$A$18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More</c:v>
                </c:pt>
              </c:strCache>
            </c:strRef>
          </c:cat>
          <c:val>
            <c:numRef>
              <c:f>EVEBITDA!$G$2:$G$18</c:f>
              <c:numCache>
                <c:formatCode>0.00%</c:formatCode>
                <c:ptCount val="17"/>
                <c:pt idx="0">
                  <c:v>0.0316841069019579</c:v>
                </c:pt>
                <c:pt idx="1">
                  <c:v>0.0783534473329201</c:v>
                </c:pt>
                <c:pt idx="2">
                  <c:v>0.128705290407263</c:v>
                </c:pt>
                <c:pt idx="3">
                  <c:v>0.139570496226346</c:v>
                </c:pt>
                <c:pt idx="4">
                  <c:v>0.117074415721734</c:v>
                </c:pt>
                <c:pt idx="5">
                  <c:v>0.0861195172640099</c:v>
                </c:pt>
                <c:pt idx="6">
                  <c:v>0.108724979035257</c:v>
                </c:pt>
                <c:pt idx="7">
                  <c:v>0.0650089328034418</c:v>
                </c:pt>
                <c:pt idx="8">
                  <c:v>0.0476173114084661</c:v>
                </c:pt>
                <c:pt idx="9">
                  <c:v>0.0294964815692566</c:v>
                </c:pt>
                <c:pt idx="10">
                  <c:v>0.0203084551719109</c:v>
                </c:pt>
                <c:pt idx="11">
                  <c:v>0.0154227585955445</c:v>
                </c:pt>
                <c:pt idx="12">
                  <c:v>0.0110110475079301</c:v>
                </c:pt>
                <c:pt idx="13">
                  <c:v>0.00856819921974696</c:v>
                </c:pt>
                <c:pt idx="14">
                  <c:v>0.026397345681263</c:v>
                </c:pt>
                <c:pt idx="15">
                  <c:v>0.0146206293068874</c:v>
                </c:pt>
                <c:pt idx="16">
                  <c:v>0.0713165858460641</c:v>
                </c:pt>
              </c:numCache>
            </c:numRef>
          </c:val>
        </c:ser>
        <c:dLbls>
          <c:showLegendKey val="0"/>
          <c:showVal val="0"/>
          <c:showCatName val="0"/>
          <c:showSerName val="0"/>
          <c:showPercent val="0"/>
          <c:showBubbleSize val="0"/>
        </c:dLbls>
        <c:gapWidth val="150"/>
        <c:shape val="box"/>
        <c:axId val="-2019168792"/>
        <c:axId val="-2019171784"/>
        <c:axId val="0"/>
      </c:bar3DChart>
      <c:catAx>
        <c:axId val="-2019168792"/>
        <c:scaling>
          <c:orientation val="minMax"/>
        </c:scaling>
        <c:delete val="0"/>
        <c:axPos val="b"/>
        <c:majorTickMark val="out"/>
        <c:minorTickMark val="none"/>
        <c:tickLblPos val="nextTo"/>
        <c:crossAx val="-2019171784"/>
        <c:crosses val="autoZero"/>
        <c:auto val="1"/>
        <c:lblAlgn val="ctr"/>
        <c:lblOffset val="100"/>
        <c:noMultiLvlLbl val="0"/>
      </c:catAx>
      <c:valAx>
        <c:axId val="-2019171784"/>
        <c:scaling>
          <c:orientation val="minMax"/>
        </c:scaling>
        <c:delete val="0"/>
        <c:axPos val="l"/>
        <c:majorGridlines/>
        <c:numFmt formatCode="0.00%" sourceLinked="1"/>
        <c:majorTickMark val="out"/>
        <c:minorTickMark val="none"/>
        <c:tickLblPos val="nextTo"/>
        <c:crossAx val="-2019168792"/>
        <c:crosses val="autoZero"/>
        <c:crossBetween val="between"/>
      </c:valAx>
    </c:plotArea>
    <c:legend>
      <c:legendPos val="r"/>
      <c:layout/>
      <c:overlay val="0"/>
    </c:legend>
    <c:plotVisOnly val="1"/>
    <c:dispBlanksAs val="gap"/>
    <c:showDLblsOverMax val="0"/>
  </c:chart>
  <c:externalData r:id="rId1">
    <c:autoUpdate val="0"/>
  </c:externalData>
  <c:userShapes r:id="rId2"/>
</c:chartSpace>
</file>

<file path=ppt/drawings/_rels/drawing2.xml.rels><?xml version="1.0" encoding="UTF-8" standalone="yes"?>
<Relationships xmlns="http://schemas.openxmlformats.org/package/2006/relationships"><Relationship Id="rId1" Type="http://schemas.openxmlformats.org/officeDocument/2006/relationships/image" Target="../media/image69.png"/></Relationships>
</file>

<file path=ppt/drawings/_rels/drawing3.xml.rels><?xml version="1.0" encoding="UTF-8" standalone="yes"?>
<Relationships xmlns="http://schemas.openxmlformats.org/package/2006/relationships"><Relationship Id="rId1" Type="http://schemas.openxmlformats.org/officeDocument/2006/relationships/image" Target="../media/image71.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74.emf"/><Relationship Id="rId4" Type="http://schemas.openxmlformats.org/officeDocument/2006/relationships/image" Target="../media/image75.emf"/><Relationship Id="rId1" Type="http://schemas.openxmlformats.org/officeDocument/2006/relationships/image" Target="../media/image72.emf"/><Relationship Id="rId2" Type="http://schemas.openxmlformats.org/officeDocument/2006/relationships/image" Target="../media/image7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7.emf"/></Relationships>
</file>

<file path=ppt/drawings/drawing1.xml><?xml version="1.0" encoding="utf-8"?>
<c:userShapes xmlns:c="http://schemas.openxmlformats.org/drawingml/2006/chart">
  <cdr:relSizeAnchor xmlns:cdr="http://schemas.openxmlformats.org/drawingml/2006/chartDrawing">
    <cdr:from>
      <cdr:x>0.68708</cdr:x>
      <cdr:y>0.16555</cdr:y>
    </cdr:from>
    <cdr:to>
      <cdr:x>0.89421</cdr:x>
      <cdr:y>0.36498</cdr:y>
    </cdr:to>
    <cdr:sp macro="" textlink="">
      <cdr:nvSpPr>
        <cdr:cNvPr id="3" name="Rectangle 2"/>
        <cdr:cNvSpPr/>
      </cdr:nvSpPr>
      <cdr:spPr>
        <a:xfrm xmlns:a="http://schemas.openxmlformats.org/drawingml/2006/main">
          <a:off x="5891654" y="965891"/>
          <a:ext cx="1776092" cy="1163507"/>
        </a:xfrm>
        <a:prstGeom xmlns:a="http://schemas.openxmlformats.org/drawingml/2006/main" prst="rect">
          <a:avLst/>
        </a:prstGeom>
        <a:noFill xmlns:a="http://schemas.openxmlformats.org/drawingml/2006/main"/>
      </cdr:spPr>
      <cdr:txBody>
        <a:bodyPr xmlns:a="http://schemas.openxmlformats.org/drawingml/2006/main" wrap="square" lIns="91440" tIns="45720" rIns="91440" bIns="45720">
          <a:spAutoFit/>
        </a:bodyPr>
        <a:lstStyle xmlns:a="http://schemas.openxmlformats.org/drawingml/2006/main"/>
        <a:p xmlns:a="http://schemas.openxmlformats.org/drawingml/2006/main">
          <a:pPr algn="ctr"/>
          <a:r>
            <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Globally, 11,722</a:t>
          </a:r>
          <a:r>
            <a:rPr lang="en-US" sz="14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firms (54%) out of 21,711 firms earned less than their cost of capital in 2014</a:t>
          </a:r>
          <a:endPar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0.39213</cdr:x>
      <cdr:y>0.10169</cdr:y>
    </cdr:from>
    <cdr:to>
      <cdr:x>0.96846</cdr:x>
      <cdr:y>0.34181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3197225" y="457200"/>
          <a:ext cx="4699000" cy="1079500"/>
        </a:xfrm>
        <a:prstGeom xmlns:a="http://schemas.openxmlformats.org/drawingml/2006/main" prst="rect">
          <a:avLst/>
        </a:prstGeom>
      </cdr:spPr>
    </cdr:pic>
  </cdr:relSizeAnchor>
</c:userShapes>
</file>

<file path=ppt/drawings/drawing3.xml><?xml version="1.0" encoding="utf-8"?>
<c:userShapes xmlns:c="http://schemas.openxmlformats.org/drawingml/2006/chart">
  <cdr:relSizeAnchor xmlns:cdr="http://schemas.openxmlformats.org/drawingml/2006/chartDrawing">
    <cdr:from>
      <cdr:x>0.33606</cdr:x>
      <cdr:y>0.11864</cdr:y>
    </cdr:from>
    <cdr:to>
      <cdr:x>0.91238</cdr:x>
      <cdr:y>0.36158</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2740025" y="533400"/>
          <a:ext cx="4699000" cy="1092200"/>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p:cNvSpPr>
          <p:nvPr>
            <p:ph type="sldImg"/>
          </p:nvPr>
        </p:nvSpPr>
        <p:spPr>
          <a:xfrm>
            <a:off x="1150938" y="692150"/>
            <a:ext cx="4556125" cy="3416300"/>
          </a:xfrm>
          <a:solidFill>
            <a:srgbClr val="FFFFFF"/>
          </a:solidFill>
          <a:ln/>
        </p:spPr>
      </p:sp>
      <p:sp>
        <p:nvSpPr>
          <p:cNvPr id="1945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1150938" y="692150"/>
            <a:ext cx="4556125" cy="3416300"/>
          </a:xfrm>
          <a:ln/>
        </p:spPr>
      </p:sp>
      <p:sp>
        <p:nvSpPr>
          <p:cNvPr id="92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three levels at which this class will approach valuation. </a:t>
            </a:r>
          </a:p>
          <a:p>
            <a:r>
              <a:rPr lang="en-US">
                <a:latin typeface="Times" charset="0"/>
                <a:ea typeface="ＭＳ Ｐゴシック" charset="0"/>
                <a:cs typeface="ＭＳ Ｐゴシック" charset="0"/>
              </a:rPr>
              <a:t>At the most elevated level, it will talk about different approaches to valuation, there financial underpinnings and why they may give different answers to valuation. Rather than taking the dogmatic view that DCF valuation is the only approach that a rational person will choose, we will consider why we may prefer relative valuation in some scenarios at least.</a:t>
            </a:r>
          </a:p>
          <a:p>
            <a:r>
              <a:rPr lang="en-US">
                <a:latin typeface="Times" charset="0"/>
                <a:ea typeface="ＭＳ Ｐゴシック" charset="0"/>
                <a:cs typeface="ＭＳ Ｐゴシック" charset="0"/>
              </a:rPr>
              <a:t>At its second level, the class will emphasize how you are and what your task is can affect the value that you attach to an asset. The same firm can have different values to different people, depending upon the information and biases they bring to the process. Some people (managers, acquirers) may have more degrees of freedom when it comes to how a firm is managed and run.</a:t>
            </a:r>
          </a:p>
          <a:p>
            <a:r>
              <a:rPr lang="en-US">
                <a:latin typeface="Times" charset="0"/>
                <a:ea typeface="ＭＳ Ｐゴシック" charset="0"/>
                <a:cs typeface="ＭＳ Ｐゴシック" charset="0"/>
              </a:rPr>
              <a:t>At its most detailed level, all of the philosophical understanding of valuation in the world and deep thinking is of little use unless you can actually value a business (with number). This is where the rubber meets the road. There are many who have trouble at this stage because they are unwilling to make mistakes. Valutation is about using the information you have (not the information you wish you had) to make reasonable estimates of the future.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p:cNvSpPr>
          <p:nvPr>
            <p:ph type="sldImg"/>
          </p:nvPr>
        </p:nvSpPr>
        <p:spPr>
          <a:xfrm>
            <a:off x="1150938" y="692150"/>
            <a:ext cx="4556125" cy="3416300"/>
          </a:xfrm>
          <a:solidFill>
            <a:srgbClr val="FFFFFF"/>
          </a:solidFill>
          <a:ln/>
        </p:spPr>
      </p:sp>
      <p:sp>
        <p:nvSpPr>
          <p:cNvPr id="2150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p:cNvSpPr>
          <p:nvPr>
            <p:ph type="sldImg"/>
          </p:nvPr>
        </p:nvSpPr>
        <p:spPr>
          <a:xfrm>
            <a:off x="1150938" y="692150"/>
            <a:ext cx="4556125" cy="3416300"/>
          </a:xfrm>
          <a:solidFill>
            <a:srgbClr val="FFFFFF"/>
          </a:solidFill>
          <a:ln/>
        </p:spPr>
      </p:sp>
      <p:sp>
        <p:nvSpPr>
          <p:cNvPr id="2355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Helvetica" charset="0"/>
                <a:ea typeface="ＭＳ Ｐゴシック" charset="0"/>
                <a:cs typeface="ＭＳ Ｐゴシック" charset="0"/>
              </a:rPr>
              <a:t>There are some who suggest that there is a fourth way to approach valuation, which is to value the assets of a firm individually. Asset based valuation, however, requires that you use either discounted cash flow or relative valuation models to value the individual assets. Consequently, we view it as a subset of these approaches.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p:cNvSpPr>
          <p:nvPr>
            <p:ph type="sldImg"/>
          </p:nvPr>
        </p:nvSpPr>
        <p:spPr>
          <a:xfrm>
            <a:off x="1150938" y="692150"/>
            <a:ext cx="4556125" cy="3416300"/>
          </a:xfrm>
          <a:solidFill>
            <a:srgbClr val="FFFFFF"/>
          </a:solidFill>
          <a:ln/>
        </p:spPr>
      </p:sp>
      <p:sp>
        <p:nvSpPr>
          <p:cNvPr id="2560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Helvetica" charset="0"/>
                <a:ea typeface="ＭＳ Ｐゴシック" charset="0"/>
                <a:cs typeface="ＭＳ Ｐゴシック" charset="0"/>
              </a:rPr>
              <a:t>Discounted cash flow valuation is geared for assets that derive their value from the cashflows that they are expected to generate - most businesses and financial assets fall into this category.</a:t>
            </a:r>
          </a:p>
          <a:p>
            <a:r>
              <a:rPr lang="en-US" dirty="0">
                <a:latin typeface="Helvetica" charset="0"/>
                <a:ea typeface="ＭＳ Ｐゴシック" charset="0"/>
                <a:cs typeface="ＭＳ Ｐゴシック" charset="0"/>
              </a:rPr>
              <a:t>The inputs needed for all discounted cash flow models - cash flows, discount rates and asset life - are the same, though the ease with which they can be estimated may vary from asset to asset.</a:t>
            </a:r>
          </a:p>
          <a:p>
            <a:r>
              <a:rPr lang="en-US" dirty="0">
                <a:latin typeface="Helvetica" charset="0"/>
                <a:ea typeface="ＭＳ Ｐゴシック" charset="0"/>
                <a:cs typeface="ＭＳ Ｐゴシック" charset="0"/>
              </a:rPr>
              <a:t>When we use discounted cash flow valuation, we are assuming that we can estimate intrinsic value and that market prices can deviate from intrinsic values. We also assume that prices will revert back to intrinsic value sooner or later - this is why a long time horizon is a pre-</a:t>
            </a:r>
            <a:r>
              <a:rPr lang="en-US" dirty="0" smtClean="0">
                <a:latin typeface="Helvetica" charset="0"/>
                <a:ea typeface="ＭＳ Ｐゴシック" charset="0"/>
                <a:cs typeface="ＭＳ Ｐゴシック" charset="0"/>
              </a:rPr>
              <a:t>requisite.</a:t>
            </a:r>
            <a:endParaRPr lang="en-US" dirty="0">
              <a:latin typeface="Helvetica"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1150938" y="692150"/>
            <a:ext cx="4556125" cy="3416300"/>
          </a:xfrm>
          <a:ln/>
        </p:spPr>
      </p:sp>
      <p:sp>
        <p:nvSpPr>
          <p:cNvPr id="194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p:cNvSpPr>
          <p:nvPr>
            <p:ph type="sldImg"/>
          </p:nvPr>
        </p:nvSpPr>
        <p:spPr>
          <a:xfrm>
            <a:off x="1150938" y="692150"/>
            <a:ext cx="4556125" cy="3416300"/>
          </a:xfrm>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A business and the equity in the business can be very different numbers…</a:t>
            </a:r>
          </a:p>
          <a:p>
            <a:pPr lvl="1">
              <a:buFontTx/>
              <a:buChar char="•"/>
            </a:pPr>
            <a:r>
              <a:rPr lang="en-US">
                <a:latin typeface="Helvetica" charset="0"/>
                <a:ea typeface="ＭＳ Ｐゴシック" charset="0"/>
              </a:rPr>
              <a:t>A firm like GE in 2005 had a value of $ 500 billion for its business but its equity is worth only $ 300 billion - the difference is due to the substantial debt that GE has used to fund its expansion.</a:t>
            </a:r>
          </a:p>
          <a:p>
            <a:pPr lvl="1">
              <a:buFontTx/>
              <a:buChar char="•"/>
            </a:pPr>
            <a:r>
              <a:rPr lang="en-US">
                <a:latin typeface="Helvetica" charset="0"/>
                <a:ea typeface="ＭＳ Ｐゴシック" charset="0"/>
              </a:rPr>
              <a:t>You can have valuable businesses, where the equity is worth nothing because the firm has borrowed too much….</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xfrm>
            <a:off x="1150938" y="692150"/>
            <a:ext cx="4556125" cy="3416300"/>
          </a:xfrm>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xfrm>
            <a:off x="1150938" y="692150"/>
            <a:ext cx="4556125" cy="3416300"/>
          </a:xfrm>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xfrm>
            <a:off x="1150938" y="692150"/>
            <a:ext cx="4556125" cy="3416300"/>
          </a:xfrm>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p:cNvSpPr>
          <p:nvPr>
            <p:ph type="sldImg"/>
          </p:nvPr>
        </p:nvSpPr>
        <p:spPr>
          <a:xfrm>
            <a:off x="1150938" y="692150"/>
            <a:ext cx="4556125" cy="3416300"/>
          </a:xfrm>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p:cNvSpPr>
          <p:nvPr>
            <p:ph type="sldImg"/>
          </p:nvPr>
        </p:nvSpPr>
        <p:spPr>
          <a:xfrm>
            <a:off x="1150938" y="692150"/>
            <a:ext cx="4556125" cy="3416300"/>
          </a:xfrm>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The Home Depot reports its lease commitments in its financial statements. The present value of operating lease expenses is computed using the pre-tax cost of debt. (An argument can be made that the unsecured cost of debt should be used.)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p:cNvSpPr>
          <p:nvPr>
            <p:ph type="sldImg"/>
          </p:nvPr>
        </p:nvSpPr>
        <p:spPr>
          <a:xfrm>
            <a:off x="1150938" y="692150"/>
            <a:ext cx="4556125" cy="3416300"/>
          </a:xfrm>
          <a:solidFill>
            <a:srgbClr val="FFFFFF"/>
          </a:solidFill>
          <a:ln/>
        </p:spPr>
      </p:sp>
      <p:sp>
        <p:nvSpPr>
          <p:cNvPr id="4505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The amortizable life is an assumption based upon Cisco</a:t>
            </a:r>
            <a:r>
              <a:rPr lang="ja-JP" altLang="en-US">
                <a:latin typeface="Helvetica" charset="0"/>
                <a:ea typeface="ＭＳ Ｐゴシック" charset="0"/>
                <a:cs typeface="ＭＳ Ｐゴシック" charset="0"/>
              </a:rPr>
              <a:t>’</a:t>
            </a:r>
            <a:r>
              <a:rPr lang="en-US" altLang="ja-JP">
                <a:latin typeface="Helvetica" charset="0"/>
                <a:ea typeface="ＭＳ Ｐゴシック" charset="0"/>
                <a:cs typeface="ＭＳ Ｐゴシック" charset="0"/>
              </a:rPr>
              <a:t>s business (telecom equipment and software). It would be shorter in other businesses (such as computer chips) and longer in businesses that need regulatory approval (such as pharmaceuticals).</a:t>
            </a:r>
          </a:p>
          <a:p>
            <a:r>
              <a:rPr lang="en-US">
                <a:latin typeface="Helvetica" charset="0"/>
                <a:ea typeface="ＭＳ Ｐゴシック" charset="0"/>
                <a:cs typeface="ＭＳ Ｐゴシック" charset="0"/>
              </a:rPr>
              <a:t>Note that the amortization is 1/5 of the R&amp;D expense each year.</a:t>
            </a:r>
          </a:p>
          <a:p>
            <a:r>
              <a:rPr lang="en-US">
                <a:latin typeface="Helvetica" charset="0"/>
                <a:ea typeface="ＭＳ Ｐゴシック" charset="0"/>
                <a:cs typeface="ＭＳ Ｐゴシック" charset="0"/>
              </a:rPr>
              <a:t>We are also assuming that R&amp;D expenses are spent at the end of each year - not realistic, but simplifies analysis - that is why there is no amortization of the current year</a:t>
            </a:r>
            <a:r>
              <a:rPr lang="ja-JP" altLang="en-US">
                <a:latin typeface="Helvetica" charset="0"/>
                <a:ea typeface="ＭＳ Ｐゴシック" charset="0"/>
                <a:cs typeface="ＭＳ Ｐゴシック" charset="0"/>
              </a:rPr>
              <a:t>’</a:t>
            </a:r>
            <a:r>
              <a:rPr lang="en-US" altLang="ja-JP">
                <a:latin typeface="Helvetica" charset="0"/>
                <a:ea typeface="ＭＳ Ｐゴシック" charset="0"/>
                <a:cs typeface="ＭＳ Ｐゴシック" charset="0"/>
              </a:rPr>
              <a:t>s expense.</a:t>
            </a:r>
          </a:p>
          <a:p>
            <a:r>
              <a:rPr lang="en-US">
                <a:latin typeface="Helvetica" charset="0"/>
                <a:ea typeface="ＭＳ Ｐゴシック" charset="0"/>
                <a:cs typeface="ＭＳ Ｐゴシック" charset="0"/>
              </a:rPr>
              <a:t>The effect of capitalizing R&amp;D will be greatest at firms where R&amp;D is growing over time and be non-existent at firms with flat R&amp;D.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1150938" y="692150"/>
            <a:ext cx="4556125" cy="3416300"/>
          </a:xfrm>
          <a:ln/>
        </p:spPr>
      </p:sp>
      <p:sp>
        <p:nvSpPr>
          <p:cNvPr id="471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xfrm>
            <a:off x="1150938" y="692150"/>
            <a:ext cx="4556125" cy="3416300"/>
          </a:xfrm>
          <a:ln/>
        </p:spPr>
      </p:sp>
      <p:sp>
        <p:nvSpPr>
          <p:cNvPr id="491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p:cNvSpPr>
          <p:nvPr>
            <p:ph type="sldImg"/>
          </p:nvPr>
        </p:nvSpPr>
        <p:spPr>
          <a:xfrm>
            <a:off x="1150938" y="692150"/>
            <a:ext cx="4556125" cy="3416300"/>
          </a:xfrm>
          <a:solidFill>
            <a:srgbClr val="FFFFFF"/>
          </a:solidFill>
          <a:ln/>
        </p:spPr>
      </p:sp>
      <p:sp>
        <p:nvSpPr>
          <p:cNvPr id="542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p:cNvSpPr>
          <p:nvPr>
            <p:ph type="sldImg"/>
          </p:nvPr>
        </p:nvSpPr>
        <p:spPr>
          <a:xfrm>
            <a:off x="1150938" y="692150"/>
            <a:ext cx="4556125" cy="3416300"/>
          </a:xfrm>
          <a:solidFill>
            <a:srgbClr val="FFFFFF"/>
          </a:solidFill>
          <a:ln/>
        </p:spPr>
      </p:sp>
      <p:sp>
        <p:nvSpPr>
          <p:cNvPr id="583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three fundamentals that drive betas. </a:t>
            </a:r>
          </a:p>
          <a:p>
            <a:pPr>
              <a:buFontTx/>
              <a:buChar char="•"/>
            </a:pPr>
            <a:r>
              <a:rPr lang="en-US">
                <a:latin typeface="Times" charset="0"/>
                <a:ea typeface="ＭＳ Ｐゴシック" charset="0"/>
                <a:cs typeface="ＭＳ Ｐゴシック" charset="0"/>
              </a:rPr>
              <a:t>Firms that produce luxury goods (such as Gucci and Tiffanys) should have higher betas than firms that cater to more basic needs (Walmart). These firms tend to have revenues that are much more sensitive to changes in economic conditions.</a:t>
            </a:r>
          </a:p>
          <a:p>
            <a:pPr>
              <a:buFontTx/>
              <a:buChar char="•"/>
            </a:pPr>
            <a:r>
              <a:rPr lang="en-US">
                <a:latin typeface="Times" charset="0"/>
                <a:ea typeface="ＭＳ Ｐゴシック" charset="0"/>
                <a:cs typeface="ＭＳ Ｐゴシック" charset="0"/>
              </a:rPr>
              <a:t>Firms in businesses with high fixed cost structures (like airlines) should have higher betas than firms with more flexible cost structures.</a:t>
            </a:r>
          </a:p>
          <a:p>
            <a:pPr>
              <a:buFontTx/>
              <a:buChar char="•"/>
            </a:pPr>
            <a:r>
              <a:rPr lang="en-US">
                <a:latin typeface="Times" charset="0"/>
                <a:ea typeface="ＭＳ Ｐゴシック" charset="0"/>
                <a:cs typeface="ＭＳ Ｐゴシック" charset="0"/>
              </a:rPr>
              <a:t>Firms that borrow more money will have higher equity betas than otherwise similar firms that do not borrow money.</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p:cNvSpPr>
          <p:nvPr>
            <p:ph type="sldImg"/>
          </p:nvPr>
        </p:nvSpPr>
        <p:spPr>
          <a:xfrm>
            <a:off x="1150938" y="692150"/>
            <a:ext cx="4556125" cy="3416300"/>
          </a:xfrm>
          <a:solidFill>
            <a:srgbClr val="FFFFFF"/>
          </a:solidFill>
          <a:ln/>
        </p:spPr>
      </p:sp>
      <p:sp>
        <p:nvSpPr>
          <p:cNvPr id="6041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Helvetica" charset="0"/>
                <a:ea typeface="ＭＳ Ｐゴシック" charset="0"/>
                <a:cs typeface="ＭＳ Ｐゴシック" charset="0"/>
              </a:rPr>
              <a:t>Three measurement issues come up:</a:t>
            </a:r>
          </a:p>
          <a:p>
            <a:pPr marL="228600" indent="-228600">
              <a:buFontTx/>
              <a:buAutoNum type="arabicPeriod"/>
            </a:pPr>
            <a:r>
              <a:rPr lang="en-US">
                <a:latin typeface="Helvetica" charset="0"/>
                <a:ea typeface="ＭＳ Ｐゴシック" charset="0"/>
                <a:cs typeface="ＭＳ Ｐゴシック" charset="0"/>
              </a:rPr>
              <a:t>How broadly or narrowly do we define comparable firms?</a:t>
            </a:r>
          </a:p>
          <a:p>
            <a:pPr marL="685800" lvl="1" indent="-228600">
              <a:buFontTx/>
              <a:buAutoNum type="arabicPeriod"/>
            </a:pPr>
            <a:r>
              <a:rPr lang="en-US">
                <a:latin typeface="Helvetica" charset="0"/>
                <a:ea typeface="ＭＳ Ｐゴシック" charset="0"/>
              </a:rPr>
              <a:t>We would argue for a broader rather than a narrow definition, because the savings in standard error increase with the number of firms.</a:t>
            </a:r>
          </a:p>
          <a:p>
            <a:pPr marL="228600" indent="-228600">
              <a:buFontTx/>
              <a:buAutoNum type="arabicPeriod"/>
            </a:pPr>
            <a:r>
              <a:rPr lang="en-US">
                <a:latin typeface="Helvetica" charset="0"/>
                <a:ea typeface="ＭＳ Ｐゴシック" charset="0"/>
                <a:cs typeface="ＭＳ Ｐゴシック" charset="0"/>
              </a:rPr>
              <a:t>How do we deal with differences in operating leverage and business mix that may persist across these firms?</a:t>
            </a:r>
          </a:p>
          <a:p>
            <a:pPr marL="685800" lvl="1" indent="-228600">
              <a:buFontTx/>
              <a:buChar char="•"/>
            </a:pPr>
            <a:r>
              <a:rPr lang="en-US">
                <a:latin typeface="Helvetica" charset="0"/>
                <a:ea typeface="ＭＳ Ｐゴシック" charset="0"/>
              </a:rPr>
              <a:t>Assume that there are no differences in operating leverage and business mix or that the differences average out.</a:t>
            </a:r>
          </a:p>
          <a:p>
            <a:pPr marL="685800" lvl="1" indent="-228600">
              <a:buFontTx/>
              <a:buChar char="•"/>
            </a:pPr>
            <a:r>
              <a:rPr lang="en-US">
                <a:latin typeface="Helvetica" charset="0"/>
                <a:ea typeface="ＭＳ Ｐゴシック" charset="0"/>
              </a:rPr>
              <a:t>Adjust for the differences quantitatively. For instance, you could decompose the unlevered beta further into a business beta and the operating leverage effect:</a:t>
            </a:r>
          </a:p>
          <a:p>
            <a:pPr marL="685800" lvl="1" indent="-228600">
              <a:buFontTx/>
              <a:buChar char="•"/>
            </a:pPr>
            <a:r>
              <a:rPr lang="en-US">
                <a:latin typeface="Helvetica" charset="0"/>
                <a:ea typeface="ＭＳ Ｐゴシック" charset="0"/>
              </a:rPr>
              <a:t>Unlevered beta = Business beta (1 + (Fixed Cost/Variable costs))</a:t>
            </a:r>
          </a:p>
          <a:p>
            <a:pPr marL="228600" indent="-228600">
              <a:buFontTx/>
              <a:buAutoNum type="arabicPeriod"/>
            </a:pPr>
            <a:r>
              <a:rPr lang="en-US">
                <a:latin typeface="Helvetica" charset="0"/>
                <a:ea typeface="ＭＳ Ｐゴシック" charset="0"/>
                <a:cs typeface="ＭＳ Ｐゴシック" charset="0"/>
              </a:rPr>
              <a:t>How do we compute an average - simple or weighted?</a:t>
            </a:r>
          </a:p>
          <a:p>
            <a:pPr marL="228600" indent="-228600">
              <a:buFontTx/>
              <a:buChar char="•"/>
            </a:pPr>
            <a:r>
              <a:rPr lang="en-US">
                <a:latin typeface="Helvetica" charset="0"/>
                <a:ea typeface="ＭＳ Ｐゴシック" charset="0"/>
                <a:cs typeface="ＭＳ Ｐゴシック" charset="0"/>
              </a:rPr>
              <a:t>I prefer simple averages. Otherwise, your betas reflect those of the largest and most stable firms in the business.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p:cNvSpPr>
          <p:nvPr>
            <p:ph type="sldImg"/>
          </p:nvPr>
        </p:nvSpPr>
        <p:spPr>
          <a:xfrm>
            <a:off x="1150938" y="692150"/>
            <a:ext cx="4556125" cy="3416300"/>
          </a:xfrm>
          <a:solidFill>
            <a:srgbClr val="FFFFFF"/>
          </a:solidFill>
          <a:ln/>
        </p:spPr>
      </p:sp>
      <p:sp>
        <p:nvSpPr>
          <p:cNvPr id="6246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p:cNvSpPr>
          <p:nvPr>
            <p:ph type="sldImg"/>
          </p:nvPr>
        </p:nvSpPr>
        <p:spPr>
          <a:xfrm>
            <a:off x="1150938" y="692150"/>
            <a:ext cx="4556125" cy="3416300"/>
          </a:xfrm>
          <a:solidFill>
            <a:srgbClr val="FFFFFF"/>
          </a:solidFill>
          <a:ln/>
        </p:spPr>
      </p:sp>
      <p:sp>
        <p:nvSpPr>
          <p:cNvPr id="3584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p:cNvSpPr>
          <p:nvPr>
            <p:ph type="sldImg"/>
          </p:nvPr>
        </p:nvSpPr>
        <p:spPr>
          <a:xfrm>
            <a:off x="1150938" y="692150"/>
            <a:ext cx="4556125" cy="3416300"/>
          </a:xfrm>
          <a:solidFill>
            <a:srgbClr val="FFFFFF"/>
          </a:solidFill>
          <a:ln/>
        </p:spPr>
      </p:sp>
      <p:sp>
        <p:nvSpPr>
          <p:cNvPr id="675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atin typeface="Times" charset="0"/>
                <a:ea typeface="ＭＳ Ｐゴシック" charset="0"/>
                <a:cs typeface="ＭＳ Ｐゴシック" charset="0"/>
              </a:rPr>
              <a:t>Would you settle for a 2% premium? If your answer is no, you believe that stocks are overvalued.</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a:xfrm>
            <a:off x="1150938" y="692150"/>
            <a:ext cx="4556125" cy="3416300"/>
          </a:xfrm>
          <a:ln/>
        </p:spPr>
      </p:sp>
      <p:sp>
        <p:nvSpPr>
          <p:cNvPr id="696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Equity risk premiums changed more in three months than they had in the previous 20 years put together. A wake-up call for those who stick with fixed premiums? That depends on whether we assume that this is an aberration or a break with the past.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ln/>
        </p:spPr>
      </p:sp>
      <p:sp>
        <p:nvSpPr>
          <p:cNvPr id="71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Rot="1" noChangeAspect="1" noChangeArrowheads="1" noTextEdit="1"/>
          </p:cNvSpPr>
          <p:nvPr>
            <p:ph type="sldImg"/>
          </p:nvPr>
        </p:nvSpPr>
        <p:spPr>
          <a:xfrm>
            <a:off x="1150938" y="692150"/>
            <a:ext cx="4556125" cy="3416300"/>
          </a:xfrm>
          <a:ln/>
        </p:spPr>
      </p:sp>
      <p:sp>
        <p:nvSpPr>
          <p:cNvPr id="74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a:xfrm>
            <a:off x="1150938" y="692150"/>
            <a:ext cx="4556125" cy="3416300"/>
          </a:xfrm>
          <a:ln/>
        </p:spPr>
      </p:sp>
      <p:sp>
        <p:nvSpPr>
          <p:cNvPr id="798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a:xfrm>
            <a:off x="1150938" y="692150"/>
            <a:ext cx="4556125" cy="3416300"/>
          </a:xfrm>
          <a:ln/>
        </p:spPr>
      </p:sp>
      <p:sp>
        <p:nvSpPr>
          <p:cNvPr id="81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the case of Embraer, its limited revenues in Brazil give it a low equity risk premium. </a:t>
            </a:r>
          </a:p>
          <a:p>
            <a:r>
              <a:rPr lang="en-US">
                <a:latin typeface="Times" charset="0"/>
                <a:ea typeface="ＭＳ Ｐゴシック" charset="0"/>
                <a:cs typeface="ＭＳ Ｐゴシック" charset="0"/>
              </a:rPr>
              <a:t>In the case of Ambev, the computation is messier because it has revenues in many Latin American markets. We use revenue weights to weight the CRP.</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p:cNvSpPr>
          <p:nvPr>
            <p:ph type="sldImg"/>
          </p:nvPr>
        </p:nvSpPr>
        <p:spPr>
          <a:xfrm>
            <a:off x="1150938" y="692150"/>
            <a:ext cx="4556125" cy="3416300"/>
          </a:xfrm>
          <a:solidFill>
            <a:srgbClr val="FFFFFF"/>
          </a:solidFill>
          <a:ln/>
        </p:spPr>
      </p:sp>
      <p:sp>
        <p:nvSpPr>
          <p:cNvPr id="8499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1" name="Slide Image Placeholder 1"/>
          <p:cNvSpPr>
            <a:spLocks noGrp="1" noRot="1" noChangeAspect="1"/>
          </p:cNvSpPr>
          <p:nvPr>
            <p:ph type="sldImg"/>
          </p:nvPr>
        </p:nvSpPr>
        <p:spPr>
          <a:xfrm>
            <a:off x="1150938" y="692150"/>
            <a:ext cx="4556125" cy="3416300"/>
          </a:xfrm>
          <a:ln/>
        </p:spPr>
      </p:sp>
      <p:sp>
        <p:nvSpPr>
          <p:cNvPr id="686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Looking across all firms, you can see that almost a third of all firms earn more than 5% less than their cost of capital. It is true that we are looking at one year’s returns, but many of these firms have been earning less than their cost of capital for years.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p:cNvSpPr>
          <p:nvPr>
            <p:ph type="sldImg"/>
          </p:nvPr>
        </p:nvSpPr>
        <p:spPr>
          <a:xfrm>
            <a:off x="1150938" y="692150"/>
            <a:ext cx="4556125" cy="3416300"/>
          </a:xfrm>
          <a:solidFill>
            <a:srgbClr val="FFFFFF"/>
          </a:solidFill>
          <a:ln/>
        </p:spPr>
      </p:sp>
      <p:sp>
        <p:nvSpPr>
          <p:cNvPr id="8909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p:cNvSpPr>
          <p:nvPr>
            <p:ph type="sldImg"/>
          </p:nvPr>
        </p:nvSpPr>
        <p:spPr>
          <a:xfrm>
            <a:off x="1150938" y="692150"/>
            <a:ext cx="4556125" cy="3416300"/>
          </a:xfrm>
          <a:solidFill>
            <a:srgbClr val="FFFFFF"/>
          </a:solidFill>
          <a:ln/>
        </p:spPr>
      </p:sp>
      <p:sp>
        <p:nvSpPr>
          <p:cNvPr id="9318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p:cNvSpPr>
          <p:nvPr>
            <p:ph type="sldImg"/>
          </p:nvPr>
        </p:nvSpPr>
        <p:spPr>
          <a:xfrm>
            <a:off x="1150938" y="692150"/>
            <a:ext cx="4556125" cy="3416300"/>
          </a:xfrm>
          <a:solidFill>
            <a:srgbClr val="FFFFFF"/>
          </a:solidFill>
          <a:ln/>
        </p:spPr>
      </p:sp>
      <p:sp>
        <p:nvSpPr>
          <p:cNvPr id="9523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p:cNvSpPr>
          <p:nvPr>
            <p:ph type="sldImg"/>
          </p:nvPr>
        </p:nvSpPr>
        <p:spPr>
          <a:xfrm>
            <a:off x="1150938" y="692150"/>
            <a:ext cx="4556125" cy="3416300"/>
          </a:xfrm>
          <a:solidFill>
            <a:srgbClr val="FFFFFF"/>
          </a:solidFill>
          <a:ln/>
        </p:spPr>
      </p:sp>
      <p:sp>
        <p:nvSpPr>
          <p:cNvPr id="9728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p:cNvSpPr>
          <p:nvPr>
            <p:ph type="sldImg"/>
          </p:nvPr>
        </p:nvSpPr>
        <p:spPr>
          <a:xfrm>
            <a:off x="1150938" y="692150"/>
            <a:ext cx="4556125" cy="3416300"/>
          </a:xfrm>
          <a:solidFill>
            <a:srgbClr val="FFFFFF"/>
          </a:solidFill>
          <a:ln/>
        </p:spPr>
      </p:sp>
      <p:sp>
        <p:nvSpPr>
          <p:cNvPr id="99330"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How you deal with cross holdings depends upon which scenario you face.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p:cNvSpPr>
          <p:nvPr>
            <p:ph type="sldImg"/>
          </p:nvPr>
        </p:nvSpPr>
        <p:spPr>
          <a:xfrm>
            <a:off x="1150938" y="692150"/>
            <a:ext cx="4556125" cy="3416300"/>
          </a:xfrm>
          <a:solidFill>
            <a:srgbClr val="FFFFFF"/>
          </a:solidFill>
          <a:ln/>
        </p:spPr>
      </p:sp>
      <p:sp>
        <p:nvSpPr>
          <p:cNvPr id="10137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If a holding is not consolidated, you have to work to bring the holding into your valuation explicitly since the income from the holding will not be shown as part of operating income. If you are doing equity valuation, you have to be careful to strip out the portion of the net income that is attributable to the holdings - dividends, for instance.</a:t>
            </a:r>
          </a:p>
          <a:p>
            <a:r>
              <a:rPr lang="en-US">
                <a:latin typeface="Helvetica" charset="0"/>
                <a:ea typeface="ＭＳ Ｐゴシック" charset="0"/>
                <a:cs typeface="ＭＳ Ｐゴシック" charset="0"/>
              </a:rPr>
              <a:t>If a holding is consolidated, you are valuing a combined firm - the parent and the subsidiary. You have to ensure that you subtract out the portion of the subsidiary that does not belong to you.</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p:cNvSpPr>
          <p:nvPr>
            <p:ph type="sldImg"/>
          </p:nvPr>
        </p:nvSpPr>
        <p:spPr>
          <a:xfrm>
            <a:off x="1150938" y="692150"/>
            <a:ext cx="4556125" cy="3416300"/>
          </a:xfrm>
          <a:solidFill>
            <a:srgbClr val="FFFFFF"/>
          </a:solidFill>
          <a:ln/>
        </p:spPr>
      </p:sp>
      <p:sp>
        <p:nvSpPr>
          <p:cNvPr id="10342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p:cNvSpPr>
          <p:nvPr>
            <p:ph type="sldImg"/>
          </p:nvPr>
        </p:nvSpPr>
        <p:spPr>
          <a:xfrm>
            <a:off x="1150938" y="692150"/>
            <a:ext cx="4556125" cy="3416300"/>
          </a:xfrm>
          <a:solidFill>
            <a:srgbClr val="FFFFFF"/>
          </a:solidFill>
          <a:ln/>
        </p:spPr>
      </p:sp>
      <p:sp>
        <p:nvSpPr>
          <p:cNvPr id="10649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Rot="1" noChangeAspect="1" noChangeArrowheads="1"/>
          </p:cNvSpPr>
          <p:nvPr>
            <p:ph type="sldImg"/>
          </p:nvPr>
        </p:nvSpPr>
        <p:spPr>
          <a:xfrm>
            <a:off x="1150938" y="692150"/>
            <a:ext cx="4556125" cy="3416300"/>
          </a:xfrm>
          <a:solidFill>
            <a:srgbClr val="FFFFFF"/>
          </a:solidFill>
          <a:ln/>
        </p:spPr>
      </p:sp>
      <p:sp>
        <p:nvSpPr>
          <p:cNvPr id="1310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p:cNvSpPr>
          <p:nvPr>
            <p:ph type="sldImg"/>
          </p:nvPr>
        </p:nvSpPr>
        <p:spPr>
          <a:xfrm>
            <a:off x="1150938" y="692150"/>
            <a:ext cx="4556125" cy="3416300"/>
          </a:xfrm>
          <a:solidFill>
            <a:srgbClr val="FFFFFF"/>
          </a:solidFill>
          <a:ln/>
        </p:spPr>
      </p:sp>
      <p:sp>
        <p:nvSpPr>
          <p:cNvPr id="13312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Rot="1" noChangeAspect="1" noChangeArrowheads="1" noTextEdit="1"/>
          </p:cNvSpPr>
          <p:nvPr>
            <p:ph type="sldImg"/>
          </p:nvPr>
        </p:nvSpPr>
        <p:spPr>
          <a:xfrm>
            <a:off x="1150938" y="692150"/>
            <a:ext cx="4556125" cy="3416300"/>
          </a:xfrm>
          <a:ln/>
        </p:spPr>
      </p:sp>
      <p:sp>
        <p:nvSpPr>
          <p:cNvPr id="135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Rot="1" noChangeAspect="1" noChangeArrowheads="1" noTextEdit="1"/>
          </p:cNvSpPr>
          <p:nvPr>
            <p:ph type="sldImg"/>
          </p:nvPr>
        </p:nvSpPr>
        <p:spPr>
          <a:xfrm>
            <a:off x="1150938" y="692150"/>
            <a:ext cx="4556125" cy="3416300"/>
          </a:xfrm>
          <a:ln/>
        </p:spPr>
      </p:sp>
      <p:sp>
        <p:nvSpPr>
          <p:cNvPr id="1372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ChangeArrowheads="1"/>
          </p:cNvSpPr>
          <p:nvPr>
            <p:ph type="sldImg"/>
          </p:nvPr>
        </p:nvSpPr>
        <p:spPr>
          <a:xfrm>
            <a:off x="1150938" y="692150"/>
            <a:ext cx="4556125" cy="3416300"/>
          </a:xfrm>
          <a:solidFill>
            <a:srgbClr val="FFFFFF"/>
          </a:solidFill>
          <a:ln/>
        </p:spPr>
      </p:sp>
      <p:sp>
        <p:nvSpPr>
          <p:cNvPr id="1464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Consider a young, start-up firm in a new business or industry…The financial statements provide scanty information because the firm</a:t>
            </a:r>
            <a:r>
              <a:rPr lang="ja-JP" altLang="en-US">
                <a:latin typeface="Arial" charset="0"/>
                <a:ea typeface="ＭＳ Ｐゴシック" charset="0"/>
                <a:cs typeface="ＭＳ Ｐゴシック" charset="0"/>
              </a:rPr>
              <a:t>’</a:t>
            </a:r>
            <a:r>
              <a:rPr lang="en-US" altLang="ja-JP">
                <a:latin typeface="Times" charset="0"/>
                <a:ea typeface="ＭＳ Ｐゴシック" charset="0"/>
                <a:cs typeface="ＭＳ Ｐゴシック" charset="0"/>
              </a:rPr>
              <a:t>s operations are small, there is no historical data because the firm has not been around for very long and there are either no comparable firms or they all look like the firm being valued.</a:t>
            </a:r>
            <a:endParaRPr lang="en-US">
              <a:latin typeface="Times" charset="0"/>
              <a:ea typeface="ＭＳ Ｐゴシック" charset="0"/>
              <a:cs typeface="ＭＳ Ｐゴシック"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p:cNvSpPr>
          <p:nvPr>
            <p:ph type="sldImg"/>
          </p:nvPr>
        </p:nvSpPr>
        <p:spPr>
          <a:xfrm>
            <a:off x="1150938" y="692150"/>
            <a:ext cx="4556125" cy="3416300"/>
          </a:xfrm>
          <a:solidFill>
            <a:srgbClr val="FFFFFF"/>
          </a:solidFill>
          <a:ln/>
        </p:spPr>
      </p:sp>
      <p:sp>
        <p:nvSpPr>
          <p:cNvPr id="1484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look for information in three places - a firm</a:t>
            </a:r>
            <a:r>
              <a:rPr lang="ja-JP" altLang="en-US">
                <a:latin typeface="Arial" charset="0"/>
                <a:ea typeface="ＭＳ Ｐゴシック" charset="0"/>
                <a:cs typeface="ＭＳ Ｐゴシック" charset="0"/>
              </a:rPr>
              <a:t>’</a:t>
            </a:r>
            <a:r>
              <a:rPr lang="en-US" altLang="ja-JP">
                <a:latin typeface="Times" charset="0"/>
                <a:ea typeface="ＭＳ Ｐゴシック" charset="0"/>
                <a:cs typeface="ＭＳ Ｐゴシック" charset="0"/>
              </a:rPr>
              <a:t>s financial statements, its history and comparable firms.</a:t>
            </a:r>
            <a:endParaRPr lang="en-US">
              <a:latin typeface="Times" charset="0"/>
              <a:ea typeface="ＭＳ Ｐゴシック" charset="0"/>
              <a:cs typeface="ＭＳ Ｐゴシック"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xfrm>
            <a:off x="1150938" y="692150"/>
            <a:ext cx="4556125" cy="3416300"/>
          </a:xfrm>
          <a:ln/>
        </p:spPr>
      </p:sp>
      <p:sp>
        <p:nvSpPr>
          <p:cNvPr id="150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lnSpc>
                <a:spcPct val="80000"/>
              </a:lnSpc>
              <a:buFontTx/>
              <a:buAutoNum type="arabicPeriod"/>
            </a:pPr>
            <a:r>
              <a:rPr lang="en-US" sz="900">
                <a:latin typeface="Times" charset="0"/>
                <a:ea typeface="ＭＳ Ｐゴシック" charset="0"/>
                <a:cs typeface="ＭＳ Ｐゴシック" charset="0"/>
              </a:rPr>
              <a:t>To estimate a bottom-up beta for Amazon in January 2000, we used the average beta of internet retailers for the first five years as the bottom-up beta  but assume that the beta will move towards the average beta for specialty retailers over time.  The high operating leverage that is typical of an internet retailer (high infrastructure and technology costs)  provides an intuitive explanation for why they should have higher betas than their brick-and-mortar counterparts. </a:t>
            </a:r>
          </a:p>
          <a:p>
            <a:pPr marL="228600" indent="-228600">
              <a:lnSpc>
                <a:spcPct val="80000"/>
              </a:lnSpc>
              <a:buFontTx/>
              <a:buAutoNum type="arabicPeriod"/>
            </a:pPr>
            <a:r>
              <a:rPr lang="en-US" sz="900">
                <a:latin typeface="Times" charset="0"/>
                <a:ea typeface="ＭＳ Ｐゴシック" charset="0"/>
                <a:cs typeface="ＭＳ Ｐゴシック" charset="0"/>
              </a:rPr>
              <a:t>When a firm has operating losses, the interest coverage ratio is negative. Using the interest coverage ratio table on the next page would yield a D rating for the firm. In January 2000, this seemed a little harsh. For better or worse, bondholders and lenders to the firm seemed to be lending based upon expected operating income in the future rather than past operating income. The interest coverage ratio was therefore defined as follows:</a:t>
            </a:r>
          </a:p>
          <a:p>
            <a:pPr marL="228600" indent="-228600">
              <a:lnSpc>
                <a:spcPct val="80000"/>
              </a:lnSpc>
            </a:pPr>
            <a:r>
              <a:rPr lang="en-US" sz="900">
                <a:latin typeface="Times" charset="0"/>
                <a:ea typeface="ＭＳ Ｐゴシック" charset="0"/>
                <a:cs typeface="ＭＳ Ｐゴシック" charset="0"/>
              </a:rPr>
              <a:t>Interest coverage ratio = Average EBIT next 5 years/ Current interest expense</a:t>
            </a:r>
          </a:p>
          <a:p>
            <a:pPr marL="228600" indent="-228600">
              <a:lnSpc>
                <a:spcPct val="80000"/>
              </a:lnSpc>
            </a:pPr>
            <a:r>
              <a:rPr lang="en-US" sz="900">
                <a:latin typeface="Times" charset="0"/>
                <a:ea typeface="ＭＳ Ｐゴシック" charset="0"/>
                <a:cs typeface="ＭＳ Ｐゴシック" charset="0"/>
              </a:rPr>
              <a:t>The interest coverage ratio yielded a synthetic rating of BBB and a default spread of 1.50% in January 2000.</a:t>
            </a:r>
          </a:p>
          <a:p>
            <a:pPr marL="228600" indent="-228600">
              <a:lnSpc>
                <a:spcPct val="80000"/>
              </a:lnSpc>
            </a:pPr>
            <a:r>
              <a:rPr lang="en-US" sz="900">
                <a:latin typeface="Times" charset="0"/>
                <a:ea typeface="ＭＳ Ｐゴシック" charset="0"/>
                <a:cs typeface="ＭＳ Ｐゴシック" charset="0"/>
              </a:rPr>
              <a:t>3. The pre-tax cost of debt is equal to the after-tax cost for the next 2 years because the firm is expected to keep losing money. In year 3, Amazon is expected to make an operating profit, but it wil have net operating losses that shelter the income leading to no taxes. In year 4, Amazon is able to partially cover the operating income with carried-forward net operating losses… Starting in year 6, we lower the cost of debt since the firm is expected to become a profitable firm with substantial increases in operating income in the subsequent years.</a:t>
            </a:r>
          </a:p>
          <a:p>
            <a:pPr marL="228600" indent="-228600">
              <a:lnSpc>
                <a:spcPct val="80000"/>
              </a:lnSpc>
              <a:buFont typeface="Monotype Sorts" charset="0"/>
              <a:buNone/>
            </a:pPr>
            <a:r>
              <a:rPr lang="en-US" sz="900">
                <a:latin typeface="Times" charset="0"/>
                <a:ea typeface="ＭＳ Ｐゴシック" charset="0"/>
                <a:cs typeface="ＭＳ Ｐゴシック" charset="0"/>
              </a:rPr>
              <a:t>Year	1	2	3	4	5	</a:t>
            </a:r>
          </a:p>
          <a:p>
            <a:pPr marL="228600" indent="-228600">
              <a:lnSpc>
                <a:spcPct val="80000"/>
              </a:lnSpc>
              <a:buFont typeface="Monotype Sorts" charset="0"/>
              <a:buNone/>
            </a:pPr>
            <a:r>
              <a:rPr lang="en-US" sz="900">
                <a:latin typeface="Times" charset="0"/>
                <a:ea typeface="ＭＳ Ｐゴシック" charset="0"/>
                <a:cs typeface="ＭＳ Ｐゴシック" charset="0"/>
              </a:rPr>
              <a:t>EBIT	-$373	-$94	$407	$1,038	$1,628	</a:t>
            </a:r>
          </a:p>
          <a:p>
            <a:pPr marL="228600" indent="-228600">
              <a:lnSpc>
                <a:spcPct val="80000"/>
              </a:lnSpc>
              <a:buFont typeface="Monotype Sorts" charset="0"/>
              <a:buNone/>
            </a:pPr>
            <a:r>
              <a:rPr lang="en-US" sz="900">
                <a:latin typeface="Times" charset="0"/>
                <a:ea typeface="ＭＳ Ｐゴシック" charset="0"/>
                <a:cs typeface="ＭＳ Ｐゴシック" charset="0"/>
              </a:rPr>
              <a:t>Taxes	$0	$0	$0	$167	$570	</a:t>
            </a:r>
          </a:p>
          <a:p>
            <a:pPr marL="228600" indent="-228600">
              <a:lnSpc>
                <a:spcPct val="80000"/>
              </a:lnSpc>
              <a:buFont typeface="Monotype Sorts" charset="0"/>
              <a:buNone/>
            </a:pPr>
            <a:r>
              <a:rPr lang="en-US" sz="900">
                <a:latin typeface="Times" charset="0"/>
                <a:ea typeface="ＭＳ Ｐゴシック" charset="0"/>
                <a:cs typeface="ＭＳ Ｐゴシック" charset="0"/>
              </a:rPr>
              <a:t>EBIT(1-t)	-$373	-$94	$407	$871	$1,058	</a:t>
            </a:r>
          </a:p>
          <a:p>
            <a:pPr marL="228600" indent="-228600">
              <a:lnSpc>
                <a:spcPct val="80000"/>
              </a:lnSpc>
              <a:buFont typeface="Monotype Sorts" charset="0"/>
              <a:buNone/>
            </a:pPr>
            <a:r>
              <a:rPr lang="en-US" sz="900">
                <a:latin typeface="Times" charset="0"/>
                <a:ea typeface="ＭＳ Ｐゴシック" charset="0"/>
                <a:cs typeface="ＭＳ Ｐゴシック" charset="0"/>
              </a:rPr>
              <a:t>Tax rate	0%	0%	0%	16.13%	35%	</a:t>
            </a:r>
          </a:p>
          <a:p>
            <a:pPr marL="228600" indent="-228600">
              <a:lnSpc>
                <a:spcPct val="80000"/>
              </a:lnSpc>
              <a:buFont typeface="Monotype Sorts" charset="0"/>
              <a:buNone/>
            </a:pPr>
            <a:r>
              <a:rPr lang="en-US" sz="900">
                <a:latin typeface="Times" charset="0"/>
                <a:ea typeface="ＭＳ Ｐゴシック" charset="0"/>
                <a:cs typeface="ＭＳ Ｐゴシック" charset="0"/>
              </a:rPr>
              <a:t>NOL	$500	$873	$967	$560	$0</a:t>
            </a:r>
          </a:p>
          <a:p>
            <a:pPr marL="228600" indent="-228600">
              <a:lnSpc>
                <a:spcPct val="80000"/>
              </a:lnSpc>
              <a:buFont typeface="Monotype Sorts" charset="0"/>
              <a:buNone/>
            </a:pPr>
            <a:r>
              <a:rPr lang="en-US" sz="900">
                <a:latin typeface="Times" charset="0"/>
                <a:ea typeface="ＭＳ Ｐゴシック" charset="0"/>
                <a:cs typeface="ＭＳ Ｐゴシック" charset="0"/>
              </a:rPr>
              <a:t>The value per share in January 2000 is $ 34. This valuation was done with all of the inputs at the high end of my expectations and can be considered optimistic. Notwithstanding this, the stock is still overvalued. In fact, the optimism shows when you see that the free cashflows to the firm are negative for the first 6 years… I am assuming that Amazon will have no trouble raising the capital to fund these cashflows…</a:t>
            </a:r>
          </a:p>
          <a:p>
            <a:pPr marL="228600" indent="-228600">
              <a:lnSpc>
                <a:spcPct val="80000"/>
              </a:lnSpc>
              <a:buFont typeface="Monotype Sorts" charset="0"/>
              <a:buNone/>
            </a:pPr>
            <a:endParaRPr lang="en-US" sz="900">
              <a:latin typeface="Times" charset="0"/>
              <a:ea typeface="ＭＳ Ｐゴシック" charset="0"/>
              <a:cs typeface="ＭＳ Ｐゴシック" charset="0"/>
            </a:endParaRPr>
          </a:p>
          <a:p>
            <a:pPr marL="228600" indent="-228600">
              <a:lnSpc>
                <a:spcPct val="80000"/>
              </a:lnSpc>
            </a:pPr>
            <a:endParaRPr lang="en-US" sz="900">
              <a:latin typeface="Times" charset="0"/>
              <a:ea typeface="ＭＳ Ｐゴシック" charset="0"/>
              <a:cs typeface="ＭＳ Ｐゴシック" charset="0"/>
            </a:endParaRPr>
          </a:p>
          <a:p>
            <a:pPr marL="228600" indent="-228600">
              <a:lnSpc>
                <a:spcPct val="80000"/>
              </a:lnSpc>
            </a:pPr>
            <a:endParaRPr lang="en-US" sz="900">
              <a:latin typeface="Times" charset="0"/>
              <a:ea typeface="ＭＳ Ｐゴシック" charset="0"/>
              <a:cs typeface="ＭＳ Ｐゴシック" charset="0"/>
            </a:endParaRPr>
          </a:p>
          <a:p>
            <a:pPr marL="228600" indent="-228600">
              <a:lnSpc>
                <a:spcPct val="80000"/>
              </a:lnSpc>
            </a:pPr>
            <a:endParaRPr lang="en-US" sz="900">
              <a:latin typeface="Times" charset="0"/>
              <a:ea typeface="ＭＳ Ｐゴシック" charset="0"/>
              <a:cs typeface="ＭＳ Ｐゴシック"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noTextEdit="1"/>
          </p:cNvSpPr>
          <p:nvPr>
            <p:ph type="sldImg"/>
          </p:nvPr>
        </p:nvSpPr>
        <p:spPr>
          <a:xfrm>
            <a:off x="1150938" y="692150"/>
            <a:ext cx="4556125" cy="3416300"/>
          </a:xfrm>
          <a:ln/>
        </p:spPr>
      </p:sp>
      <p:sp>
        <p:nvSpPr>
          <p:cNvPr id="1566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Is $ 84 feasible? The answer is yes - a combination of compounded 10-year  revenue growth of 60% and margins of 8%, revenue growth of 55% and margins of 10%, revenue growth of 50% and margins of 14% all yield values greater than $ 84…. The problem is that to generate higher revenue growth, Amazon will have to settle for lower margins…</a:t>
            </a:r>
          </a:p>
          <a:p>
            <a:r>
              <a:rPr lang="en-US">
                <a:latin typeface="Times" charset="0"/>
                <a:ea typeface="ＭＳ Ｐゴシック" charset="0"/>
                <a:cs typeface="ＭＳ Ｐゴシック" charset="0"/>
              </a:rPr>
              <a:t>Is $84 likely? The answer is no… </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noTextEdit="1"/>
          </p:cNvSpPr>
          <p:nvPr>
            <p:ph type="sldImg"/>
          </p:nvPr>
        </p:nvSpPr>
        <p:spPr>
          <a:xfrm>
            <a:off x="1150938" y="692150"/>
            <a:ext cx="4556125" cy="3416300"/>
          </a:xfrm>
          <a:ln/>
        </p:spPr>
      </p:sp>
      <p:sp>
        <p:nvSpPr>
          <p:cNvPr id="1628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valuation in September 2003 yielded an estimate of value per share of $36 but the stock had shot up to $ 58… Time to sell and start the cycle all over again… The more things change, the more they stay the same…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Image Placeholder 1"/>
          <p:cNvSpPr>
            <a:spLocks noGrp="1" noRot="1" noChangeAspect="1"/>
          </p:cNvSpPr>
          <p:nvPr>
            <p:ph type="sldImg"/>
          </p:nvPr>
        </p:nvSpPr>
        <p:spPr>
          <a:xfrm>
            <a:off x="1150938" y="692150"/>
            <a:ext cx="4556125" cy="3416300"/>
          </a:xfrm>
          <a:ln/>
        </p:spPr>
      </p:sp>
      <p:sp>
        <p:nvSpPr>
          <p:cNvPr id="188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With commodity companies, you ride the price of the commodity. As commodity prices rise, current earnings will rise, but what goes up will come down. The key is normalizing the commodity price, easier said than done, but necessary. Here are some strategies:</a:t>
            </a:r>
          </a:p>
          <a:p>
            <a:pPr>
              <a:buFontTx/>
              <a:buAutoNum type="alphaLcPeriod"/>
            </a:pPr>
            <a:r>
              <a:rPr lang="en-US">
                <a:latin typeface="Times" charset="0"/>
                <a:ea typeface="ＭＳ Ｐゴシック" charset="0"/>
                <a:cs typeface="ＭＳ Ｐゴシック" charset="0"/>
              </a:rPr>
              <a:t>Look at the average price over a long period (10 years or more)</a:t>
            </a:r>
          </a:p>
          <a:p>
            <a:pPr>
              <a:buFontTx/>
              <a:buAutoNum type="alphaLcPeriod"/>
            </a:pPr>
            <a:r>
              <a:rPr lang="en-US">
                <a:latin typeface="Times" charset="0"/>
                <a:ea typeface="ＭＳ Ｐゴシック" charset="0"/>
                <a:cs typeface="ＭＳ Ｐゴシック" charset="0"/>
              </a:rPr>
              <a:t>Estimate what a fair price would be, given demand and supply, for the commodity.</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assumes that</a:t>
            </a:r>
          </a:p>
          <a:p>
            <a:pPr lvl="1"/>
            <a:r>
              <a:rPr lang="en-US">
                <a:latin typeface="Times" charset="0"/>
                <a:ea typeface="ＭＳ Ｐゴシック" charset="0"/>
              </a:rPr>
              <a:t>The owner of the private business has all of his or her wealth invested in the business</a:t>
            </a:r>
          </a:p>
          <a:p>
            <a:pPr lvl="1"/>
            <a:r>
              <a:rPr lang="en-US">
                <a:latin typeface="Times" charset="0"/>
                <a:ea typeface="ＭＳ Ｐゴシック" charset="0"/>
              </a:rPr>
              <a:t>The reality is that most individuals will fall somewhere between the two extremes.</a:t>
            </a:r>
          </a:p>
          <a:p>
            <a:r>
              <a:rPr lang="en-US">
                <a:latin typeface="Times" charset="0"/>
                <a:ea typeface="ＭＳ Ｐゴシック" charset="0"/>
                <a:cs typeface="ＭＳ Ｐゴシック" charset="0"/>
              </a:rPr>
              <a:t>If you were a private business looking at potential acquirers - one is a publicly traded firm and the other is an individual . Which one is likely to pay the higher price and why?</a:t>
            </a:r>
          </a:p>
          <a:p>
            <a:pPr lvl="1"/>
            <a:r>
              <a:rPr lang="en-US">
                <a:latin typeface="Times" charset="0"/>
                <a:ea typeface="ＭＳ Ｐゴシック" charset="0"/>
              </a:rPr>
              <a:t>If both acquirers have the same cash flow expectations, the publicly traded firm will win out (Blockbuster Video, Browning-Ferris are good examples of publicly traded firms which bought small private businesses to grow to their current stature.)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p:cNvSpPr>
            <a:spLocks noGrp="1" noRot="1" noChangeAspect="1" noChangeArrowheads="1"/>
          </p:cNvSpPr>
          <p:nvPr>
            <p:ph type="sldImg"/>
          </p:nvPr>
        </p:nvSpPr>
        <p:spPr>
          <a:xfrm>
            <a:off x="1150938" y="692150"/>
            <a:ext cx="4556125" cy="3416300"/>
          </a:xfrm>
          <a:solidFill>
            <a:srgbClr val="FFFFFF"/>
          </a:solidFill>
          <a:ln/>
        </p:spPr>
      </p:sp>
      <p:sp>
        <p:nvSpPr>
          <p:cNvPr id="20992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Helvetica" charset="0"/>
                <a:ea typeface="ＭＳ Ｐゴシック" charset="0"/>
                <a:cs typeface="ＭＳ Ｐゴシック" charset="0"/>
              </a:rPr>
              <a:t>Most valuations that you see are relative valuations. There are two reasons why relative valuations are so popular:</a:t>
            </a:r>
          </a:p>
          <a:p>
            <a:pPr marL="228600" indent="-228600">
              <a:buFontTx/>
              <a:buAutoNum type="arabicPeriod"/>
            </a:pPr>
            <a:r>
              <a:rPr lang="en-US">
                <a:latin typeface="Helvetica" charset="0"/>
                <a:ea typeface="ＭＳ Ｐゴシック" charset="0"/>
                <a:cs typeface="ＭＳ Ｐゴシック" charset="0"/>
              </a:rPr>
              <a:t>If your objective is to buy or sell something,  not matter what the price, you can justify your decision using relative valuation. There will always be some other assets out there which are more underpriced or overpriced than the asset you are buying or selling.</a:t>
            </a:r>
          </a:p>
          <a:p>
            <a:pPr marL="228600" indent="-228600">
              <a:buFontTx/>
              <a:buAutoNum type="arabicPeriod"/>
            </a:pPr>
            <a:r>
              <a:rPr lang="en-US">
                <a:latin typeface="Helvetica" charset="0"/>
                <a:ea typeface="ＭＳ Ｐゴシック" charset="0"/>
                <a:cs typeface="ＭＳ Ｐゴシック" charset="0"/>
              </a:rPr>
              <a:t>In contrast to the detail and time needed for discounted cashflow valuation, relative valuation is quicker and seems to require fewer assumptions about the future. (This, we will argue, is really an illusion.)</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atin typeface="Helvetica" charset="0"/>
                <a:ea typeface="ＭＳ Ｐゴシック" charset="0"/>
                <a:cs typeface="ＭＳ Ｐゴシック" charset="0"/>
              </a:rPr>
              <a:t>Given this reality, we have to think about how best to use multiples. These four steps represent a way in which we can deconstruct any multiple, understand how to use it well and discover when it is being misused.</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1150938" y="692150"/>
            <a:ext cx="4556125"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i="1">
                <a:latin typeface="Helvetica" charset="0"/>
                <a:ea typeface="ＭＳ Ｐゴシック" charset="0"/>
                <a:cs typeface="ＭＳ Ｐゴシック" charset="0"/>
              </a:rPr>
              <a:t>Consistent definition:</a:t>
            </a:r>
            <a:endParaRPr lang="en-US">
              <a:latin typeface="Helvetica" charset="0"/>
              <a:ea typeface="ＭＳ Ｐゴシック" charset="0"/>
              <a:cs typeface="ＭＳ Ｐゴシック" charset="0"/>
            </a:endParaRPr>
          </a:p>
          <a:p>
            <a:pPr marL="228600" indent="-228600"/>
            <a:r>
              <a:rPr lang="en-US">
                <a:latin typeface="Helvetica" charset="0"/>
                <a:ea typeface="ＭＳ Ｐゴシック" charset="0"/>
                <a:cs typeface="ＭＳ Ｐゴシック" charset="0"/>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i="1">
                <a:latin typeface="Helvetica" charset="0"/>
                <a:ea typeface="ＭＳ Ｐゴシック" charset="0"/>
                <a:cs typeface="ＭＳ Ｐゴシック" charset="0"/>
              </a:rPr>
              <a:t>Uniformally Estimated:</a:t>
            </a:r>
            <a:endParaRPr lang="en-US">
              <a:latin typeface="Helvetica" charset="0"/>
              <a:ea typeface="ＭＳ Ｐゴシック" charset="0"/>
              <a:cs typeface="ＭＳ Ｐゴシック" charset="0"/>
            </a:endParaRPr>
          </a:p>
          <a:p>
            <a:pPr marL="228600" indent="-228600"/>
            <a:r>
              <a:rPr lang="en-US">
                <a:latin typeface="Helvetica" charset="0"/>
                <a:ea typeface="ＭＳ Ｐゴシック" charset="0"/>
                <a:cs typeface="ＭＳ Ｐゴシック" charset="0"/>
              </a:rPr>
              <a:t>This is actually much more difficult than it looks. Even if accounting standards are the same across firms, you run into two problems:</a:t>
            </a:r>
          </a:p>
          <a:p>
            <a:pPr marL="228600" indent="-228600">
              <a:buFontTx/>
              <a:buAutoNum type="arabicPeriod"/>
            </a:pPr>
            <a:r>
              <a:rPr lang="en-US">
                <a:latin typeface="Helvetica" charset="0"/>
                <a:ea typeface="ＭＳ Ｐゴシック" charset="0"/>
                <a:cs typeface="ＭＳ Ｐゴシック" charset="0"/>
              </a:rPr>
              <a:t>The degree to which firms bend accounting rules for their own purposes varies across firms. Some firms are inherently more conservative in reporting earnings than others.</a:t>
            </a:r>
          </a:p>
          <a:p>
            <a:pPr marL="228600" indent="-228600">
              <a:buFontTx/>
              <a:buAutoNum type="arabicPeriod"/>
            </a:pPr>
            <a:r>
              <a:rPr lang="en-US">
                <a:latin typeface="Helvetica" charset="0"/>
                <a:ea typeface="ＭＳ Ｐゴシック" charset="0"/>
                <a:cs typeface="ＭＳ Ｐゴシック" charset="0"/>
              </a:rPr>
              <a:t>The financial year ends at different points for different firms. If the denominator is the earnings in the most recent financial year, the multiple may not be comparable if some firms have December year-ends and some have June year-ends.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This is only the tip of the iceberg. You can have EPS before and after extraordinary items, primary and diluted EPS..</a:t>
            </a:r>
          </a:p>
          <a:p>
            <a:r>
              <a:rPr lang="en-US">
                <a:latin typeface="Helvetica" charset="0"/>
                <a:ea typeface="ＭＳ Ｐゴシック" charset="0"/>
                <a:cs typeface="ＭＳ Ｐゴシック" charset="0"/>
              </a:rPr>
              <a:t>When you are negotiating with someone else and you are both using PE ratios to make your case, the first step is to make sure that you are using the same PE ratio.</a:t>
            </a:r>
          </a:p>
          <a:p>
            <a:r>
              <a:rPr lang="en-US">
                <a:latin typeface="Helvetica" charset="0"/>
                <a:ea typeface="ＭＳ Ｐゴシック" charset="0"/>
                <a:cs typeface="ＭＳ Ｐゴシック" charset="0"/>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Rot="1" noChangeAspect="1" noChangeArrowheads="1"/>
          </p:cNvSpPr>
          <p:nvPr>
            <p:ph type="sldImg"/>
          </p:nvPr>
        </p:nvSpPr>
        <p:spPr>
          <a:xfrm>
            <a:off x="1150938" y="692150"/>
            <a:ext cx="4556125" cy="3416300"/>
          </a:xfrm>
          <a:solidFill>
            <a:srgbClr val="FFFFFF"/>
          </a:solidFill>
          <a:ln/>
        </p:spPr>
      </p:sp>
      <p:sp>
        <p:nvSpPr>
          <p:cNvPr id="220162"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The problem with using firm value is that cash is included in the numerator but not in the denominator. That is why the enterprise value version makes more sense…</a:t>
            </a:r>
          </a:p>
          <a:p>
            <a:r>
              <a:rPr lang="en-US">
                <a:latin typeface="Helvetica" charset="0"/>
                <a:ea typeface="ＭＳ Ｐゴシック" charset="0"/>
                <a:cs typeface="ＭＳ Ｐゴシック" charset="0"/>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atin typeface="Helvetica" charset="0"/>
                <a:ea typeface="ＭＳ Ｐゴシック" charset="0"/>
                <a:cs typeface="ＭＳ Ｐゴシック" charset="0"/>
              </a:rPr>
              <a:t>The safest thing to do (assuming you can do this) is to net out the market value of your holdings from the numerator (for both active and passive holdings) and the EBITDA of your holdings from the denominator ( for majority active holdings)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1150938" y="692150"/>
            <a:ext cx="4556125"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Before you use a multiple and develop rules of thumb (8 times EBITDA is cheap), you need to get a sense of the cross-sectional distribution. </a:t>
            </a:r>
          </a:p>
          <a:p>
            <a:r>
              <a:rPr lang="en-US">
                <a:latin typeface="Helvetica" charset="0"/>
                <a:ea typeface="ＭＳ Ｐゴシック" charset="0"/>
                <a:cs typeface="ＭＳ Ｐゴシック" charset="0"/>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atin typeface="Helvetica" charset="0"/>
                <a:ea typeface="ＭＳ Ｐゴシック" charset="0"/>
                <a:cs typeface="ＭＳ Ｐゴシック" charset="0"/>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atin typeface="Helvetica" charset="0"/>
              <a:ea typeface="ＭＳ Ｐゴシック" charset="0"/>
              <a:cs typeface="ＭＳ Ｐゴシック"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noTextEdit="1"/>
          </p:cNvSpPr>
          <p:nvPr>
            <p:ph type="sldImg"/>
          </p:nvPr>
        </p:nvSpPr>
        <p:spPr>
          <a:xfrm>
            <a:off x="1150938" y="692150"/>
            <a:ext cx="4556125" cy="3416300"/>
          </a:xfrm>
          <a:ln/>
        </p:spPr>
      </p:sp>
      <p:sp>
        <p:nvSpPr>
          <p:cNvPr id="2242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graph for all U.S. firms with data available on the Value Line CD ROM (contains about 7200 firms in the overall sample). Notice that the distributions are skewed to the left and that we have capped the PE ratios at 100….</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Rot="1" noChangeAspect="1" noChangeArrowheads="1" noTextEdit="1"/>
          </p:cNvSpPr>
          <p:nvPr>
            <p:ph type="sldImg"/>
          </p:nvPr>
        </p:nvSpPr>
        <p:spPr>
          <a:xfrm>
            <a:off x="1150938" y="692150"/>
            <a:ext cx="4556125" cy="3416300"/>
          </a:xfrm>
          <a:ln/>
        </p:spPr>
      </p:sp>
      <p:sp>
        <p:nvSpPr>
          <p:cNvPr id="2263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Four things to note…</a:t>
            </a:r>
          </a:p>
          <a:p>
            <a:pPr marL="228600" indent="-228600">
              <a:buFontTx/>
              <a:buAutoNum type="arabicPeriod"/>
            </a:pPr>
            <a:r>
              <a:rPr lang="en-US">
                <a:latin typeface="Times" charset="0"/>
                <a:ea typeface="ＭＳ Ｐゴシック" charset="0"/>
                <a:cs typeface="ＭＳ Ｐゴシック" charset="0"/>
              </a:rPr>
              <a:t>Notice the number of firms that we have lost in the sample as we compute PE ratios.</a:t>
            </a:r>
          </a:p>
          <a:p>
            <a:pPr marL="228600" indent="-228600">
              <a:buFontTx/>
              <a:buAutoNum type="arabicPeriod"/>
            </a:pPr>
            <a:r>
              <a:rPr lang="en-US">
                <a:latin typeface="Times" charset="0"/>
                <a:ea typeface="ＭＳ Ｐゴシック" charset="0"/>
                <a:cs typeface="ＭＳ Ｐゴシック" charset="0"/>
              </a:rPr>
              <a:t>You lose even more firms as you go to forward PE, because you need analyst estimates of expected earnings per share to compute this. Any firms not followed by analysts will not have a forward PE…</a:t>
            </a:r>
          </a:p>
          <a:p>
            <a:pPr marL="228600" indent="-228600">
              <a:buFontTx/>
              <a:buAutoNum type="arabicPeriod"/>
            </a:pPr>
            <a:r>
              <a:rPr lang="en-US">
                <a:latin typeface="Times" charset="0"/>
                <a:ea typeface="ＭＳ Ｐゴシック" charset="0"/>
                <a:cs typeface="ＭＳ Ｐゴシック" charset="0"/>
              </a:rPr>
              <a:t>The means were computed without capping the PE ratios… the outliers (notice the maximum values for the ratios) push the average to almost twice the median.</a:t>
            </a:r>
          </a:p>
          <a:p>
            <a:pPr marL="228600" indent="-228600">
              <a:buFontTx/>
              <a:buAutoNum type="arabicPeriod"/>
            </a:pPr>
            <a:r>
              <a:rPr lang="en-US">
                <a:latin typeface="Times" charset="0"/>
                <a:ea typeface="ＭＳ Ｐゴシック" charset="0"/>
                <a:cs typeface="ＭＳ Ｐゴシック" charset="0"/>
              </a:rPr>
              <a:t>The median forward PE is higher than the trailing PE which is higher than the current PE…</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This compares the percentages of firms in each market that trade in each PE ratio class…  In 2012, it is difficult to tell them apart. That is a change from a few years ago, when US and European stocks traded at much higher PE ratios than emerging market stocks. The convergence of PE ratios globally may reflect the blurring of the line between developed and emerging markets.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Rot="1" noChangeAspect="1" noChangeArrowheads="1" noTextEdit="1"/>
          </p:cNvSpPr>
          <p:nvPr>
            <p:ph type="sldImg"/>
          </p:nvPr>
        </p:nvSpPr>
        <p:spPr>
          <a:xfrm>
            <a:off x="1150938" y="692150"/>
            <a:ext cx="4556125" cy="3416300"/>
          </a:xfrm>
          <a:ln/>
        </p:spPr>
      </p:sp>
      <p:sp>
        <p:nvSpPr>
          <p:cNvPr id="2304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with the other multiples, a heavily skewed distribution. Suggests that the rule of thumb that is often used by Wall Street (EBITDA multiple less than 8 is cheap) should be used with caution.</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p:cNvSpPr>
          <p:nvPr>
            <p:ph type="sldImg"/>
          </p:nvPr>
        </p:nvSpPr>
        <p:spPr>
          <a:xfrm>
            <a:off x="1150938" y="692150"/>
            <a:ext cx="4556125" cy="3416300"/>
          </a:xfrm>
          <a:solidFill>
            <a:srgbClr val="FFFFFF"/>
          </a:solidFill>
          <a:ln/>
        </p:spPr>
      </p:sp>
      <p:sp>
        <p:nvSpPr>
          <p:cNvPr id="2334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p:cNvSpPr>
          <p:nvPr>
            <p:ph type="sldImg"/>
          </p:nvPr>
        </p:nvSpPr>
        <p:spPr>
          <a:xfrm>
            <a:off x="1150938" y="692150"/>
            <a:ext cx="4556125"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Helvetica" charset="0"/>
                <a:ea typeface="ＭＳ Ｐゴシック" charset="0"/>
                <a:cs typeface="ＭＳ Ｐゴシック" charset="0"/>
              </a:rPr>
              <a:t>To get to the heart of equity multiples, we start with an equity DCF model. In this case, we consider the simplest equity valuation model - a stable growth dividend discount model. Restated in terms of the PE ratio, we find that the PE ratio fo a stable growth firm can be written in terms of three variables:</a:t>
            </a:r>
          </a:p>
          <a:p>
            <a:pPr marL="228600" indent="-228600">
              <a:buFontTx/>
              <a:buAutoNum type="arabicPeriod"/>
            </a:pPr>
            <a:r>
              <a:rPr lang="en-US">
                <a:latin typeface="Helvetica" charset="0"/>
                <a:ea typeface="ＭＳ Ｐゴシック" charset="0"/>
                <a:cs typeface="ＭＳ Ｐゴシック" charset="0"/>
              </a:rPr>
              <a:t>The expected growth rate in earnings per share</a:t>
            </a:r>
          </a:p>
          <a:p>
            <a:pPr marL="228600" indent="-228600">
              <a:buFontTx/>
              <a:buAutoNum type="arabicPeriod"/>
            </a:pPr>
            <a:r>
              <a:rPr lang="en-US">
                <a:latin typeface="Helvetica" charset="0"/>
                <a:ea typeface="ＭＳ Ｐゴシック" charset="0"/>
                <a:cs typeface="ＭＳ Ｐゴシック" charset="0"/>
              </a:rPr>
              <a:t>The riskiness of the equity, which determines the cost of equity</a:t>
            </a:r>
          </a:p>
          <a:p>
            <a:pPr marL="228600" indent="-228600">
              <a:buFontTx/>
              <a:buAutoNum type="arabicPeriod"/>
            </a:pPr>
            <a:r>
              <a:rPr lang="en-US">
                <a:latin typeface="Helvetica" charset="0"/>
                <a:ea typeface="ＭＳ Ｐゴシック" charset="0"/>
                <a:cs typeface="ＭＳ Ｐゴシック" charset="0"/>
              </a:rPr>
              <a:t>The efficiency with which the firm generates growth,which is measured by how much the firm can pay out or afford to pay out after reinvested to create the growth.</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p:cNvSpPr>
          <p:nvPr>
            <p:ph type="sldImg"/>
          </p:nvPr>
        </p:nvSpPr>
        <p:spPr>
          <a:xfrm>
            <a:off x="1150938" y="692150"/>
            <a:ext cx="4556125"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p:cNvSpPr>
          <p:nvPr>
            <p:ph type="sldImg"/>
          </p:nvPr>
        </p:nvSpPr>
        <p:spPr>
          <a:xfrm>
            <a:off x="1150938" y="692150"/>
            <a:ext cx="4556125"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atin typeface="Helvetica" charset="0"/>
                <a:ea typeface="ＭＳ Ｐゴシック" charset="0"/>
                <a:cs typeface="ＭＳ Ｐゴシック" charset="0"/>
              </a:rPr>
              <a:t>You will never find two identical firms, no matter how hard you search. You therefore have to always control for the residual differences when making comparisons.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p:cNvSpPr>
          <p:nvPr>
            <p:ph type="sldImg"/>
          </p:nvPr>
        </p:nvSpPr>
        <p:spPr>
          <a:xfrm>
            <a:off x="1150938" y="692150"/>
            <a:ext cx="4556125"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In this sample, note that some of the firms in the sample are emerging market firms any may be exposed to more risk (political risk, economic risk, inflation risk…)</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p:cNvSpPr>
          <p:nvPr>
            <p:ph type="sldImg"/>
          </p:nvPr>
        </p:nvSpPr>
        <p:spPr>
          <a:xfrm>
            <a:off x="1150938" y="692150"/>
            <a:ext cx="4556125" cy="3416300"/>
          </a:xfrm>
          <a:solidFill>
            <a:srgbClr val="FFFFFF"/>
          </a:solidFill>
          <a:ln/>
        </p:spPr>
      </p:sp>
      <p:sp>
        <p:nvSpPr>
          <p:cNvPr id="24371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Higher growth telecomm companies have higher PE ratios..</a:t>
            </a:r>
          </a:p>
          <a:p>
            <a:r>
              <a:rPr lang="en-US">
                <a:latin typeface="Helvetica" charset="0"/>
                <a:ea typeface="ＭＳ Ｐゴシック" charset="0"/>
                <a:cs typeface="ＭＳ Ｐゴシック" charset="0"/>
              </a:rPr>
              <a:t>One way to read this regression: If you have two companies - one with a growth rate of 10% and one with a growth rate of 20%, the latter should have a PE that is 12.1 higher..</a:t>
            </a:r>
          </a:p>
          <a:p>
            <a:r>
              <a:rPr lang="en-US">
                <a:latin typeface="Helvetica" charset="0"/>
                <a:ea typeface="ＭＳ Ｐゴシック" charset="0"/>
                <a:cs typeface="ＭＳ Ｐゴシック" charset="0"/>
              </a:rPr>
              <a:t>If the firm happens to be an emerging market firm, though, you would expect its PE ratio to be 13.85 lower than a firm with similar growth in a developed market.</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noTextEdit="1"/>
          </p:cNvSpPr>
          <p:nvPr>
            <p:ph type="sldImg"/>
          </p:nvPr>
        </p:nvSpPr>
        <p:spPr>
          <a:xfrm>
            <a:off x="1143000" y="685800"/>
            <a:ext cx="4556125" cy="3416300"/>
          </a:xfrm>
          <a:ln/>
        </p:spPr>
      </p:sp>
      <p:sp>
        <p:nvSpPr>
          <p:cNvPr id="1792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regression has about 1600 firms. While the low R-squared may be troubling, it should not be unexpected, given the scatter plot on the previous page.</a:t>
            </a:r>
          </a:p>
          <a:p>
            <a:r>
              <a:rPr lang="en-US">
                <a:latin typeface="Times" charset="0"/>
                <a:ea typeface="ＭＳ Ｐゴシック" charset="0"/>
                <a:cs typeface="ＭＳ Ｐゴシック" charset="0"/>
              </a:rPr>
              <a:t>The signs of the coefficients are consistent with our priors for growth and higher growth have higher PE ratios. With risk and payout, though, the signs on the coefficient are wrong. Higher risk and lower payout firms firms seems to have higher (instead of lower) PE ratios.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how much in common these regressions have… though the effects of growth, risk and quality of growth may vary across markets, the direction of the effect is the same.</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Rot="1" noChangeAspect="1" noChangeArrowheads="1"/>
          </p:cNvSpPr>
          <p:nvPr>
            <p:ph type="sldImg"/>
          </p:nvPr>
        </p:nvSpPr>
        <p:spPr>
          <a:xfrm>
            <a:off x="1150938" y="692150"/>
            <a:ext cx="4556125" cy="3416300"/>
          </a:xfrm>
          <a:solidFill>
            <a:srgbClr val="FFFFFF"/>
          </a:solidFill>
          <a:ln/>
        </p:spPr>
      </p:sp>
      <p:sp>
        <p:nvSpPr>
          <p:cNvPr id="2590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dirty="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solidFill>
                  <a:schemeClr val="tx2"/>
                </a:solidFill>
              </a:defRPr>
            </a:lvl1pPr>
          </a:lstStyle>
          <a:p>
            <a:pPr>
              <a:defRPr/>
            </a:pPr>
            <a:fld id="{B548DA48-CD55-7D46-9088-BD1D4AF668F0}" type="slidenum">
              <a:rPr lang="en-US"/>
              <a:pPr>
                <a:defRPr/>
              </a:pPr>
              <a:t>‹#›</a:t>
            </a:fld>
            <a:endParaRPr lang="en-US" dirty="0"/>
          </a:p>
        </p:txBody>
      </p:sp>
    </p:spTree>
    <p:extLst>
      <p:ext uri="{BB962C8B-B14F-4D97-AF65-F5344CB8AC3E}">
        <p14:creationId xmlns:p14="http://schemas.microsoft.com/office/powerpoint/2010/main" val="3810571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a:defRPr/>
            </a:pPr>
            <a:fld id="{13EF5F4F-DCD1-8A48-92D2-ABA8E377A854}" type="slidenum">
              <a:rPr lang="en-US" sz="1600" smtClean="0"/>
              <a:pPr>
                <a:defRPr/>
              </a:pPr>
              <a:t>‹#›</a:t>
            </a:fld>
            <a:endParaRPr lang="en-US" sz="1600" smtClean="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6676B625-3D4B-DA41-B517-73906BEC34A2}" type="slidenum">
              <a:rPr lang="en-US"/>
              <a:pPr>
                <a:defRPr/>
              </a:pPr>
              <a:t>‹#›</a:t>
            </a:fld>
            <a:endParaRPr lang="en-US" dirty="0"/>
          </a:p>
        </p:txBody>
      </p:sp>
    </p:spTree>
    <p:extLst>
      <p:ext uri="{BB962C8B-B14F-4D97-AF65-F5344CB8AC3E}">
        <p14:creationId xmlns:p14="http://schemas.microsoft.com/office/powerpoint/2010/main" val="2475685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dirty="0"/>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CA031F07-3481-9143-935D-C9BC1BAF8C14}"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076341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dirty="0"/>
            </a:lvl1pPr>
          </a:lstStyle>
          <a:p>
            <a:pPr>
              <a:defRPr/>
            </a:pPr>
            <a:endParaRPr lang="en-US"/>
          </a:p>
        </p:txBody>
      </p:sp>
      <p:sp>
        <p:nvSpPr>
          <p:cNvPr id="6" name="Slide Number Placeholder 9"/>
          <p:cNvSpPr>
            <a:spLocks noGrp="1"/>
          </p:cNvSpPr>
          <p:nvPr>
            <p:ph type="sldNum" sz="quarter" idx="11"/>
          </p:nvPr>
        </p:nvSpPr>
        <p:spPr/>
        <p:txBody>
          <a:bodyPr rtlCol="0"/>
          <a:lstStyle>
            <a:lvl1pPr>
              <a:defRPr sz="1400">
                <a:solidFill>
                  <a:srgbClr val="FFFFFF"/>
                </a:solidFill>
              </a:defRPr>
            </a:lvl1pPr>
          </a:lstStyle>
          <a:p>
            <a:pPr>
              <a:defRPr/>
            </a:pPr>
            <a:fld id="{913FE882-B1F3-B841-804C-47F5F1A52C1A}"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735903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9468C3F3-1361-C145-832B-13042B53AC6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16372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500F3875-3E8C-C840-A055-17855AA13C79}" type="slidenum">
              <a:rPr lang="en-US"/>
              <a:pPr>
                <a:defRPr/>
              </a:pPr>
              <a:t>‹#›</a:t>
            </a:fld>
            <a:endParaRPr lang="en-US" dirty="0"/>
          </a:p>
        </p:txBody>
      </p:sp>
    </p:spTree>
    <p:extLst>
      <p:ext uri="{BB962C8B-B14F-4D97-AF65-F5344CB8AC3E}">
        <p14:creationId xmlns:p14="http://schemas.microsoft.com/office/powerpoint/2010/main" val="306180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dirty="0"/>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solidFill>
                  <a:schemeClr val="tx2"/>
                </a:solidFill>
              </a:defRPr>
            </a:lvl1pPr>
          </a:lstStyle>
          <a:p>
            <a:pPr>
              <a:defRPr/>
            </a:pPr>
            <a:fld id="{B9BA377C-7D64-3F47-856A-286272E12FC8}" type="slidenum">
              <a:rPr lang="en-US"/>
              <a:pPr>
                <a:defRPr/>
              </a:pPr>
              <a:t>‹#›</a:t>
            </a:fld>
            <a:endParaRPr lang="en-US" dirty="0"/>
          </a:p>
        </p:txBody>
      </p:sp>
    </p:spTree>
    <p:extLst>
      <p:ext uri="{BB962C8B-B14F-4D97-AF65-F5344CB8AC3E}">
        <p14:creationId xmlns:p14="http://schemas.microsoft.com/office/powerpoint/2010/main" val="1386517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dirty="0"/>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9CCD9D39-5D18-C44B-89B6-1979AF36A9D4}" type="slidenum">
              <a:rPr lang="en-US"/>
              <a:pPr>
                <a:defRPr/>
              </a:pPr>
              <a:t>‹#›</a:t>
            </a:fld>
            <a:endParaRPr lang="en-US" dirty="0"/>
          </a:p>
        </p:txBody>
      </p:sp>
    </p:spTree>
    <p:extLst>
      <p:ext uri="{BB962C8B-B14F-4D97-AF65-F5344CB8AC3E}">
        <p14:creationId xmlns:p14="http://schemas.microsoft.com/office/powerpoint/2010/main" val="212927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solidFill>
                  <a:srgbClr val="FFFFFF"/>
                </a:solidFill>
              </a:defRPr>
            </a:lvl1pPr>
          </a:lstStyle>
          <a:p>
            <a:pPr>
              <a:defRPr/>
            </a:pPr>
            <a:fld id="{3CC3F1FF-FCC0-0849-955C-7A2EFAD0A42E}" type="slidenum">
              <a:rPr lang="en-US"/>
              <a:pPr>
                <a:defRPr/>
              </a:pPr>
              <a:t>‹#›</a:t>
            </a:fld>
            <a:endParaRPr lang="en-US" dirty="0"/>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572394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72DD20CE-6EFA-0E4E-8849-9F692B4E9FA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3984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dirty="0"/>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A3AC4EA3-55AD-D845-A812-AEED6F2651D9}"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2086729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FF727645-F1F3-344C-AF2E-C01B0C31F5ED}" type="slidenum">
              <a:rPr lang="en-US"/>
              <a:pPr>
                <a:defRPr/>
              </a:pPr>
              <a:t>‹#›</a:t>
            </a:fld>
            <a:endParaRPr lang="en-US" dirty="0"/>
          </a:p>
        </p:txBody>
      </p:sp>
    </p:spTree>
    <p:extLst>
      <p:ext uri="{BB962C8B-B14F-4D97-AF65-F5344CB8AC3E}">
        <p14:creationId xmlns:p14="http://schemas.microsoft.com/office/powerpoint/2010/main" val="372286876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dirty="0">
                <a:solidFill>
                  <a:schemeClr val="tx2"/>
                </a:solidFill>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a:defRPr sz="1200" b="1">
                <a:solidFill>
                  <a:schemeClr val="tx2"/>
                </a:solidFill>
              </a:defRPr>
            </a:lvl1pPr>
          </a:lstStyle>
          <a:p>
            <a:pPr>
              <a:defRPr/>
            </a:pPr>
            <a:fld id="{45BC606D-3CB3-0147-AA31-F86B6EE4E78A}" type="slidenum">
              <a:rPr lang="en-US"/>
              <a:pPr>
                <a:defRPr/>
              </a:pPr>
              <a:t>‹#›</a:t>
            </a:fld>
            <a:endParaRPr lang="en-US" sz="1400"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78" r:id="rId5"/>
    <p:sldLayoutId id="2147483984" r:id="rId6"/>
    <p:sldLayoutId id="2147483985" r:id="rId7"/>
    <p:sldLayoutId id="2147483986" r:id="rId8"/>
    <p:sldLayoutId id="2147483987" r:id="rId9"/>
    <p:sldLayoutId id="2147483979" r:id="rId10"/>
    <p:sldLayoutId id="2147483988" r:id="rId11"/>
    <p:sldLayoutId id="2147483989" r:id="rId12"/>
  </p:sldLayoutIdLst>
  <p:hf sldNum="0"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0"/>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0"/>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0"/>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0"/>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0"/>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amodaran.com" TargetMode="External"/><Relationship Id="rId4" Type="http://schemas.openxmlformats.org/officeDocument/2006/relationships/hyperlink" Target="http://aswathdamodaran.blogspot.com" TargetMode="External"/><Relationship Id="rId5" Type="http://schemas.openxmlformats.org/officeDocument/2006/relationships/hyperlink" Target="https://itunes.apple.com/us/app/uvalue/id440046276?mt=8"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1.bin"/><Relationship Id="rId5"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9.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0.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3.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36.xml.rels><?xml version="1.0" encoding="UTF-8" standalone="yes"?>
<Relationships xmlns="http://schemas.openxmlformats.org/package/2006/relationships"><Relationship Id="rId11" Type="http://schemas.openxmlformats.org/officeDocument/2006/relationships/image" Target="../media/image34.png"/><Relationship Id="rId12" Type="http://schemas.openxmlformats.org/officeDocument/2006/relationships/image" Target="../media/image35.png"/><Relationship Id="rId13" Type="http://schemas.openxmlformats.org/officeDocument/2006/relationships/image" Target="../media/image36.png"/><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26.jpe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31.png"/><Relationship Id="rId9" Type="http://schemas.openxmlformats.org/officeDocument/2006/relationships/image" Target="../media/image32.png"/><Relationship Id="rId10" Type="http://schemas.openxmlformats.org/officeDocument/2006/relationships/image" Target="../media/image3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8.emf"/><Relationship Id="rId4" Type="http://schemas.openxmlformats.org/officeDocument/2006/relationships/image" Target="../media/image39.emf"/><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chart" Target="../charts/char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0.emf"/></Relationships>
</file>

<file path=ppt/slides/_rels/slide42.xml.rels><?xml version="1.0" encoding="UTF-8" standalone="yes"?>
<Relationships xmlns="http://schemas.openxmlformats.org/package/2006/relationships"><Relationship Id="rId3" Type="http://schemas.openxmlformats.org/officeDocument/2006/relationships/package" Target="../embeddings/Microsoft_Excel_Sheet1.xlsx"/><Relationship Id="rId4" Type="http://schemas.openxmlformats.org/officeDocument/2006/relationships/image" Target="../media/image41.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2.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image" Target="../media/image44.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image" Target="../media/image45.e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46.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7.e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48.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e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package" Target="../embeddings/Microsoft_Word_Document2.docx"/><Relationship Id="rId4" Type="http://schemas.openxmlformats.org/officeDocument/2006/relationships/image" Target="../media/image50.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69.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5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57.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8.e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0.emf"/></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61.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emf"/></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63.emf"/></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4.emf"/></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emf"/></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7.emf"/></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61.xml"/><Relationship Id="rId4" Type="http://schemas.openxmlformats.org/officeDocument/2006/relationships/oleObject" Target="../embeddings/oleObject3.bin"/><Relationship Id="rId5" Type="http://schemas.openxmlformats.org/officeDocument/2006/relationships/image" Target="../media/image68.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chart" Target="../charts/char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chart" Target="../charts/char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70.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chart" Target="../charts/chart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69.xml"/><Relationship Id="rId4" Type="http://schemas.openxmlformats.org/officeDocument/2006/relationships/oleObject" Target="../embeddings/oleObject4.bin"/><Relationship Id="rId5" Type="http://schemas.openxmlformats.org/officeDocument/2006/relationships/image" Target="../media/image72.emf"/><Relationship Id="rId6" Type="http://schemas.openxmlformats.org/officeDocument/2006/relationships/oleObject" Target="../embeddings/oleObject5.bin"/><Relationship Id="rId7" Type="http://schemas.openxmlformats.org/officeDocument/2006/relationships/image" Target="../media/image73.emf"/><Relationship Id="rId8" Type="http://schemas.openxmlformats.org/officeDocument/2006/relationships/oleObject" Target="../embeddings/oleObject6.bin"/><Relationship Id="rId9" Type="http://schemas.openxmlformats.org/officeDocument/2006/relationships/image" Target="../media/image74.emf"/><Relationship Id="rId10" Type="http://schemas.openxmlformats.org/officeDocument/2006/relationships/oleObject" Target="../embeddings/oleObject7.bin"/><Relationship Id="rId11" Type="http://schemas.openxmlformats.org/officeDocument/2006/relationships/image" Target="../media/image75.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76.emf"/></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72.xml"/><Relationship Id="rId4" Type="http://schemas.openxmlformats.org/officeDocument/2006/relationships/oleObject" Target="../embeddings/Microsoft_Excel_97_-_2004_Worksheet1.xls"/><Relationship Id="rId5" Type="http://schemas.openxmlformats.org/officeDocument/2006/relationships/image" Target="../media/image77.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78.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7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extLst/>
        </p:spPr>
        <p:txBody>
          <a:bodyPr>
            <a:normAutofit/>
          </a:bodyPr>
          <a:lstStyle/>
          <a:p>
            <a:pPr eaLnBrk="1" fontAlgn="auto" hangingPunct="1">
              <a:spcAft>
                <a:spcPts val="0"/>
              </a:spcAft>
              <a:defRPr/>
            </a:pPr>
            <a:r>
              <a:rPr lang="en-US" dirty="0" smtClean="0">
                <a:ea typeface="+mj-ea"/>
                <a:cs typeface="+mj-cs"/>
              </a:rPr>
              <a:t>Valuation: Art, SCIENCE, CRAFT or magic?</a:t>
            </a: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smtClean="0">
                <a:ea typeface="+mn-ea"/>
                <a:cs typeface="+mn-cs"/>
              </a:rPr>
              <a:t>Aswath Damodaran</a:t>
            </a:r>
          </a:p>
          <a:p>
            <a:pPr eaLnBrk="1" fontAlgn="auto" hangingPunct="1">
              <a:spcAft>
                <a:spcPts val="0"/>
              </a:spcAft>
              <a:buFont typeface="Wingdings"/>
              <a:buNone/>
              <a:defRPr/>
            </a:pPr>
            <a:r>
              <a:rPr lang="en-US" dirty="0" err="1" smtClean="0">
                <a:ea typeface="+mn-ea"/>
                <a:cs typeface="+mn-cs"/>
              </a:rPr>
              <a:t>www.damodaran.com</a:t>
            </a:r>
            <a:endParaRPr lang="en-US">
              <a:ea typeface="+mn-ea"/>
              <a:cs typeface="+mn-cs"/>
            </a:endParaRP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2" name="TextBox 1"/>
          <p:cNvSpPr txBox="1"/>
          <p:nvPr/>
        </p:nvSpPr>
        <p:spPr>
          <a:xfrm>
            <a:off x="0" y="6342"/>
            <a:ext cx="4562567" cy="1077218"/>
          </a:xfrm>
          <a:prstGeom prst="rect">
            <a:avLst/>
          </a:prstGeom>
          <a:noFill/>
        </p:spPr>
        <p:txBody>
          <a:bodyPr wrap="none" rtlCol="0">
            <a:spAutoFit/>
          </a:bodyPr>
          <a:lstStyle/>
          <a:p>
            <a:r>
              <a:rPr lang="en-US" sz="1600" dirty="0" smtClean="0"/>
              <a:t>Website: </a:t>
            </a:r>
            <a:r>
              <a:rPr lang="en-US" sz="1600" dirty="0" smtClean="0">
                <a:hlinkClick r:id="rId3"/>
              </a:rPr>
              <a:t>http://www.damodaran.com</a:t>
            </a:r>
            <a:r>
              <a:rPr lang="en-US" sz="1600" dirty="0" smtClean="0"/>
              <a:t> </a:t>
            </a:r>
          </a:p>
          <a:p>
            <a:r>
              <a:rPr lang="en-US" sz="1600" dirty="0" smtClean="0"/>
              <a:t>Blog</a:t>
            </a:r>
            <a:r>
              <a:rPr lang="en-US" sz="1600" dirty="0"/>
              <a:t>: </a:t>
            </a:r>
            <a:r>
              <a:rPr lang="en-US" sz="1600" dirty="0">
                <a:hlinkClick r:id="rId4"/>
              </a:rPr>
              <a:t>http://</a:t>
            </a:r>
            <a:r>
              <a:rPr lang="en-US" sz="1600" dirty="0" smtClean="0">
                <a:hlinkClick r:id="rId4"/>
              </a:rPr>
              <a:t>aswathdamodaran.blogspot.com</a:t>
            </a:r>
            <a:endParaRPr lang="en-US" sz="1600" dirty="0" smtClean="0"/>
          </a:p>
          <a:p>
            <a:r>
              <a:rPr lang="en-US" sz="1600" dirty="0" smtClean="0"/>
              <a:t>Twitter: @</a:t>
            </a:r>
            <a:r>
              <a:rPr lang="en-US" sz="1600" dirty="0" err="1" smtClean="0"/>
              <a:t>AswathDamodaran</a:t>
            </a:r>
            <a:endParaRPr lang="en-US" sz="1600" dirty="0" smtClean="0"/>
          </a:p>
          <a:p>
            <a:r>
              <a:rPr lang="en-US" sz="1600" dirty="0" smtClean="0"/>
              <a:t>App (</a:t>
            </a:r>
            <a:r>
              <a:rPr lang="en-US" sz="1600" dirty="0" err="1" smtClean="0"/>
              <a:t>iPad</a:t>
            </a:r>
            <a:r>
              <a:rPr lang="en-US" sz="1600" dirty="0" smtClean="0"/>
              <a:t>/iPhone): </a:t>
            </a:r>
            <a:r>
              <a:rPr lang="en-US" sz="1600" dirty="0" err="1" smtClean="0">
                <a:hlinkClick r:id="rId5"/>
              </a:rPr>
              <a:t>uValue</a:t>
            </a:r>
            <a:r>
              <a:rPr lang="en-US" sz="1600" dirty="0" smtClean="0">
                <a:hlinkClick r:id="rId5"/>
              </a:rPr>
              <a:t> (in iTunes app store)</a:t>
            </a:r>
            <a:endParaRPr lang="en-US" sz="1600"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Some Initial Thoughts</a:t>
            </a:r>
          </a:p>
        </p:txBody>
      </p:sp>
      <p:sp>
        <p:nvSpPr>
          <p:cNvPr id="6146"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sz="2000" dirty="0" smtClean="0">
                <a:ea typeface="+mn-ea"/>
                <a:cs typeface="+mn-cs"/>
              </a:rPr>
              <a:t>" One hundred thousand lemmings cannot be wrong"		</a:t>
            </a:r>
          </a:p>
          <a:p>
            <a:pPr marL="0" indent="0" eaLnBrk="1" fontAlgn="auto" hangingPunct="1">
              <a:spcAft>
                <a:spcPts val="0"/>
              </a:spcAft>
              <a:buFont typeface="Wingdings"/>
              <a:buNone/>
              <a:defRPr/>
            </a:pPr>
            <a:r>
              <a:rPr lang="en-US" sz="2000" dirty="0" smtClean="0">
                <a:ea typeface="+mn-ea"/>
                <a:cs typeface="+mn-cs"/>
              </a:rPr>
              <a:t>								Graffiti</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pic>
        <p:nvPicPr>
          <p:cNvPr id="18435"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4132263" cy="413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84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Theme 1: Characterizing Valuation as a discipline</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In a science, if you get the inputs right, you should get the output right. The laws of physics and mathematics are universal and there are no exceptions. </a:t>
            </a:r>
            <a:r>
              <a:rPr lang="en-US" b="1" dirty="0" smtClean="0"/>
              <a:t>Valuation is not a science</a:t>
            </a:r>
            <a:r>
              <a:rPr lang="en-US" dirty="0" smtClean="0"/>
              <a:t>.</a:t>
            </a:r>
          </a:p>
          <a:p>
            <a:r>
              <a:rPr lang="en-US" dirty="0" smtClean="0"/>
              <a:t>In an art, there are elements that can be taught but there is also a magic that you either have or you do not. The essence of an art is that you are either a great artist or you are not. </a:t>
            </a:r>
            <a:r>
              <a:rPr lang="en-US" b="1" dirty="0" smtClean="0"/>
              <a:t>Valuation is not an art.</a:t>
            </a:r>
          </a:p>
          <a:p>
            <a:r>
              <a:rPr lang="en-US" dirty="0" smtClean="0"/>
              <a:t>A craft is a skill that you learn </a:t>
            </a:r>
            <a:r>
              <a:rPr lang="en-US" u="sng" dirty="0" smtClean="0"/>
              <a:t>by doing</a:t>
            </a:r>
            <a:r>
              <a:rPr lang="en-US" dirty="0" smtClean="0"/>
              <a:t>. The more you do it, the better you get at it. </a:t>
            </a:r>
            <a:r>
              <a:rPr lang="en-US" b="1" dirty="0" smtClean="0"/>
              <a:t>Valuation is a craft.</a:t>
            </a:r>
            <a:endParaRPr lang="en-US" b="1" dirty="0"/>
          </a:p>
        </p:txBody>
      </p:sp>
    </p:spTree>
    <p:extLst>
      <p:ext uri="{BB962C8B-B14F-4D97-AF65-F5344CB8AC3E}">
        <p14:creationId xmlns:p14="http://schemas.microsoft.com/office/powerpoint/2010/main" val="343581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p:txBody>
          <a:bodyPr>
            <a:normAutofit fontScale="90000"/>
          </a:bodyPr>
          <a:lstStyle/>
          <a:p>
            <a:r>
              <a:rPr lang="en-US" dirty="0" smtClean="0"/>
              <a:t>Theme 2: Valuing an asset is not the same as pricing that asset</a:t>
            </a:r>
            <a:endParaRPr lang="en-US" dirty="0"/>
          </a:p>
        </p:txBody>
      </p:sp>
      <p:pic>
        <p:nvPicPr>
          <p:cNvPr id="6" name="Content Placeholder 5"/>
          <p:cNvPicPr>
            <a:picLocks noGrp="1" noChangeAspect="1"/>
          </p:cNvPicPr>
          <p:nvPr>
            <p:ph sz="quarter" idx="1"/>
          </p:nvPr>
        </p:nvPicPr>
        <p:blipFill>
          <a:blip r:embed="rId3"/>
          <a:srcRect t="-37678" b="-37678"/>
          <a:stretch>
            <a:fillRect/>
          </a:stretch>
        </p:blipFill>
        <p:spPr/>
      </p:pic>
    </p:spTree>
    <p:extLst>
      <p:ext uri="{BB962C8B-B14F-4D97-AF65-F5344CB8AC3E}">
        <p14:creationId xmlns:p14="http://schemas.microsoft.com/office/powerpoint/2010/main" val="14548604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Theme 3: Good valuation = Story + Numbers</a:t>
            </a:r>
            <a:endParaRPr lang="en-US" dirty="0"/>
          </a:p>
        </p:txBody>
      </p:sp>
      <p:pic>
        <p:nvPicPr>
          <p:cNvPr id="5"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6314" b="-16314"/>
          <a:stretch>
            <a:fillRect/>
          </a:stretch>
        </p:blipFill>
        <p:spPr/>
      </p:pic>
    </p:spTree>
    <p:extLst>
      <p:ext uri="{BB962C8B-B14F-4D97-AF65-F5344CB8AC3E}">
        <p14:creationId xmlns:p14="http://schemas.microsoft.com/office/powerpoint/2010/main" val="268762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Misconceptions about Valuation</a:t>
            </a:r>
          </a:p>
        </p:txBody>
      </p:sp>
      <p:sp>
        <p:nvSpPr>
          <p:cNvPr id="819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Myth 1: A valuation is an objective search for </a:t>
            </a:r>
            <a:r>
              <a:rPr lang="ja-JP" altLang="en-US" smtClean="0">
                <a:ea typeface="+mn-ea"/>
                <a:cs typeface="+mn-cs"/>
              </a:rPr>
              <a:t>“</a:t>
            </a:r>
            <a:r>
              <a:rPr lang="en-US" altLang="ja-JP" smtClean="0">
                <a:ea typeface="+mn-ea"/>
                <a:cs typeface="+mn-cs"/>
              </a:rPr>
              <a:t>true</a:t>
            </a:r>
            <a:r>
              <a:rPr lang="ja-JP" altLang="en-US" smtClean="0">
                <a:ea typeface="+mn-ea"/>
                <a:cs typeface="+mn-cs"/>
              </a:rPr>
              <a:t>”</a:t>
            </a:r>
            <a:r>
              <a:rPr lang="en-US" altLang="ja-JP" smtClean="0">
                <a:ea typeface="+mn-ea"/>
                <a:cs typeface="+mn-cs"/>
              </a:rPr>
              <a:t> value</a:t>
            </a:r>
          </a:p>
          <a:p>
            <a:pPr marL="640080" lvl="1" indent="-274320" eaLnBrk="1" fontAlgn="auto" hangingPunct="1">
              <a:spcAft>
                <a:spcPts val="0"/>
              </a:spcAft>
              <a:buFont typeface="Wingdings 2"/>
              <a:buChar char=""/>
              <a:defRPr/>
            </a:pPr>
            <a:r>
              <a:rPr lang="en-US" smtClean="0">
                <a:ea typeface="+mn-ea"/>
              </a:rPr>
              <a:t>Truth 1.1: All valuations are biased. The only questions are how much and in which direction.</a:t>
            </a:r>
          </a:p>
          <a:p>
            <a:pPr marL="640080" lvl="1" indent="-274320" eaLnBrk="1" fontAlgn="auto" hangingPunct="1">
              <a:spcAft>
                <a:spcPts val="0"/>
              </a:spcAft>
              <a:buFont typeface="Wingdings 2"/>
              <a:buChar char=""/>
              <a:defRPr/>
            </a:pPr>
            <a:r>
              <a:rPr lang="en-US" smtClean="0">
                <a:ea typeface="+mn-ea"/>
              </a:rPr>
              <a:t>Truth 1.2: The direction and magnitude of the bias in your valuation  is directly proportional to who pays you and how much you are paid.</a:t>
            </a:r>
          </a:p>
          <a:p>
            <a:pPr marL="320040" indent="-320040" eaLnBrk="1" fontAlgn="auto" hangingPunct="1">
              <a:spcAft>
                <a:spcPts val="0"/>
              </a:spcAft>
              <a:buFont typeface="Wingdings"/>
              <a:buChar char=""/>
              <a:defRPr/>
            </a:pPr>
            <a:r>
              <a:rPr lang="en-US" smtClean="0">
                <a:ea typeface="+mn-ea"/>
                <a:cs typeface="+mn-cs"/>
              </a:rPr>
              <a:t>Myth 2.: A good valuation provides a precise estimate of value</a:t>
            </a:r>
          </a:p>
          <a:p>
            <a:pPr marL="640080" lvl="1" indent="-274320" eaLnBrk="1" fontAlgn="auto" hangingPunct="1">
              <a:spcAft>
                <a:spcPts val="0"/>
              </a:spcAft>
              <a:buFont typeface="Wingdings 2"/>
              <a:buChar char=""/>
              <a:defRPr/>
            </a:pPr>
            <a:r>
              <a:rPr lang="en-US" smtClean="0">
                <a:ea typeface="+mn-ea"/>
              </a:rPr>
              <a:t>Truth 2.1: There are no precise valuations</a:t>
            </a:r>
          </a:p>
          <a:p>
            <a:pPr marL="640080" lvl="1" indent="-274320" eaLnBrk="1" fontAlgn="auto" hangingPunct="1">
              <a:spcAft>
                <a:spcPts val="0"/>
              </a:spcAft>
              <a:buFont typeface="Wingdings 2"/>
              <a:buChar char=""/>
              <a:defRPr/>
            </a:pPr>
            <a:r>
              <a:rPr lang="en-US" smtClean="0">
                <a:ea typeface="+mn-ea"/>
              </a:rPr>
              <a:t>Truth 2.2: The payoff to valuation is greatest when valuation is least precise.</a:t>
            </a:r>
          </a:p>
          <a:p>
            <a:pPr marL="320040" indent="-320040" eaLnBrk="1" fontAlgn="auto" hangingPunct="1">
              <a:spcAft>
                <a:spcPts val="0"/>
              </a:spcAft>
              <a:buFont typeface="Wingdings"/>
              <a:buChar char=""/>
              <a:defRPr/>
            </a:pPr>
            <a:r>
              <a:rPr lang="en-US" smtClean="0">
                <a:ea typeface="+mn-ea"/>
                <a:cs typeface="+mn-cs"/>
              </a:rPr>
              <a:t>Myth 3: . The more quantitative a model, the better the valuation</a:t>
            </a:r>
          </a:p>
          <a:p>
            <a:pPr marL="640080" lvl="1" indent="-274320" eaLnBrk="1" fontAlgn="auto" hangingPunct="1">
              <a:spcAft>
                <a:spcPts val="0"/>
              </a:spcAft>
              <a:buFont typeface="Wingdings 2"/>
              <a:buChar char=""/>
              <a:defRPr/>
            </a:pPr>
            <a:r>
              <a:rPr lang="en-US" smtClean="0">
                <a:ea typeface="+mn-ea"/>
              </a:rPr>
              <a:t>Truth 3.1: One</a:t>
            </a:r>
            <a:r>
              <a:rPr lang="ja-JP" altLang="en-US" smtClean="0">
                <a:ea typeface="+mn-ea"/>
              </a:rPr>
              <a:t>’</a:t>
            </a:r>
            <a:r>
              <a:rPr lang="en-US" altLang="ja-JP" smtClean="0">
                <a:ea typeface="+mn-ea"/>
              </a:rPr>
              <a:t>s understanding of a valuation model  is inversely proportional to the number of inputs required for the model.</a:t>
            </a:r>
          </a:p>
          <a:p>
            <a:pPr marL="640080" lvl="1" indent="-274320" eaLnBrk="1" fontAlgn="auto" hangingPunct="1">
              <a:spcAft>
                <a:spcPts val="0"/>
              </a:spcAft>
              <a:buFont typeface="Wingdings 2"/>
              <a:buChar char=""/>
              <a:defRPr/>
            </a:pPr>
            <a:r>
              <a:rPr lang="en-US" smtClean="0">
                <a:ea typeface="+mn-ea"/>
              </a:rPr>
              <a:t>Truth 3.2: Simpler valuation models do much better than complex ones.</a:t>
            </a:r>
            <a:endParaRPr lang="en-US">
              <a:ea typeface="+mn-ea"/>
            </a:endParaRPr>
          </a:p>
        </p:txBody>
      </p:sp>
      <p:sp>
        <p:nvSpPr>
          <p:cNvPr id="20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Approaches to Valuation</a:t>
            </a:r>
          </a:p>
        </p:txBody>
      </p:sp>
      <p:sp>
        <p:nvSpPr>
          <p:cNvPr id="10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b="1" dirty="0" smtClean="0">
                <a:ea typeface="+mn-ea"/>
                <a:cs typeface="+mn-cs"/>
              </a:rPr>
              <a:t>Intrinsic valuation</a:t>
            </a:r>
            <a:r>
              <a:rPr lang="en-US" dirty="0" smtClean="0">
                <a:ea typeface="+mn-ea"/>
                <a:cs typeface="+mn-cs"/>
              </a:rPr>
              <a:t>, relates the value of an asset to the present value of expected future cashflows on that asset. In its most common form, this takes the form of a discounted cash flow valuation.</a:t>
            </a:r>
          </a:p>
          <a:p>
            <a:pPr marL="320040" indent="-320040" eaLnBrk="1" fontAlgn="auto" hangingPunct="1">
              <a:spcAft>
                <a:spcPts val="0"/>
              </a:spcAft>
              <a:buFont typeface="Wingdings"/>
              <a:buChar char=""/>
              <a:defRPr/>
            </a:pPr>
            <a:r>
              <a:rPr lang="en-US" b="1" dirty="0" smtClean="0">
                <a:ea typeface="+mn-ea"/>
                <a:cs typeface="+mn-cs"/>
              </a:rPr>
              <a:t>Relative valuation</a:t>
            </a:r>
            <a:r>
              <a:rPr lang="en-US" dirty="0" smtClean="0">
                <a:ea typeface="+mn-ea"/>
                <a:cs typeface="+mn-cs"/>
              </a:rPr>
              <a:t>, estimates the value of an asset by looking at the pricing of 'comparable' assets relative to a common variable like earnings, cashflows, book value or sales. </a:t>
            </a:r>
          </a:p>
          <a:p>
            <a:pPr marL="320040" indent="-320040" eaLnBrk="1" fontAlgn="auto" hangingPunct="1">
              <a:spcAft>
                <a:spcPts val="0"/>
              </a:spcAft>
              <a:buFont typeface="Wingdings"/>
              <a:buChar char=""/>
              <a:defRPr/>
            </a:pPr>
            <a:r>
              <a:rPr lang="en-US" b="1" dirty="0" smtClean="0">
                <a:ea typeface="+mn-ea"/>
                <a:cs typeface="+mn-cs"/>
              </a:rPr>
              <a:t>Contingent claim valuation</a:t>
            </a:r>
            <a:r>
              <a:rPr lang="en-US" dirty="0" smtClean="0">
                <a:ea typeface="+mn-ea"/>
                <a:cs typeface="+mn-cs"/>
              </a:rPr>
              <a:t>, uses option pricing models to measure the value of assets that share option characteristics. </a:t>
            </a:r>
            <a:endParaRPr lang="en-US" dirty="0">
              <a:ea typeface="+mn-ea"/>
              <a:cs typeface="+mn-cs"/>
            </a:endParaRPr>
          </a:p>
        </p:txBody>
      </p:sp>
      <p:sp>
        <p:nvSpPr>
          <p:cNvPr id="22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dirty="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Discounted Cash Flow Valuation</a:t>
            </a:r>
          </a:p>
        </p:txBody>
      </p:sp>
      <p:sp>
        <p:nvSpPr>
          <p:cNvPr id="12290"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i="1" dirty="0" smtClean="0">
                <a:ea typeface="+mn-ea"/>
                <a:cs typeface="+mn-cs"/>
              </a:rPr>
              <a:t>What is it</a:t>
            </a:r>
            <a:r>
              <a:rPr lang="en-US" dirty="0" smtClean="0">
                <a:ea typeface="+mn-ea"/>
                <a:cs typeface="+mn-cs"/>
              </a:rPr>
              <a:t>: In discounted cash flow valuation, the value of an asset is the present value of the expected cash flows on the asset.</a:t>
            </a:r>
          </a:p>
          <a:p>
            <a:pPr marL="320040" indent="-320040" eaLnBrk="1" fontAlgn="auto" hangingPunct="1">
              <a:spcAft>
                <a:spcPts val="0"/>
              </a:spcAft>
              <a:buFont typeface="Wingdings"/>
              <a:buChar char=""/>
              <a:defRPr/>
            </a:pPr>
            <a:r>
              <a:rPr lang="en-US" i="1" dirty="0" smtClean="0">
                <a:ea typeface="+mn-ea"/>
                <a:cs typeface="+mn-cs"/>
              </a:rPr>
              <a:t>Philosophical Basis</a:t>
            </a:r>
            <a:r>
              <a:rPr lang="en-US" dirty="0" smtClean="0">
                <a:ea typeface="+mn-ea"/>
                <a:cs typeface="+mn-cs"/>
              </a:rPr>
              <a:t>: Every asset has an intrinsic value that can be estimated, based upon its characteristics in terms of cash flows, growth and risk.</a:t>
            </a:r>
          </a:p>
          <a:p>
            <a:pPr marL="320040" indent="-320040" eaLnBrk="1" fontAlgn="auto" hangingPunct="1">
              <a:spcAft>
                <a:spcPts val="0"/>
              </a:spcAft>
              <a:buFont typeface="Wingdings"/>
              <a:buChar char=""/>
              <a:defRPr/>
            </a:pPr>
            <a:r>
              <a:rPr lang="en-US" i="1" dirty="0" smtClean="0">
                <a:ea typeface="+mn-ea"/>
                <a:cs typeface="+mn-cs"/>
              </a:rPr>
              <a:t>Information Needed</a:t>
            </a:r>
            <a:r>
              <a:rPr lang="en-US" dirty="0" smtClean="0">
                <a:ea typeface="+mn-ea"/>
                <a:cs typeface="+mn-cs"/>
              </a:rPr>
              <a:t>: To use discounted cash flow valuation, you need</a:t>
            </a:r>
          </a:p>
          <a:p>
            <a:pPr marL="640080" lvl="1" indent="-274320" eaLnBrk="1" fontAlgn="auto" hangingPunct="1">
              <a:spcAft>
                <a:spcPts val="0"/>
              </a:spcAft>
              <a:buFont typeface="Wingdings 2"/>
              <a:buChar char=""/>
              <a:defRPr/>
            </a:pPr>
            <a:r>
              <a:rPr lang="en-US" dirty="0" smtClean="0">
                <a:ea typeface="+mn-ea"/>
              </a:rPr>
              <a:t>to estimate the life of the asset</a:t>
            </a:r>
          </a:p>
          <a:p>
            <a:pPr marL="640080" lvl="1" indent="-274320" eaLnBrk="1" fontAlgn="auto" hangingPunct="1">
              <a:spcAft>
                <a:spcPts val="0"/>
              </a:spcAft>
              <a:buFont typeface="Wingdings 2"/>
              <a:buChar char=""/>
              <a:defRPr/>
            </a:pPr>
            <a:r>
              <a:rPr lang="en-US" dirty="0" smtClean="0">
                <a:ea typeface="+mn-ea"/>
              </a:rPr>
              <a:t>to estimate the cash flows during the life of the asset</a:t>
            </a:r>
          </a:p>
          <a:p>
            <a:pPr marL="640080" lvl="1" indent="-274320" eaLnBrk="1" fontAlgn="auto" hangingPunct="1">
              <a:spcAft>
                <a:spcPts val="0"/>
              </a:spcAft>
              <a:buFont typeface="Wingdings 2"/>
              <a:buChar char=""/>
              <a:defRPr/>
            </a:pPr>
            <a:r>
              <a:rPr lang="en-US" dirty="0" smtClean="0">
                <a:ea typeface="+mn-ea"/>
              </a:rPr>
              <a:t>to estimate the discount rate to apply to these cash flows to get present value</a:t>
            </a:r>
          </a:p>
          <a:p>
            <a:pPr marL="320040" indent="-320040" eaLnBrk="1" fontAlgn="auto" hangingPunct="1">
              <a:spcAft>
                <a:spcPts val="0"/>
              </a:spcAft>
              <a:buFont typeface="Wingdings"/>
              <a:buChar char=""/>
              <a:defRPr/>
            </a:pPr>
            <a:r>
              <a:rPr lang="en-US" i="1" dirty="0" smtClean="0">
                <a:ea typeface="+mn-ea"/>
                <a:cs typeface="+mn-cs"/>
              </a:rPr>
              <a:t>Market Inefficiency</a:t>
            </a:r>
            <a:r>
              <a:rPr lang="en-US" dirty="0" smtClean="0">
                <a:ea typeface="+mn-ea"/>
                <a:cs typeface="+mn-cs"/>
              </a:rPr>
              <a:t>: Markets are assumed to make mistakes in pricing assets across time, and are assumed to correct themselves over time, as new information comes out about assets.</a:t>
            </a:r>
            <a:endParaRPr lang="en-US" dirty="0">
              <a:ea typeface="+mn-ea"/>
              <a:cs typeface="+mn-cs"/>
            </a:endParaRPr>
          </a:p>
        </p:txBody>
      </p:sp>
      <p:sp>
        <p:nvSpPr>
          <p:cNvPr id="245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dirty="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Intrinsic Value: </a:t>
            </a:r>
            <a:r>
              <a:rPr lang="en-US" dirty="0" smtClean="0">
                <a:latin typeface="Calibri" charset="0"/>
              </a:rPr>
              <a:t>Four Basic </a:t>
            </a:r>
            <a:r>
              <a:rPr lang="en-US" dirty="0">
                <a:latin typeface="Calibri" charset="0"/>
              </a:rPr>
              <a:t>Propositions</a:t>
            </a:r>
          </a:p>
        </p:txBody>
      </p:sp>
      <p:sp>
        <p:nvSpPr>
          <p:cNvPr id="10242" name="Rectangle 3"/>
          <p:cNvSpPr>
            <a:spLocks noGrp="1" noChangeArrowheads="1"/>
          </p:cNvSpPr>
          <p:nvPr>
            <p:ph sz="quarter" idx="1"/>
          </p:nvPr>
        </p:nvSpPr>
        <p:spPr>
          <a:xfrm>
            <a:off x="612775" y="1600200"/>
            <a:ext cx="8153400" cy="4495800"/>
          </a:xfrm>
        </p:spPr>
        <p:txBody>
          <a:bodyPr>
            <a:normAutofit fontScale="70000" lnSpcReduction="20000"/>
          </a:bodyPr>
          <a:lstStyle/>
          <a:p>
            <a:pPr marL="0" indent="0" eaLnBrk="1" fontAlgn="auto" hangingPunct="1">
              <a:spcAft>
                <a:spcPts val="0"/>
              </a:spcAft>
              <a:buFont typeface="Wingdings" charset="0"/>
              <a:buNone/>
              <a:defRPr/>
            </a:pPr>
            <a:r>
              <a:rPr lang="en-US" dirty="0" smtClean="0">
                <a:ea typeface="+mn-ea"/>
                <a:cs typeface="+mn-cs"/>
              </a:rPr>
              <a:t>The value of an asset is the present value of the expected cash flows on that asset, over its expected life:</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0" indent="0" eaLnBrk="1" fontAlgn="auto" hangingPunct="1">
              <a:spcAft>
                <a:spcPts val="0"/>
              </a:spcAft>
              <a:buFont typeface="Wingdings" charset="0"/>
              <a:buNone/>
              <a:defRPr/>
            </a:pPr>
            <a:endParaRPr lang="en-US" dirty="0" smtClean="0">
              <a:ea typeface="+mn-ea"/>
              <a:cs typeface="+mn-cs"/>
            </a:endParaRPr>
          </a:p>
          <a:p>
            <a:pPr marL="514350" indent="-514350" eaLnBrk="1" fontAlgn="auto" hangingPunct="1">
              <a:spcAft>
                <a:spcPts val="0"/>
              </a:spcAft>
              <a:buFont typeface="+mj-lt"/>
              <a:buAutoNum type="arabicPeriod"/>
              <a:defRPr/>
            </a:pPr>
            <a:r>
              <a:rPr lang="en-US" i="1" dirty="0" smtClean="0">
                <a:ea typeface="+mn-ea"/>
                <a:cs typeface="+mn-cs"/>
              </a:rPr>
              <a:t>The IT Proposition</a:t>
            </a:r>
            <a:r>
              <a:rPr lang="en-US" dirty="0" smtClean="0">
                <a:ea typeface="+mn-ea"/>
                <a:cs typeface="+mn-cs"/>
              </a:rPr>
              <a:t>: If “it” does not affect the cash flows or alter risk (thus changing discount rates), “it” cannot affect value. </a:t>
            </a:r>
          </a:p>
          <a:p>
            <a:pPr marL="514350" indent="-514350" eaLnBrk="1" fontAlgn="auto" hangingPunct="1">
              <a:spcAft>
                <a:spcPts val="0"/>
              </a:spcAft>
              <a:buFont typeface="+mj-lt"/>
              <a:buAutoNum type="arabicPeriod"/>
              <a:defRPr/>
            </a:pPr>
            <a:r>
              <a:rPr lang="en-US" i="1" dirty="0" smtClean="0">
                <a:ea typeface="+mn-ea"/>
                <a:cs typeface="+mn-cs"/>
              </a:rPr>
              <a:t>The DUH Proposition</a:t>
            </a:r>
            <a:r>
              <a:rPr lang="en-US" dirty="0" smtClean="0">
                <a:ea typeface="+mn-ea"/>
                <a:cs typeface="+mn-cs"/>
              </a:rPr>
              <a:t>: For an asset to have value, the expected cash flows have to be positive some time over the life of the asset.</a:t>
            </a:r>
          </a:p>
          <a:p>
            <a:pPr marL="514350" indent="-514350" eaLnBrk="1" fontAlgn="auto" hangingPunct="1">
              <a:spcAft>
                <a:spcPts val="0"/>
              </a:spcAft>
              <a:buFont typeface="+mj-lt"/>
              <a:buAutoNum type="arabicPeriod"/>
              <a:defRPr/>
            </a:pPr>
            <a:r>
              <a:rPr lang="en-US" i="1" dirty="0" smtClean="0">
                <a:ea typeface="+mn-ea"/>
                <a:cs typeface="+mn-cs"/>
              </a:rPr>
              <a:t>The DON’T FREAK OUT Proposition</a:t>
            </a:r>
            <a:r>
              <a:rPr lang="en-US" dirty="0" smtClean="0">
                <a:ea typeface="+mn-ea"/>
                <a:cs typeface="+mn-cs"/>
              </a:rPr>
              <a:t>: Assets that generate cash flows early in their life will be worth more than assets that generate cash flows later; the latter may however have greater growth and higher cash flows to compensate.</a:t>
            </a:r>
          </a:p>
          <a:p>
            <a:pPr marL="514350" indent="-514350" eaLnBrk="1" fontAlgn="auto" hangingPunct="1">
              <a:spcAft>
                <a:spcPts val="0"/>
              </a:spcAft>
              <a:buFont typeface="+mj-lt"/>
              <a:buAutoNum type="arabicPeriod"/>
              <a:defRPr/>
            </a:pPr>
            <a:r>
              <a:rPr lang="en-US" i="1" dirty="0" smtClean="0">
                <a:ea typeface="+mn-ea"/>
                <a:cs typeface="+mn-cs"/>
              </a:rPr>
              <a:t>The VALUE IS NOT PRICE Proposition</a:t>
            </a:r>
            <a:r>
              <a:rPr lang="en-US" dirty="0" smtClean="0">
                <a:ea typeface="+mn-ea"/>
                <a:cs typeface="+mn-cs"/>
              </a:rPr>
              <a:t>: The value of an asset may be very different from its price.</a:t>
            </a:r>
          </a:p>
        </p:txBody>
      </p:sp>
      <p:pic>
        <p:nvPicPr>
          <p:cNvPr id="1843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2098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13420895-A170-9846-93F6-05CA9A7AB182}" type="slidenum">
              <a:rPr lang="en-US"/>
              <a:pPr>
                <a:defRPr/>
              </a:pPr>
              <a:t>9</a:t>
            </a:fld>
            <a:endParaRPr lang="en-US" dirty="0"/>
          </a:p>
        </p:txBody>
      </p:sp>
    </p:spTree>
    <p:extLst>
      <p:ext uri="{BB962C8B-B14F-4D97-AF65-F5344CB8AC3E}">
        <p14:creationId xmlns:p14="http://schemas.microsoft.com/office/powerpoint/2010/main" val="7123745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DCF Choices: Equity Valuation versus Firm Valuation</a:t>
            </a:r>
            <a:endParaRPr lang="en-US">
              <a:ea typeface="+mj-ea"/>
              <a:cs typeface="+mj-cs"/>
            </a:endParaRPr>
          </a:p>
        </p:txBody>
      </p:sp>
      <p:graphicFrame>
        <p:nvGraphicFramePr>
          <p:cNvPr id="28674" name="Object 2"/>
          <p:cNvGraphicFramePr>
            <a:graphicFrameLocks noGrp="1" noChangeAspect="1"/>
          </p:cNvGraphicFramePr>
          <p:nvPr>
            <p:ph sz="quarter" idx="1"/>
          </p:nvPr>
        </p:nvGraphicFramePr>
        <p:xfrm>
          <a:off x="1219200" y="2362200"/>
          <a:ext cx="7534275" cy="2336800"/>
        </p:xfrm>
        <a:graphic>
          <a:graphicData uri="http://schemas.openxmlformats.org/presentationml/2006/ole">
            <mc:AlternateContent xmlns:mc="http://schemas.openxmlformats.org/markup-compatibility/2006">
              <mc:Choice xmlns:v="urn:schemas-microsoft-com:vml" Requires="v">
                <p:oleObj spid="_x0000_s28731" name="Document" r:id="rId4" imgW="5486400" imgH="1701800" progId="Word.Document.8">
                  <p:embed/>
                </p:oleObj>
              </mc:Choice>
              <mc:Fallback>
                <p:oleObj name="Document" r:id="rId4" imgW="5486400" imgH="17018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362200"/>
                        <a:ext cx="7534275"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5" name="Text Box 4"/>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800" b="1" i="0">
                <a:latin typeface="Times" charset="0"/>
              </a:rPr>
              <a:t>Equity valuation</a:t>
            </a:r>
            <a:r>
              <a:rPr lang="en-US" sz="1800" i="0">
                <a:latin typeface="Times" charset="0"/>
              </a:rPr>
              <a:t>: Value just the equity claim in the business</a:t>
            </a:r>
            <a:endParaRPr lang="en-US" i="0">
              <a:latin typeface="Times" charset="0"/>
            </a:endParaRPr>
          </a:p>
        </p:txBody>
      </p:sp>
      <p:sp>
        <p:nvSpPr>
          <p:cNvPr id="28676" name="Line 5"/>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677" name="Rectangle 6"/>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r>
              <a:rPr lang="en-US" sz="1800" b="1" i="0">
                <a:latin typeface="Times" charset="0"/>
              </a:rPr>
              <a:t>Firm Valuation</a:t>
            </a:r>
            <a:r>
              <a:rPr lang="en-US" sz="1800" i="0">
                <a:latin typeface="Times" charset="0"/>
              </a:rPr>
              <a:t>: Value the entire business</a:t>
            </a:r>
          </a:p>
        </p:txBody>
      </p:sp>
      <p:sp>
        <p:nvSpPr>
          <p:cNvPr id="28678" name="Line 7"/>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6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228600"/>
            <a:ext cx="8153400" cy="990600"/>
          </a:xfrm>
        </p:spPr>
        <p:txBody>
          <a:bodyPr/>
          <a:lstStyle/>
          <a:p>
            <a:pPr eaLnBrk="1" hangingPunct="1"/>
            <a:r>
              <a:rPr lang="en-US">
                <a:latin typeface="Calibri" charset="0"/>
              </a:rPr>
              <a:t>The Drivers of Value…</a:t>
            </a:r>
          </a:p>
        </p:txBody>
      </p:sp>
      <p:pic>
        <p:nvPicPr>
          <p:cNvPr id="30722"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rcRect t="-8359" b="-8359"/>
          <a:stretch>
            <a:fillRect/>
          </a:stretch>
        </p:blipFill>
        <p:spPr>
          <a:xfrm>
            <a:off x="612775" y="1600200"/>
            <a:ext cx="8153400" cy="4495800"/>
          </a:xfrm>
        </p:spPr>
      </p:pic>
      <p:sp>
        <p:nvSpPr>
          <p:cNvPr id="307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3" y="371475"/>
            <a:ext cx="9004300" cy="610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1746"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0663"/>
            <a:ext cx="9258300" cy="62341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7" name="Picture 6"/>
          <p:cNvPicPr>
            <a:picLocks noChangeAspect="1"/>
          </p:cNvPicPr>
          <p:nvPr/>
        </p:nvPicPr>
        <p:blipFill>
          <a:blip r:embed="rId3"/>
          <a:stretch>
            <a:fillRect/>
          </a:stretch>
        </p:blipFill>
        <p:spPr>
          <a:xfrm>
            <a:off x="0" y="127000"/>
            <a:ext cx="9144000" cy="658998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ctrTitle"/>
          </p:nvPr>
        </p:nvSpPr>
        <p:spPr/>
        <p:txBody>
          <a:bodyPr>
            <a:normAutofit/>
          </a:bodyPr>
          <a:lstStyle/>
          <a:p>
            <a:pPr eaLnBrk="1" fontAlgn="auto" hangingPunct="1">
              <a:spcAft>
                <a:spcPts val="0"/>
              </a:spcAft>
              <a:defRPr/>
            </a:pPr>
            <a:r>
              <a:rPr lang="en-US" smtClean="0">
                <a:ea typeface="+mj-ea"/>
                <a:cs typeface="+mj-cs"/>
              </a:rPr>
              <a:t>DCF Inputs</a:t>
            </a:r>
            <a:endParaRPr lang="en-US">
              <a:ea typeface="+mj-ea"/>
              <a:cs typeface="+mj-cs"/>
            </a:endParaRPr>
          </a:p>
        </p:txBody>
      </p:sp>
      <p:sp>
        <p:nvSpPr>
          <p:cNvPr id="38914" name="Subtitle 2"/>
          <p:cNvSpPr>
            <a:spLocks noGrp="1"/>
          </p:cNvSpPr>
          <p:nvPr>
            <p:ph type="subTitle" idx="1"/>
          </p:nvPr>
        </p:nvSpPr>
        <p:spPr>
          <a:xfrm>
            <a:off x="2362200" y="6049963"/>
            <a:ext cx="6705600" cy="685800"/>
          </a:xfrm>
        </p:spPr>
        <p:txBody>
          <a:bodyPr/>
          <a:lstStyle/>
          <a:p>
            <a:pPr eaLnBrk="1" hangingPunct="1"/>
            <a:r>
              <a:rPr lang="en-US">
                <a:latin typeface="Calibri" charset="0"/>
              </a:rPr>
              <a:t>“Garbage in, garbage out”</a:t>
            </a:r>
          </a:p>
        </p:txBody>
      </p:sp>
      <p:sp>
        <p:nvSpPr>
          <p:cNvPr id="3891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Measure earnings right.. </a:t>
            </a:r>
          </a:p>
        </p:txBody>
      </p:sp>
      <p:pic>
        <p:nvPicPr>
          <p:cNvPr id="3993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295" b="-2295"/>
          <a:stretch>
            <a:fillRect/>
          </a:stretch>
        </p:blipFill>
        <p:spPr>
          <a:xfrm>
            <a:off x="612775" y="1600200"/>
            <a:ext cx="8153400" cy="4495800"/>
          </a:xfrm>
        </p:spPr>
      </p:pic>
      <p:sp>
        <p:nvSpPr>
          <p:cNvPr id="399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Operating Leases at Amgen in 2007</a:t>
            </a:r>
          </a:p>
        </p:txBody>
      </p:sp>
      <p:sp>
        <p:nvSpPr>
          <p:cNvPr id="28674" name="Rectangle 3"/>
          <p:cNvSpPr>
            <a:spLocks noGrp="1" noChangeArrowheads="1"/>
          </p:cNvSpPr>
          <p:nvPr>
            <p:ph sz="quarter" idx="1"/>
          </p:nvPr>
        </p:nvSpPr>
        <p:spPr>
          <a:xfrm>
            <a:off x="612775" y="1600200"/>
            <a:ext cx="8153400" cy="4495800"/>
          </a:xfrm>
        </p:spPr>
        <p:txBody>
          <a:bodyPr>
            <a:normAutofit fontScale="55000" lnSpcReduction="20000"/>
          </a:bodyPr>
          <a:lstStyle/>
          <a:p>
            <a:pPr marL="320040" indent="-320040" eaLnBrk="1" fontAlgn="auto" hangingPunct="1">
              <a:spcAft>
                <a:spcPts val="0"/>
              </a:spcAft>
              <a:buFont typeface="Wingdings"/>
              <a:buChar char=""/>
              <a:defRPr/>
            </a:pPr>
            <a:r>
              <a:rPr lang="en-US" dirty="0" smtClean="0">
                <a:ea typeface="+mn-ea"/>
                <a:cs typeface="+mn-cs"/>
              </a:rPr>
              <a:t>Amgen has lease commitments and its cost of debt (based on it</a:t>
            </a:r>
            <a:r>
              <a:rPr lang="ja-JP" altLang="en-US" dirty="0" smtClean="0">
                <a:ea typeface="+mn-ea"/>
                <a:cs typeface="+mn-cs"/>
              </a:rPr>
              <a:t>’</a:t>
            </a:r>
            <a:r>
              <a:rPr lang="en-US" altLang="ja-JP" dirty="0" smtClean="0">
                <a:ea typeface="+mn-ea"/>
                <a:cs typeface="+mn-cs"/>
              </a:rPr>
              <a:t>s A rating) is 5.63%.</a:t>
            </a:r>
          </a:p>
          <a:p>
            <a:pPr marL="0" indent="0" eaLnBrk="1" fontAlgn="auto" hangingPunct="1">
              <a:spcAft>
                <a:spcPts val="0"/>
              </a:spcAft>
              <a:buFont typeface="Wingdings"/>
              <a:buNone/>
              <a:defRPr/>
            </a:pPr>
            <a:r>
              <a:rPr lang="en-US" dirty="0" smtClean="0">
                <a:ea typeface="+mn-ea"/>
                <a:cs typeface="+mn-cs"/>
              </a:rPr>
              <a:t>Year	Commitment	Present Value</a:t>
            </a:r>
          </a:p>
          <a:p>
            <a:pPr marL="0" indent="0" eaLnBrk="1" fontAlgn="auto" hangingPunct="1">
              <a:spcAft>
                <a:spcPts val="0"/>
              </a:spcAft>
              <a:buFont typeface="Wingdings"/>
              <a:buNone/>
              <a:defRPr/>
            </a:pPr>
            <a:r>
              <a:rPr lang="en-US" dirty="0" smtClean="0">
                <a:ea typeface="+mn-ea"/>
                <a:cs typeface="+mn-cs"/>
              </a:rPr>
              <a:t>1	 $96.00 		$90.88 </a:t>
            </a:r>
          </a:p>
          <a:p>
            <a:pPr marL="0" indent="0" eaLnBrk="1" fontAlgn="auto" hangingPunct="1">
              <a:spcAft>
                <a:spcPts val="0"/>
              </a:spcAft>
              <a:buFont typeface="Wingdings"/>
              <a:buNone/>
              <a:defRPr/>
            </a:pPr>
            <a:r>
              <a:rPr lang="en-US" dirty="0" smtClean="0">
                <a:ea typeface="+mn-ea"/>
                <a:cs typeface="+mn-cs"/>
              </a:rPr>
              <a:t>2	 $95.00 		$85.14 </a:t>
            </a:r>
          </a:p>
          <a:p>
            <a:pPr marL="0" indent="0" eaLnBrk="1" fontAlgn="auto" hangingPunct="1">
              <a:spcAft>
                <a:spcPts val="0"/>
              </a:spcAft>
              <a:buFont typeface="Wingdings"/>
              <a:buNone/>
              <a:defRPr/>
            </a:pPr>
            <a:r>
              <a:rPr lang="en-US" dirty="0" smtClean="0">
                <a:ea typeface="+mn-ea"/>
                <a:cs typeface="+mn-cs"/>
              </a:rPr>
              <a:t>3	 $102.00 		$86.54 </a:t>
            </a:r>
          </a:p>
          <a:p>
            <a:pPr marL="0" indent="0" eaLnBrk="1" fontAlgn="auto" hangingPunct="1">
              <a:spcAft>
                <a:spcPts val="0"/>
              </a:spcAft>
              <a:buFont typeface="Wingdings"/>
              <a:buNone/>
              <a:defRPr/>
            </a:pPr>
            <a:r>
              <a:rPr lang="en-US" dirty="0" smtClean="0">
                <a:ea typeface="+mn-ea"/>
                <a:cs typeface="+mn-cs"/>
              </a:rPr>
              <a:t>4	 $98.00 		$78.72 </a:t>
            </a:r>
          </a:p>
          <a:p>
            <a:pPr marL="0" indent="0" eaLnBrk="1" fontAlgn="auto" hangingPunct="1">
              <a:spcAft>
                <a:spcPts val="0"/>
              </a:spcAft>
              <a:buFont typeface="Wingdings"/>
              <a:buNone/>
              <a:defRPr/>
            </a:pPr>
            <a:r>
              <a:rPr lang="en-US" dirty="0" smtClean="0">
                <a:ea typeface="+mn-ea"/>
                <a:cs typeface="+mn-cs"/>
              </a:rPr>
              <a:t>5	 $87.00 		$66.16 </a:t>
            </a:r>
          </a:p>
          <a:p>
            <a:pPr marL="0" indent="0" eaLnBrk="1" fontAlgn="auto" hangingPunct="1">
              <a:spcAft>
                <a:spcPts val="0"/>
              </a:spcAft>
              <a:buFont typeface="Wingdings"/>
              <a:buNone/>
              <a:defRPr/>
            </a:pPr>
            <a:r>
              <a:rPr lang="en-US" dirty="0" smtClean="0">
                <a:ea typeface="+mn-ea"/>
                <a:cs typeface="+mn-cs"/>
              </a:rPr>
              <a:t>6-12	 $107.43	 	$462.10 ($752 million prorated)</a:t>
            </a:r>
          </a:p>
          <a:p>
            <a:pPr marL="320040" indent="-320040" eaLnBrk="1" fontAlgn="auto" hangingPunct="1">
              <a:spcAft>
                <a:spcPts val="0"/>
              </a:spcAft>
              <a:buFont typeface="Wingdings"/>
              <a:buChar char=""/>
              <a:defRPr/>
            </a:pPr>
            <a:r>
              <a:rPr lang="en-US" dirty="0" smtClean="0">
                <a:ea typeface="+mn-ea"/>
                <a:cs typeface="+mn-cs"/>
              </a:rPr>
              <a:t>Debt Value of leases =		 $869.55 </a:t>
            </a:r>
          </a:p>
          <a:p>
            <a:pPr marL="320040" indent="-320040" eaLnBrk="1" fontAlgn="auto" hangingPunct="1">
              <a:spcAft>
                <a:spcPts val="0"/>
              </a:spcAft>
              <a:buFont typeface="Wingdings"/>
              <a:buChar char=""/>
              <a:defRPr/>
            </a:pPr>
            <a:r>
              <a:rPr lang="en-US" dirty="0" smtClean="0">
                <a:ea typeface="+mn-ea"/>
                <a:cs typeface="+mn-cs"/>
              </a:rPr>
              <a:t>Debt outstanding at Amgen = $7,402 + $ 870 = $8,272 million</a:t>
            </a:r>
          </a:p>
          <a:p>
            <a:pPr marL="320040" indent="-320040" eaLnBrk="1" fontAlgn="auto" hangingPunct="1">
              <a:spcAft>
                <a:spcPts val="0"/>
              </a:spcAft>
              <a:buFont typeface="Wingdings"/>
              <a:buChar char=""/>
              <a:defRPr/>
            </a:pPr>
            <a:r>
              <a:rPr lang="en-US" dirty="0" smtClean="0">
                <a:ea typeface="+mn-ea"/>
                <a:cs typeface="+mn-cs"/>
              </a:rPr>
              <a:t>Adjusted Operating Income = Stated OI + Lease expense this year – Depreciation</a:t>
            </a:r>
          </a:p>
          <a:p>
            <a:pPr marL="0" indent="0" eaLnBrk="1" fontAlgn="auto" hangingPunct="1">
              <a:spcAft>
                <a:spcPts val="0"/>
              </a:spcAft>
              <a:buFont typeface="Wingdings" charset="0"/>
              <a:buNone/>
              <a:defRPr/>
            </a:pPr>
            <a:r>
              <a:rPr lang="en-US" dirty="0">
                <a:ea typeface="+mn-ea"/>
                <a:cs typeface="+mn-cs"/>
              </a:rPr>
              <a:t>	</a:t>
            </a:r>
            <a:r>
              <a:rPr lang="en-US" dirty="0" smtClean="0">
                <a:ea typeface="+mn-ea"/>
                <a:cs typeface="+mn-cs"/>
              </a:rPr>
              <a:t>= 5,071 m + 69 m - 870/12 = $5,068 million (12 year life for assets)</a:t>
            </a:r>
          </a:p>
          <a:p>
            <a:pPr marL="320040" indent="-320040" eaLnBrk="1" fontAlgn="auto" hangingPunct="1">
              <a:spcAft>
                <a:spcPts val="0"/>
              </a:spcAft>
              <a:buFont typeface="Wingdings"/>
              <a:buChar char=""/>
              <a:defRPr/>
            </a:pPr>
            <a:r>
              <a:rPr lang="en-US" dirty="0" smtClean="0">
                <a:ea typeface="+mn-ea"/>
                <a:cs typeface="+mn-cs"/>
              </a:rPr>
              <a:t>Approximate Operating income= stated OI + PV of Lease commitment * Pre-tax cost of debt</a:t>
            </a:r>
          </a:p>
          <a:p>
            <a:pPr marL="0" indent="0" eaLnBrk="1" fontAlgn="auto" hangingPunct="1">
              <a:spcAft>
                <a:spcPts val="0"/>
              </a:spcAft>
              <a:buFont typeface="Wingdings" charset="0"/>
              <a:buNone/>
              <a:defRPr/>
            </a:pPr>
            <a:r>
              <a:rPr lang="en-US" dirty="0" smtClean="0">
                <a:ea typeface="+mn-ea"/>
                <a:cs typeface="+mn-cs"/>
              </a:rPr>
              <a:t>=	$5,071 m + 870 m (.0563) = $ 5,120 million</a:t>
            </a:r>
            <a:endParaRPr lang="en-US" dirty="0">
              <a:ea typeface="+mn-ea"/>
              <a:cs typeface="+mn-cs"/>
            </a:endParaRPr>
          </a:p>
        </p:txBody>
      </p:sp>
      <p:sp>
        <p:nvSpPr>
          <p:cNvPr id="41987" name="Rectangle 4"/>
          <p:cNvSpPr>
            <a:spLocks noChangeArrowheads="1"/>
          </p:cNvSpPr>
          <p:nvPr/>
        </p:nvSpPr>
        <p:spPr bwMode="auto">
          <a:xfrm>
            <a:off x="11896725" y="32353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i="0">
              <a:latin typeface="Times" charset="0"/>
            </a:endParaRPr>
          </a:p>
        </p:txBody>
      </p:sp>
      <p:sp>
        <p:nvSpPr>
          <p:cNvPr id="4198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Capitalizing R&amp;D Expenses: Amgen</a:t>
            </a:r>
          </a:p>
        </p:txBody>
      </p:sp>
      <p:sp>
        <p:nvSpPr>
          <p:cNvPr id="30722" name="Rectangle 3"/>
          <p:cNvSpPr>
            <a:spLocks noGrp="1" noChangeArrowheads="1"/>
          </p:cNvSpPr>
          <p:nvPr>
            <p:ph sz="quarter" idx="1"/>
          </p:nvPr>
        </p:nvSpPr>
        <p:spPr>
          <a:xfrm>
            <a:off x="612775" y="1600200"/>
            <a:ext cx="8153400" cy="4495800"/>
          </a:xfrm>
        </p:spPr>
        <p:txBody>
          <a:bodyPr>
            <a:normAutofit fontScale="55000" lnSpcReduction="20000"/>
          </a:bodyPr>
          <a:lstStyle/>
          <a:p>
            <a:pPr marL="320040" indent="-320040" eaLnBrk="1" fontAlgn="auto" hangingPunct="1">
              <a:spcAft>
                <a:spcPts val="0"/>
              </a:spcAft>
              <a:buFont typeface="Wingdings"/>
              <a:buChar char=""/>
              <a:defRPr/>
            </a:pPr>
            <a:r>
              <a:rPr lang="en-US" dirty="0" smtClean="0">
                <a:ea typeface="+mn-ea"/>
                <a:cs typeface="+mn-cs"/>
              </a:rPr>
              <a:t>R &amp; D was assumed to have a 10-year life. </a:t>
            </a:r>
          </a:p>
          <a:p>
            <a:pPr marL="0" indent="0" eaLnBrk="1" fontAlgn="auto" hangingPunct="1">
              <a:spcAft>
                <a:spcPts val="0"/>
              </a:spcAft>
              <a:buFont typeface="Wingdings"/>
              <a:buNone/>
              <a:defRPr/>
            </a:pPr>
            <a:r>
              <a:rPr lang="en-US" dirty="0" smtClean="0">
                <a:ea typeface="+mn-ea"/>
                <a:cs typeface="+mn-cs"/>
              </a:rPr>
              <a:t>Year		R&amp;D Expense	Unamortized portion	 Amortization this year</a:t>
            </a:r>
          </a:p>
          <a:p>
            <a:pPr marL="0" indent="0" eaLnBrk="1" fontAlgn="auto" hangingPunct="1">
              <a:spcAft>
                <a:spcPts val="0"/>
              </a:spcAft>
              <a:buFont typeface="Wingdings"/>
              <a:buNone/>
              <a:defRPr/>
            </a:pPr>
            <a:r>
              <a:rPr lang="en-US" dirty="0" smtClean="0">
                <a:ea typeface="+mn-ea"/>
                <a:cs typeface="+mn-cs"/>
              </a:rPr>
              <a:t>Current		3366.00		1.00	3366.00	</a:t>
            </a:r>
          </a:p>
          <a:p>
            <a:pPr marL="0" indent="0" eaLnBrk="1" fontAlgn="auto" hangingPunct="1">
              <a:spcAft>
                <a:spcPts val="0"/>
              </a:spcAft>
              <a:buFont typeface="Wingdings"/>
              <a:buNone/>
              <a:defRPr/>
            </a:pPr>
            <a:r>
              <a:rPr lang="en-US" dirty="0" smtClean="0">
                <a:ea typeface="+mn-ea"/>
                <a:cs typeface="+mn-cs"/>
              </a:rPr>
              <a:t>-1		2314.00		0.90	2082.60		$231.40 </a:t>
            </a:r>
          </a:p>
          <a:p>
            <a:pPr marL="0" indent="0" eaLnBrk="1" fontAlgn="auto" hangingPunct="1">
              <a:spcAft>
                <a:spcPts val="0"/>
              </a:spcAft>
              <a:buFont typeface="Wingdings"/>
              <a:buNone/>
              <a:defRPr/>
            </a:pPr>
            <a:r>
              <a:rPr lang="en-US" dirty="0" smtClean="0">
                <a:ea typeface="+mn-ea"/>
                <a:cs typeface="+mn-cs"/>
              </a:rPr>
              <a:t>-2		2028.00		0.80	1622.40		$202.80 </a:t>
            </a:r>
          </a:p>
          <a:p>
            <a:pPr marL="0" indent="0" eaLnBrk="1" fontAlgn="auto" hangingPunct="1">
              <a:spcAft>
                <a:spcPts val="0"/>
              </a:spcAft>
              <a:buFont typeface="Wingdings"/>
              <a:buNone/>
              <a:defRPr/>
            </a:pPr>
            <a:r>
              <a:rPr lang="en-US" dirty="0" smtClean="0">
                <a:ea typeface="+mn-ea"/>
                <a:cs typeface="+mn-cs"/>
              </a:rPr>
              <a:t>-3		1655.00		0.70	1158.50		$165.50 </a:t>
            </a:r>
          </a:p>
          <a:p>
            <a:pPr marL="0" indent="0" eaLnBrk="1" fontAlgn="auto" hangingPunct="1">
              <a:spcAft>
                <a:spcPts val="0"/>
              </a:spcAft>
              <a:buFont typeface="Wingdings"/>
              <a:buNone/>
              <a:defRPr/>
            </a:pPr>
            <a:r>
              <a:rPr lang="en-US" dirty="0" smtClean="0">
                <a:ea typeface="+mn-ea"/>
                <a:cs typeface="+mn-cs"/>
              </a:rPr>
              <a:t>-4		1117.00		0.60	670.20		$111.70 </a:t>
            </a:r>
          </a:p>
          <a:p>
            <a:pPr marL="0" indent="0" eaLnBrk="1" fontAlgn="auto" hangingPunct="1">
              <a:spcAft>
                <a:spcPts val="0"/>
              </a:spcAft>
              <a:buFont typeface="Wingdings"/>
              <a:buNone/>
              <a:defRPr/>
            </a:pPr>
            <a:r>
              <a:rPr lang="en-US" dirty="0" smtClean="0">
                <a:ea typeface="+mn-ea"/>
                <a:cs typeface="+mn-cs"/>
              </a:rPr>
              <a:t>-5		865.00		0.50	432.50		$86.50 </a:t>
            </a:r>
          </a:p>
          <a:p>
            <a:pPr marL="0" indent="0" eaLnBrk="1" fontAlgn="auto" hangingPunct="1">
              <a:spcAft>
                <a:spcPts val="0"/>
              </a:spcAft>
              <a:buFont typeface="Wingdings"/>
              <a:buNone/>
              <a:defRPr/>
            </a:pPr>
            <a:r>
              <a:rPr lang="en-US" dirty="0" smtClean="0">
                <a:ea typeface="+mn-ea"/>
                <a:cs typeface="+mn-cs"/>
              </a:rPr>
              <a:t>-6		845.00		0.40	338.00		$84.50 </a:t>
            </a:r>
          </a:p>
          <a:p>
            <a:pPr marL="0" indent="0" eaLnBrk="1" fontAlgn="auto" hangingPunct="1">
              <a:spcAft>
                <a:spcPts val="0"/>
              </a:spcAft>
              <a:buFont typeface="Wingdings"/>
              <a:buNone/>
              <a:defRPr/>
            </a:pPr>
            <a:r>
              <a:rPr lang="en-US" dirty="0" smtClean="0">
                <a:ea typeface="+mn-ea"/>
                <a:cs typeface="+mn-cs"/>
              </a:rPr>
              <a:t>-7		823.00		0.30	246.90		$82.30 </a:t>
            </a:r>
          </a:p>
          <a:p>
            <a:pPr marL="0" indent="0" eaLnBrk="1" fontAlgn="auto" hangingPunct="1">
              <a:spcAft>
                <a:spcPts val="0"/>
              </a:spcAft>
              <a:buFont typeface="Wingdings"/>
              <a:buNone/>
              <a:defRPr/>
            </a:pPr>
            <a:r>
              <a:rPr lang="en-US" dirty="0" smtClean="0">
                <a:ea typeface="+mn-ea"/>
                <a:cs typeface="+mn-cs"/>
              </a:rPr>
              <a:t>-8		663.00		0.20	132.60		$66.30 </a:t>
            </a:r>
          </a:p>
          <a:p>
            <a:pPr marL="0" indent="0" eaLnBrk="1" fontAlgn="auto" hangingPunct="1">
              <a:spcAft>
                <a:spcPts val="0"/>
              </a:spcAft>
              <a:buFont typeface="Wingdings"/>
              <a:buNone/>
              <a:defRPr/>
            </a:pPr>
            <a:r>
              <a:rPr lang="en-US" dirty="0" smtClean="0">
                <a:ea typeface="+mn-ea"/>
                <a:cs typeface="+mn-cs"/>
              </a:rPr>
              <a:t>-9		631.00		0.10	63.10		$63.10 </a:t>
            </a:r>
          </a:p>
          <a:p>
            <a:pPr marL="0" indent="0" eaLnBrk="1" fontAlgn="auto" hangingPunct="1">
              <a:spcAft>
                <a:spcPts val="0"/>
              </a:spcAft>
              <a:buFont typeface="Wingdings"/>
              <a:buNone/>
              <a:defRPr/>
            </a:pPr>
            <a:r>
              <a:rPr lang="en-US" dirty="0" smtClean="0">
                <a:ea typeface="+mn-ea"/>
                <a:cs typeface="+mn-cs"/>
              </a:rPr>
              <a:t>-10		558.00			0.00		$55.80 </a:t>
            </a:r>
          </a:p>
          <a:p>
            <a:pPr marL="0" indent="0" eaLnBrk="1" fontAlgn="auto" hangingPunct="1">
              <a:spcAft>
                <a:spcPts val="0"/>
              </a:spcAft>
              <a:buFont typeface="Wingdings"/>
              <a:buNone/>
              <a:defRPr/>
            </a:pPr>
            <a:r>
              <a:rPr lang="en-US" dirty="0" smtClean="0">
                <a:ea typeface="+mn-ea"/>
                <a:cs typeface="+mn-cs"/>
              </a:rPr>
              <a:t>Value of Research Asset =			$10,112.80		$1,149.90 </a:t>
            </a:r>
          </a:p>
          <a:p>
            <a:pPr marL="320040" indent="-320040" eaLnBrk="1" fontAlgn="auto" hangingPunct="1">
              <a:spcAft>
                <a:spcPts val="0"/>
              </a:spcAft>
              <a:buFont typeface="Wingdings"/>
              <a:buChar char=""/>
              <a:defRPr/>
            </a:pPr>
            <a:r>
              <a:rPr lang="en-US" dirty="0" smtClean="0">
                <a:ea typeface="+mn-ea"/>
                <a:cs typeface="+mn-cs"/>
              </a:rPr>
              <a:t>Adjusted Operating Income = $5,120 + 3,366 - 1,150 = $7,336 million</a:t>
            </a:r>
            <a:endParaRPr lang="en-US" dirty="0">
              <a:ea typeface="+mn-ea"/>
              <a:cs typeface="+mn-cs"/>
            </a:endParaRPr>
          </a:p>
        </p:txBody>
      </p:sp>
      <p:sp>
        <p:nvSpPr>
          <p:cNvPr id="44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 Get the big picture (not the accounting one) when it comes to cap ex and working capital</a:t>
            </a:r>
            <a:endParaRPr lang="en-US">
              <a:ea typeface="+mj-ea"/>
              <a:cs typeface="+mj-cs"/>
            </a:endParaRPr>
          </a:p>
        </p:txBody>
      </p:sp>
      <p:sp>
        <p:nvSpPr>
          <p:cNvPr id="327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Capital expenditures should include</a:t>
            </a:r>
          </a:p>
          <a:p>
            <a:pPr marL="640080" lvl="1" indent="-274320" eaLnBrk="1" fontAlgn="auto" hangingPunct="1">
              <a:spcAft>
                <a:spcPts val="0"/>
              </a:spcAft>
              <a:buFont typeface="Wingdings 2"/>
              <a:buChar char=""/>
              <a:defRPr/>
            </a:pPr>
            <a:r>
              <a:rPr lang="en-US" smtClean="0">
                <a:ea typeface="+mn-ea"/>
              </a:rPr>
              <a:t>Research and development expenses, once they have been re-categorized as capital expenses. </a:t>
            </a:r>
          </a:p>
          <a:p>
            <a:pPr marL="640080" lvl="1" indent="-274320" eaLnBrk="1" fontAlgn="auto" hangingPunct="1">
              <a:spcAft>
                <a:spcPts val="0"/>
              </a:spcAft>
              <a:buFont typeface="Wingdings 2"/>
              <a:buChar char=""/>
              <a:defRPr/>
            </a:pPr>
            <a:r>
              <a:rPr lang="en-US" smtClean="0">
                <a:ea typeface="+mn-ea"/>
              </a:rPr>
              <a:t>Acquisitions of other firms, whether paid for with cash or stock.</a:t>
            </a:r>
          </a:p>
          <a:p>
            <a:pPr marL="320040" indent="-320040" eaLnBrk="1" fontAlgn="auto" hangingPunct="1">
              <a:spcAft>
                <a:spcPts val="0"/>
              </a:spcAft>
              <a:buFont typeface="Wingdings"/>
              <a:buChar char=""/>
              <a:defRPr/>
            </a:pPr>
            <a:r>
              <a:rPr lang="en-US" smtClean="0">
                <a:ea typeface="+mn-ea"/>
                <a:cs typeface="+mn-cs"/>
              </a:rPr>
              <a:t>Working capital should be defined not as the difference between current assets and current liabilities but as the difference between non-cash current assets and non-debt current liabilities.</a:t>
            </a:r>
          </a:p>
          <a:p>
            <a:pPr marL="320040" indent="-320040" eaLnBrk="1" fontAlgn="auto" hangingPunct="1">
              <a:spcAft>
                <a:spcPts val="0"/>
              </a:spcAft>
              <a:buFont typeface="Wingdings"/>
              <a:buChar char=""/>
              <a:defRPr/>
            </a:pPr>
            <a:r>
              <a:rPr lang="en-US" smtClean="0">
                <a:ea typeface="+mn-ea"/>
                <a:cs typeface="+mn-cs"/>
              </a:rPr>
              <a:t>On both items, start with what the company did in the most recent year but do look at the company</a:t>
            </a:r>
            <a:r>
              <a:rPr lang="ja-JP" altLang="en-US" smtClean="0">
                <a:ea typeface="+mn-ea"/>
                <a:cs typeface="+mn-cs"/>
              </a:rPr>
              <a:t>’</a:t>
            </a:r>
            <a:r>
              <a:rPr lang="en-US" altLang="ja-JP" smtClean="0">
                <a:ea typeface="+mn-ea"/>
                <a:cs typeface="+mn-cs"/>
              </a:rPr>
              <a:t>s history and at industry averages. </a:t>
            </a:r>
            <a:endParaRPr lang="en-US">
              <a:ea typeface="+mn-ea"/>
              <a:cs typeface="+mn-cs"/>
            </a:endParaRPr>
          </a:p>
        </p:txBody>
      </p:sp>
      <p:sp>
        <p:nvSpPr>
          <p:cNvPr id="460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Amgen</a:t>
            </a:r>
            <a:r>
              <a:rPr lang="ja-JP" altLang="en-US">
                <a:latin typeface="Calibri" charset="0"/>
              </a:rPr>
              <a:t>’</a:t>
            </a:r>
            <a:r>
              <a:rPr lang="en-US" altLang="ja-JP">
                <a:latin typeface="Calibri" charset="0"/>
              </a:rPr>
              <a:t>s Net Capital Expenditures</a:t>
            </a:r>
            <a:endParaRPr lang="en-US">
              <a:latin typeface="Calibri" charset="0"/>
            </a:endParaRPr>
          </a:p>
        </p:txBody>
      </p:sp>
      <p:sp>
        <p:nvSpPr>
          <p:cNvPr id="3481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accounting net cap ex at Amgen is small:</a:t>
            </a:r>
          </a:p>
          <a:p>
            <a:pPr marL="640080" lvl="1" indent="-274320" eaLnBrk="1" fontAlgn="auto" hangingPunct="1">
              <a:spcAft>
                <a:spcPts val="0"/>
              </a:spcAft>
              <a:buFont typeface="Wingdings 2"/>
              <a:buChar char=""/>
              <a:defRPr/>
            </a:pPr>
            <a:r>
              <a:rPr lang="en-US" dirty="0" smtClean="0">
                <a:ea typeface="+mn-ea"/>
              </a:rPr>
              <a:t>Accounting Capital Expenditures =		$1,218 million</a:t>
            </a:r>
          </a:p>
          <a:p>
            <a:pPr marL="640080" lvl="1" indent="-274320" eaLnBrk="1" fontAlgn="auto" hangingPunct="1">
              <a:spcAft>
                <a:spcPts val="0"/>
              </a:spcAft>
              <a:buFont typeface="Wingdings 2"/>
              <a:buChar char=""/>
              <a:defRPr/>
            </a:pPr>
            <a:r>
              <a:rPr lang="en-US" dirty="0" smtClean="0">
                <a:ea typeface="+mn-ea"/>
              </a:rPr>
              <a:t>- Accounting Depreciation =			$  963 million</a:t>
            </a:r>
          </a:p>
          <a:p>
            <a:pPr marL="640080" lvl="1" indent="-274320" eaLnBrk="1" fontAlgn="auto" hangingPunct="1">
              <a:spcAft>
                <a:spcPts val="0"/>
              </a:spcAft>
              <a:buFont typeface="Wingdings 2"/>
              <a:buChar char=""/>
              <a:defRPr/>
            </a:pPr>
            <a:r>
              <a:rPr lang="en-US" dirty="0" smtClean="0">
                <a:ea typeface="+mn-ea"/>
              </a:rPr>
              <a:t>Accounting Net Cap Ex =			$  255 million</a:t>
            </a:r>
          </a:p>
          <a:p>
            <a:pPr marL="320040" indent="-320040" eaLnBrk="1" fontAlgn="auto" hangingPunct="1">
              <a:spcAft>
                <a:spcPts val="0"/>
              </a:spcAft>
              <a:buFont typeface="Wingdings"/>
              <a:buChar char=""/>
              <a:defRPr/>
            </a:pPr>
            <a:r>
              <a:rPr lang="en-US" dirty="0" smtClean="0">
                <a:ea typeface="+mn-ea"/>
                <a:cs typeface="+mn-cs"/>
              </a:rPr>
              <a:t>We define capital expenditures broadly to include R&amp;D and acquisitions:</a:t>
            </a:r>
          </a:p>
          <a:p>
            <a:pPr marL="640080" lvl="1" indent="-274320" eaLnBrk="1" fontAlgn="auto" hangingPunct="1">
              <a:spcAft>
                <a:spcPts val="0"/>
              </a:spcAft>
              <a:buFont typeface="Wingdings 2"/>
              <a:buChar char=""/>
              <a:defRPr/>
            </a:pPr>
            <a:r>
              <a:rPr lang="en-US" dirty="0" smtClean="0">
                <a:ea typeface="+mn-ea"/>
              </a:rPr>
              <a:t>Accounting Net Cap Ex =			$  255 million</a:t>
            </a:r>
          </a:p>
          <a:p>
            <a:pPr marL="640080" lvl="1" indent="-274320" eaLnBrk="1" fontAlgn="auto" hangingPunct="1">
              <a:spcAft>
                <a:spcPts val="0"/>
              </a:spcAft>
              <a:buFont typeface="Wingdings 2"/>
              <a:buChar char=""/>
              <a:defRPr/>
            </a:pPr>
            <a:r>
              <a:rPr lang="en-US" dirty="0" smtClean="0">
                <a:ea typeface="+mn-ea"/>
              </a:rPr>
              <a:t>Net R&amp;D Cap Ex = (3366-1150) =		$2,216 million</a:t>
            </a:r>
          </a:p>
          <a:p>
            <a:pPr marL="640080" lvl="1" indent="-274320" eaLnBrk="1" fontAlgn="auto" hangingPunct="1">
              <a:spcAft>
                <a:spcPts val="0"/>
              </a:spcAft>
              <a:buFont typeface="Wingdings 2"/>
              <a:buChar char=""/>
              <a:defRPr/>
            </a:pPr>
            <a:r>
              <a:rPr lang="en-US" dirty="0" smtClean="0">
                <a:ea typeface="+mn-ea"/>
              </a:rPr>
              <a:t>Acquisitions in 2006 =			$3,975 million</a:t>
            </a:r>
          </a:p>
          <a:p>
            <a:pPr marL="640080" lvl="1" indent="-274320" eaLnBrk="1" fontAlgn="auto" hangingPunct="1">
              <a:spcAft>
                <a:spcPts val="0"/>
              </a:spcAft>
              <a:buFont typeface="Wingdings 2"/>
              <a:buChar char=""/>
              <a:defRPr/>
            </a:pPr>
            <a:r>
              <a:rPr lang="en-US" dirty="0" smtClean="0">
                <a:ea typeface="+mn-ea"/>
              </a:rPr>
              <a:t>Total Net Capital Expenditures =		$ 6,443 million</a:t>
            </a:r>
          </a:p>
          <a:p>
            <a:pPr marL="320040" indent="-320040" eaLnBrk="1" fontAlgn="auto" hangingPunct="1">
              <a:spcAft>
                <a:spcPts val="0"/>
              </a:spcAft>
              <a:buFont typeface="Wingdings"/>
              <a:buChar char=""/>
              <a:defRPr/>
            </a:pPr>
            <a:r>
              <a:rPr lang="en-US" dirty="0" smtClean="0">
                <a:ea typeface="+mn-ea"/>
                <a:cs typeface="+mn-cs"/>
              </a:rPr>
              <a:t>Acquisitions have been a volatile item. Amgen was quiet on the acquisition front in 2004 and 2005 and had a significant acquisition in 2003.</a:t>
            </a:r>
            <a:endParaRPr lang="en-US" dirty="0">
              <a:ea typeface="+mn-ea"/>
              <a:cs typeface="+mn-cs"/>
            </a:endParaRPr>
          </a:p>
        </p:txBody>
      </p:sp>
      <p:sp>
        <p:nvSpPr>
          <p:cNvPr id="481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12775" y="228600"/>
            <a:ext cx="8153400" cy="990600"/>
          </a:xfrm>
        </p:spPr>
        <p:txBody>
          <a:bodyPr/>
          <a:lstStyle/>
          <a:p>
            <a:r>
              <a:rPr lang="en-US" dirty="0" smtClean="0">
                <a:latin typeface="Calibri" charset="0"/>
              </a:rPr>
              <a:t>III. </a:t>
            </a:r>
            <a:r>
              <a:rPr lang="en-US" dirty="0">
                <a:latin typeface="Calibri" charset="0"/>
              </a:rPr>
              <a:t>The government bond rate is not always the risk free rate</a:t>
            </a:r>
          </a:p>
        </p:txBody>
      </p:sp>
      <p:sp>
        <p:nvSpPr>
          <p:cNvPr id="3" name="Content Placeholder 2"/>
          <p:cNvSpPr>
            <a:spLocks noGrp="1"/>
          </p:cNvSpPr>
          <p:nvPr>
            <p:ph sz="quarter" idx="1"/>
          </p:nvPr>
        </p:nvSpPr>
        <p:spPr>
          <a:xfrm>
            <a:off x="612775" y="1600200"/>
            <a:ext cx="8153400" cy="4495800"/>
          </a:xfrm>
        </p:spPr>
        <p:txBody>
          <a:bodyPr>
            <a:normAutofit/>
          </a:bodyPr>
          <a:lstStyle/>
          <a:p>
            <a:pPr>
              <a:defRPr/>
            </a:pPr>
            <a:r>
              <a:rPr lang="en-US" dirty="0" smtClean="0"/>
              <a:t>When valuing Amgen in US dollars, the US$ ten-year bond rate of 4.78% was used as the risk free rate. We assumed that the US treasury was default free.</a:t>
            </a:r>
          </a:p>
          <a:p>
            <a:pPr>
              <a:defRPr/>
            </a:pPr>
            <a:r>
              <a:rPr lang="en-US" dirty="0" smtClean="0"/>
              <a:t>When valuing Tata Motors in Indian rupees in 2010, the Indian government bond rate of 8% was not default free. Using the Indian government’s local currency rating of Ba2 yielded a default spread of 3% for India and a </a:t>
            </a:r>
            <a:r>
              <a:rPr lang="en-US" dirty="0" err="1" smtClean="0"/>
              <a:t>riskfree</a:t>
            </a:r>
            <a:r>
              <a:rPr lang="en-US" dirty="0" smtClean="0"/>
              <a:t> rate of 5% in Indian rupees.</a:t>
            </a:r>
          </a:p>
          <a:p>
            <a:pPr marL="0" indent="0">
              <a:buFont typeface="Wingdings" charset="0"/>
              <a:buNone/>
              <a:defRPr/>
            </a:pPr>
            <a:r>
              <a:rPr lang="en-US" dirty="0" smtClean="0"/>
              <a:t>	Risk free rate in Indian Rupees = 8% - 3% = 5%</a:t>
            </a:r>
          </a:p>
        </p:txBody>
      </p:sp>
      <p:sp>
        <p:nvSpPr>
          <p:cNvPr id="50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612775" y="228600"/>
            <a:ext cx="8153400" cy="990600"/>
          </a:xfrm>
        </p:spPr>
        <p:txBody>
          <a:bodyPr/>
          <a:lstStyle/>
          <a:p>
            <a:r>
              <a:rPr lang="en-US" dirty="0">
                <a:latin typeface="Calibri" charset="0"/>
              </a:rPr>
              <a:t>Risk free rates will vary across </a:t>
            </a:r>
            <a:r>
              <a:rPr lang="en-US" dirty="0" smtClean="0">
                <a:latin typeface="Calibri" charset="0"/>
              </a:rPr>
              <a:t>currencies: January 2015</a:t>
            </a:r>
            <a:endParaRPr lang="en-US" dirty="0">
              <a:latin typeface="Calibri" charset="0"/>
            </a:endParaRPr>
          </a:p>
        </p:txBody>
      </p:sp>
      <p:sp>
        <p:nvSpPr>
          <p:cNvPr id="512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7" name="Content Placeholder 2"/>
          <p:cNvPicPr>
            <a:picLocks noGrp="1" noChangeAspect="1"/>
          </p:cNvPicPr>
          <p:nvPr>
            <p:ph sz="quarter" idx="1"/>
          </p:nvPr>
        </p:nvPicPr>
        <p:blipFill>
          <a:blip r:embed="rId2"/>
          <a:srcRect l="-15851" r="-15851"/>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lstStyle/>
          <a:p>
            <a:r>
              <a:rPr lang="en-US">
                <a:latin typeface="Calibri" charset="0"/>
              </a:rPr>
              <a:t>But valuations should not</a:t>
            </a:r>
          </a:p>
        </p:txBody>
      </p:sp>
      <p:sp>
        <p:nvSpPr>
          <p:cNvPr id="522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52227"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rcRect t="-1103" b="-1103"/>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IV. Betas do not come from regressions… and are noisy…</a:t>
            </a:r>
            <a:endParaRPr lang="en-US" dirty="0">
              <a:ea typeface="+mj-ea"/>
              <a:cs typeface="+mj-cs"/>
            </a:endParaRPr>
          </a:p>
        </p:txBody>
      </p:sp>
      <p:pic>
        <p:nvPicPr>
          <p:cNvPr id="53250" name="Content Placeholder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
        <p:nvSpPr>
          <p:cNvPr id="532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Look better for some companies, but only because they are run against narrow indices</a:t>
            </a:r>
            <a:endParaRPr lang="en-US" dirty="0">
              <a:ea typeface="+mj-ea"/>
              <a:cs typeface="+mj-cs"/>
            </a:endParaRPr>
          </a:p>
        </p:txBody>
      </p:sp>
      <p:sp>
        <p:nvSpPr>
          <p:cNvPr id="552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3" name="Content Placeholder 2"/>
          <p:cNvPicPr>
            <a:picLocks noGrp="1" noChangeAspect="1"/>
          </p:cNvPicPr>
          <p:nvPr>
            <p:ph sz="quarter" idx="1"/>
          </p:nvPr>
        </p:nvPicPr>
        <p:blipFill>
          <a:blip r:embed="rId3"/>
          <a:srcRect l="-12182" r="-12182"/>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Determinants of Betas</a:t>
            </a:r>
          </a:p>
        </p:txBody>
      </p:sp>
      <p:pic>
        <p:nvPicPr>
          <p:cNvPr id="5734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5161" r="-5161"/>
          <a:stretch>
            <a:fillRect/>
          </a:stretch>
        </p:blipFill>
        <p:spPr>
          <a:xfrm>
            <a:off x="612775" y="1600200"/>
            <a:ext cx="8153400" cy="4495800"/>
          </a:xfrm>
        </p:spPr>
      </p:pic>
      <p:sp>
        <p:nvSpPr>
          <p:cNvPr id="573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Bottom-up Betas</a:t>
            </a:r>
          </a:p>
        </p:txBody>
      </p:sp>
      <p:pic>
        <p:nvPicPr>
          <p:cNvPr id="5939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967" r="-967"/>
          <a:stretch>
            <a:fillRect/>
          </a:stretch>
        </p:blipFill>
        <p:spPr>
          <a:xfrm>
            <a:off x="612775" y="1600200"/>
            <a:ext cx="8153400" cy="4495800"/>
          </a:xfrm>
        </p:spPr>
      </p:pic>
      <p:sp>
        <p:nvSpPr>
          <p:cNvPr id="593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612775" y="228600"/>
            <a:ext cx="8153400" cy="990600"/>
          </a:xfrm>
        </p:spPr>
        <p:txBody>
          <a:bodyPr/>
          <a:lstStyle/>
          <a:p>
            <a:pPr eaLnBrk="1" hangingPunct="1"/>
            <a:r>
              <a:rPr lang="en-US" dirty="0" smtClean="0">
                <a:latin typeface="Calibri" charset="0"/>
              </a:rPr>
              <a:t>Working through with our companies</a:t>
            </a:r>
            <a:endParaRPr lang="en-US" dirty="0">
              <a:latin typeface="Calibri" charset="0"/>
            </a:endParaRPr>
          </a:p>
        </p:txBody>
      </p:sp>
      <p:sp>
        <p:nvSpPr>
          <p:cNvPr id="4505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Amgen </a:t>
            </a:r>
          </a:p>
          <a:p>
            <a:pPr marL="640080" lvl="1" indent="-274320" eaLnBrk="1" fontAlgn="auto" hangingPunct="1">
              <a:spcAft>
                <a:spcPts val="0"/>
              </a:spcAft>
              <a:buFont typeface="Wingdings 2"/>
              <a:buChar char=""/>
              <a:defRPr/>
            </a:pPr>
            <a:r>
              <a:rPr lang="en-US" dirty="0" smtClean="0">
                <a:ea typeface="+mn-ea"/>
              </a:rPr>
              <a:t>The unlevered beta for pharmaceutical firms is 1.59. Using Amgen</a:t>
            </a:r>
            <a:r>
              <a:rPr lang="ja-JP" altLang="en-US" dirty="0" smtClean="0">
                <a:ea typeface="+mn-ea"/>
              </a:rPr>
              <a:t>’</a:t>
            </a:r>
            <a:r>
              <a:rPr lang="en-US" altLang="ja-JP" dirty="0" smtClean="0">
                <a:ea typeface="+mn-ea"/>
              </a:rPr>
              <a:t>s debt to equity ratio of 11%, the bottom up beta for Amgen  is</a:t>
            </a:r>
          </a:p>
          <a:p>
            <a:pPr marL="640080" lvl="1" indent="-274320" eaLnBrk="1" fontAlgn="auto" hangingPunct="1">
              <a:spcAft>
                <a:spcPts val="0"/>
              </a:spcAft>
              <a:buFont typeface="Wingdings 2"/>
              <a:buChar char=""/>
              <a:defRPr/>
            </a:pPr>
            <a:r>
              <a:rPr lang="en-US" dirty="0" smtClean="0">
                <a:ea typeface="+mn-ea"/>
              </a:rPr>
              <a:t>Bottom-up Beta = 1.59 (1+ (1-.35)(.11)) = 1.73</a:t>
            </a:r>
          </a:p>
          <a:p>
            <a:pPr marL="320040" indent="-320040" eaLnBrk="1" fontAlgn="auto" hangingPunct="1">
              <a:spcAft>
                <a:spcPts val="0"/>
              </a:spcAft>
              <a:buFont typeface="Wingdings"/>
              <a:buChar char=""/>
              <a:defRPr/>
            </a:pPr>
            <a:r>
              <a:rPr lang="en-US" dirty="0" smtClean="0">
                <a:ea typeface="+mn-ea"/>
                <a:cs typeface="+mn-cs"/>
              </a:rPr>
              <a:t>Tata Motors</a:t>
            </a:r>
          </a:p>
          <a:p>
            <a:pPr marL="640080" lvl="1" indent="-274320" eaLnBrk="1" fontAlgn="auto" hangingPunct="1">
              <a:spcAft>
                <a:spcPts val="0"/>
              </a:spcAft>
              <a:buFont typeface="Wingdings 2"/>
              <a:buChar char=""/>
              <a:defRPr/>
            </a:pPr>
            <a:r>
              <a:rPr lang="en-US" dirty="0" smtClean="0">
                <a:ea typeface="+mn-ea"/>
              </a:rPr>
              <a:t>The unlevered beta for automobile firms is 0.98. Using Tata Motor</a:t>
            </a:r>
            <a:r>
              <a:rPr lang="ja-JP" altLang="en-US" dirty="0" smtClean="0">
                <a:ea typeface="+mn-ea"/>
              </a:rPr>
              <a:t>’</a:t>
            </a:r>
            <a:r>
              <a:rPr lang="en-US" altLang="ja-JP" dirty="0" smtClean="0">
                <a:ea typeface="+mn-ea"/>
              </a:rPr>
              <a:t>s debt to equity ratio of 33.87%, the bottom up beta for Tata Motors  is</a:t>
            </a:r>
          </a:p>
          <a:p>
            <a:pPr marL="640080" lvl="1" indent="-274320" eaLnBrk="1" fontAlgn="auto" hangingPunct="1">
              <a:spcAft>
                <a:spcPts val="0"/>
              </a:spcAft>
              <a:buFont typeface="Wingdings 2"/>
              <a:buChar char=""/>
              <a:defRPr/>
            </a:pPr>
            <a:r>
              <a:rPr lang="en-US" dirty="0" smtClean="0">
                <a:ea typeface="+mn-ea"/>
              </a:rPr>
              <a:t>Bottom-up Beta = 0.98 (1+ (1-.3399)(.3387)) = 1.20</a:t>
            </a:r>
          </a:p>
          <a:p>
            <a:pPr marL="0" indent="0" eaLnBrk="1" fontAlgn="auto" hangingPunct="1">
              <a:spcAft>
                <a:spcPts val="0"/>
              </a:spcAft>
              <a:buNone/>
              <a:defRPr/>
            </a:pPr>
            <a:endParaRPr lang="en-US" altLang="ja-JP" dirty="0" smtClean="0">
              <a:ea typeface="+mn-ea"/>
            </a:endParaRPr>
          </a:p>
          <a:p>
            <a:pPr marL="320040" indent="-320040" eaLnBrk="1" fontAlgn="auto" hangingPunct="1">
              <a:spcAft>
                <a:spcPts val="0"/>
              </a:spcAft>
              <a:buFont typeface="Wingdings"/>
              <a:buChar char=""/>
              <a:defRPr/>
            </a:pPr>
            <a:endParaRPr lang="en-US" dirty="0">
              <a:ea typeface="+mn-ea"/>
              <a:cs typeface="+mn-cs"/>
            </a:endParaRPr>
          </a:p>
        </p:txBody>
      </p:sp>
      <p:sp>
        <p:nvSpPr>
          <p:cNvPr id="61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t>V. And the past is not always a good indicator of the future</a:t>
            </a:r>
            <a:r>
              <a:rPr lang="en-US" dirty="0" smtClean="0"/>
              <a:t>.</a:t>
            </a:r>
            <a:endParaRPr lang="en-US" dirty="0">
              <a:ea typeface="+mj-ea"/>
              <a:cs typeface="+mj-cs"/>
            </a:endParaRP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i="1">
                <a:solidFill>
                  <a:schemeClr val="tx2"/>
                </a:solidFill>
                <a:latin typeface="Helvetica" charset="0"/>
              </a:rPr>
              <a:t>Aswath Damodaran</a:t>
            </a:r>
          </a:p>
        </p:txBody>
      </p:sp>
      <p:sp>
        <p:nvSpPr>
          <p:cNvPr id="52226"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charset="0"/>
              <a:buNone/>
              <a:defRPr/>
            </a:pPr>
            <a:endParaRPr lang="en-US" dirty="0" smtClean="0">
              <a:ea typeface="+mn-ea"/>
              <a:cs typeface="+mn-cs"/>
            </a:endParaRPr>
          </a:p>
          <a:p>
            <a:pPr marL="0" indent="0" eaLnBrk="1" fontAlgn="auto" hangingPunct="1">
              <a:spcAft>
                <a:spcPts val="0"/>
              </a:spcAft>
              <a:buFont typeface="Wingdings" charset="0"/>
              <a:buNone/>
              <a:defRPr/>
            </a:pPr>
            <a:endParaRPr lang="en-US" dirty="0">
              <a:ea typeface="+mn-ea"/>
              <a:cs typeface="+mn-cs"/>
            </a:endParaRPr>
          </a:p>
          <a:p>
            <a:pPr marL="0" indent="0" eaLnBrk="1" fontAlgn="auto" hangingPunct="1">
              <a:spcAft>
                <a:spcPts val="0"/>
              </a:spcAft>
              <a:buFont typeface="Wingdings" charset="0"/>
              <a:buNone/>
              <a:defRPr/>
            </a:pPr>
            <a:endParaRPr lang="en-US" dirty="0" smtClean="0">
              <a:ea typeface="+mn-ea"/>
              <a:cs typeface="+mn-cs"/>
            </a:endParaRPr>
          </a:p>
          <a:p>
            <a:pPr marL="0" indent="0" eaLnBrk="1" fontAlgn="auto" hangingPunct="1">
              <a:spcAft>
                <a:spcPts val="0"/>
              </a:spcAft>
              <a:buFont typeface="Wingdings" charset="0"/>
              <a:buNone/>
              <a:defRPr/>
            </a:pPr>
            <a:endParaRPr lang="en-US" dirty="0">
              <a:ea typeface="+mn-ea"/>
              <a:cs typeface="+mn-cs"/>
            </a:endParaRPr>
          </a:p>
          <a:p>
            <a:pPr eaLnBrk="1" hangingPunct="1">
              <a:defRPr/>
            </a:pPr>
            <a:r>
              <a:rPr lang="en-US" dirty="0">
                <a:latin typeface="Calibri" charset="0"/>
              </a:rPr>
              <a:t>If you are going to use a historical risk premium, make it</a:t>
            </a:r>
          </a:p>
          <a:p>
            <a:pPr lvl="1" eaLnBrk="1" hangingPunct="1">
              <a:defRPr/>
            </a:pPr>
            <a:r>
              <a:rPr lang="en-US" dirty="0">
                <a:latin typeface="Calibri" charset="0"/>
              </a:rPr>
              <a:t>Long term (because of the standard error)</a:t>
            </a:r>
          </a:p>
          <a:p>
            <a:pPr lvl="1" eaLnBrk="1" hangingPunct="1">
              <a:defRPr/>
            </a:pPr>
            <a:r>
              <a:rPr lang="en-US" dirty="0">
                <a:latin typeface="Calibri" charset="0"/>
              </a:rPr>
              <a:t>Consistent with your risk free rate</a:t>
            </a:r>
          </a:p>
          <a:p>
            <a:pPr lvl="1" eaLnBrk="1" hangingPunct="1">
              <a:defRPr/>
            </a:pPr>
            <a:r>
              <a:rPr lang="en-US" dirty="0">
                <a:latin typeface="Calibri" charset="0"/>
              </a:rPr>
              <a:t>A “compounded” average</a:t>
            </a:r>
          </a:p>
          <a:p>
            <a:pPr eaLnBrk="1" hangingPunct="1">
              <a:defRPr/>
            </a:pPr>
            <a:r>
              <a:rPr lang="en-US" dirty="0">
                <a:latin typeface="Calibri" charset="0"/>
              </a:rPr>
              <a:t>No matter which estimate you use, recognize that it is </a:t>
            </a:r>
            <a:r>
              <a:rPr lang="en-US" u="sng" dirty="0">
                <a:latin typeface="Calibri" charset="0"/>
              </a:rPr>
              <a:t>backward looking</a:t>
            </a:r>
            <a:r>
              <a:rPr lang="en-US" dirty="0">
                <a:latin typeface="Calibri" charset="0"/>
              </a:rPr>
              <a:t>, is </a:t>
            </a:r>
            <a:r>
              <a:rPr lang="en-US" u="sng" dirty="0">
                <a:latin typeface="Calibri" charset="0"/>
              </a:rPr>
              <a:t>noisy</a:t>
            </a:r>
            <a:r>
              <a:rPr lang="en-US" dirty="0">
                <a:latin typeface="Calibri" charset="0"/>
              </a:rPr>
              <a:t> and may reflect </a:t>
            </a:r>
            <a:r>
              <a:rPr lang="en-US" u="sng" dirty="0">
                <a:latin typeface="Calibri" charset="0"/>
              </a:rPr>
              <a:t>selection bias</a:t>
            </a:r>
            <a:r>
              <a:rPr lang="en-US" u="sng" dirty="0" smtClean="0">
                <a:latin typeface="Calibri" charset="0"/>
              </a:rPr>
              <a:t>.</a:t>
            </a: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charset="0"/>
              <a:buNone/>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
        <p:nvSpPr>
          <p:cNvPr id="34820" name="Rectangle 4"/>
          <p:cNvSpPr>
            <a:spLocks noChangeArrowheads="1"/>
          </p:cNvSpPr>
          <p:nvPr/>
        </p:nvSpPr>
        <p:spPr bwMode="auto">
          <a:xfrm>
            <a:off x="8439150" y="43942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pic>
        <p:nvPicPr>
          <p:cNvPr id="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600200"/>
            <a:ext cx="62103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23943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in the future..</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pPr>
              <a:defRPr/>
            </a:pPr>
            <a:fld id="{710A5DB9-A73A-BD42-A49E-AD6EBD0EEC40}" type="slidenum">
              <a:rPr lang="en-US" smtClean="0"/>
              <a:pPr>
                <a:defRPr/>
              </a:pPr>
              <a:t>30</a:t>
            </a:fld>
            <a:endParaRPr lang="en-US" dirty="0"/>
          </a:p>
        </p:txBody>
      </p:sp>
      <p:pic>
        <p:nvPicPr>
          <p:cNvPr id="6" name="Content Placeholder 5"/>
          <p:cNvPicPr>
            <a:picLocks noGrp="1" noChangeAspect="1"/>
          </p:cNvPicPr>
          <p:nvPr>
            <p:ph sz="quarter" idx="1"/>
          </p:nvPr>
        </p:nvPicPr>
        <p:blipFill>
          <a:blip r:embed="rId2"/>
          <a:srcRect t="-1873" b="-1873"/>
          <a:stretch>
            <a:fillRect/>
          </a:stretch>
        </p:blipFill>
        <p:spPr/>
      </p:pic>
    </p:spTree>
    <p:extLst>
      <p:ext uri="{BB962C8B-B14F-4D97-AF65-F5344CB8AC3E}">
        <p14:creationId xmlns:p14="http://schemas.microsoft.com/office/powerpoint/2010/main" val="2559218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Implied Premiums in the US: 1960</a:t>
            </a:r>
            <a:r>
              <a:rPr lang="en-US" dirty="0" smtClean="0">
                <a:latin typeface="Calibri" charset="0"/>
              </a:rPr>
              <a:t>-2015</a:t>
            </a:r>
            <a:endParaRPr lang="en-US" dirty="0">
              <a:latin typeface="Calibri" charset="0"/>
            </a:endParaRPr>
          </a:p>
        </p:txBody>
      </p:sp>
      <p:sp>
        <p:nvSpPr>
          <p:cNvPr id="665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6"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5586" r="-15586"/>
          <a:stretch>
            <a:fillRect/>
          </a:stretch>
        </p:blipFill>
        <p:spPr/>
      </p:pic>
    </p:spTree>
    <p:extLst>
      <p:ext uri="{BB962C8B-B14F-4D97-AF65-F5344CB8AC3E}">
        <p14:creationId xmlns:p14="http://schemas.microsoft.com/office/powerpoint/2010/main" val="36362895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Anatomy of a Crisis: Implied ERP from September 12, 2008 to January 1, 2009</a:t>
            </a:r>
            <a:endParaRPr lang="en-US">
              <a:ea typeface="+mj-ea"/>
              <a:cs typeface="+mj-cs"/>
            </a:endParaRPr>
          </a:p>
        </p:txBody>
      </p:sp>
      <p:pic>
        <p:nvPicPr>
          <p:cNvPr id="68610"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68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Implied Premium for India using the Sensex: April 2010</a:t>
            </a:r>
            <a:endParaRPr lang="en-US">
              <a:ea typeface="+mj-ea"/>
              <a:cs typeface="+mj-cs"/>
            </a:endParaRPr>
          </a:p>
        </p:txBody>
      </p:sp>
      <p:sp>
        <p:nvSpPr>
          <p:cNvPr id="5325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Level of the Index = 17559</a:t>
            </a:r>
          </a:p>
          <a:p>
            <a:pPr marL="320040" indent="-320040" eaLnBrk="1" fontAlgn="auto" hangingPunct="1">
              <a:spcAft>
                <a:spcPts val="0"/>
              </a:spcAft>
              <a:buFont typeface="Wingdings"/>
              <a:buChar char=""/>
              <a:defRPr/>
            </a:pPr>
            <a:r>
              <a:rPr lang="en-US" smtClean="0">
                <a:ea typeface="+mn-ea"/>
                <a:cs typeface="+mn-cs"/>
              </a:rPr>
              <a:t>FCFE on the Index = 3.5% (Estimated FCFE for companies in index as % of market value of equity)</a:t>
            </a:r>
          </a:p>
          <a:p>
            <a:pPr marL="320040" indent="-320040" eaLnBrk="1" fontAlgn="auto" hangingPunct="1">
              <a:spcAft>
                <a:spcPts val="0"/>
              </a:spcAft>
              <a:buFont typeface="Wingdings"/>
              <a:buChar char=""/>
              <a:defRPr/>
            </a:pPr>
            <a:r>
              <a:rPr lang="en-US" smtClean="0">
                <a:ea typeface="+mn-ea"/>
                <a:cs typeface="+mn-cs"/>
              </a:rPr>
              <a:t>Other parameters</a:t>
            </a:r>
          </a:p>
          <a:p>
            <a:pPr marL="640080" lvl="1" indent="-274320" eaLnBrk="1" fontAlgn="auto" hangingPunct="1">
              <a:spcAft>
                <a:spcPts val="0"/>
              </a:spcAft>
              <a:buFont typeface="Wingdings 2"/>
              <a:buChar char=""/>
              <a:defRPr/>
            </a:pPr>
            <a:r>
              <a:rPr lang="en-US" smtClean="0">
                <a:ea typeface="+mn-ea"/>
              </a:rPr>
              <a:t>Riskfree Rate = 5% (Rupee)</a:t>
            </a:r>
          </a:p>
          <a:p>
            <a:pPr marL="640080" lvl="1" indent="-274320" eaLnBrk="1" fontAlgn="auto" hangingPunct="1">
              <a:spcAft>
                <a:spcPts val="0"/>
              </a:spcAft>
              <a:buFont typeface="Wingdings 2"/>
              <a:buChar char=""/>
              <a:defRPr/>
            </a:pPr>
            <a:r>
              <a:rPr lang="en-US" smtClean="0">
                <a:ea typeface="+mn-ea"/>
              </a:rPr>
              <a:t>Expected Growth (in  Rupee)</a:t>
            </a:r>
          </a:p>
          <a:p>
            <a:pPr lvl="2" eaLnBrk="1" fontAlgn="auto" hangingPunct="1">
              <a:spcAft>
                <a:spcPts val="0"/>
              </a:spcAft>
              <a:buFont typeface="Wingdings"/>
              <a:buChar char=""/>
              <a:defRPr/>
            </a:pPr>
            <a:r>
              <a:rPr lang="en-US" smtClean="0">
                <a:ea typeface="+mn-ea"/>
              </a:rPr>
              <a:t>Next 5 years = 20% (Used expected growth rate in Earnings)</a:t>
            </a:r>
          </a:p>
          <a:p>
            <a:pPr lvl="2" eaLnBrk="1" fontAlgn="auto" hangingPunct="1">
              <a:spcAft>
                <a:spcPts val="0"/>
              </a:spcAft>
              <a:buFont typeface="Wingdings"/>
              <a:buChar char=""/>
              <a:defRPr/>
            </a:pPr>
            <a:r>
              <a:rPr lang="en-US" smtClean="0">
                <a:ea typeface="+mn-ea"/>
              </a:rPr>
              <a:t>After year 5 =  5%</a:t>
            </a:r>
          </a:p>
          <a:p>
            <a:pPr marL="320040" indent="-320040" eaLnBrk="1" fontAlgn="auto" hangingPunct="1">
              <a:spcAft>
                <a:spcPts val="0"/>
              </a:spcAft>
              <a:buFont typeface="Wingdings"/>
              <a:buChar char=""/>
              <a:defRPr/>
            </a:pPr>
            <a:r>
              <a:rPr lang="en-US" smtClean="0">
                <a:ea typeface="+mn-ea"/>
                <a:cs typeface="+mn-cs"/>
              </a:rPr>
              <a:t>Solving for the expected return:</a:t>
            </a:r>
          </a:p>
          <a:p>
            <a:pPr marL="640080" lvl="1" indent="-274320" eaLnBrk="1" fontAlgn="auto" hangingPunct="1">
              <a:spcAft>
                <a:spcPts val="0"/>
              </a:spcAft>
              <a:buFont typeface="Wingdings 2"/>
              <a:buChar char=""/>
              <a:defRPr/>
            </a:pPr>
            <a:r>
              <a:rPr lang="en-US" smtClean="0">
                <a:ea typeface="+mn-ea"/>
              </a:rPr>
              <a:t>Expected return on Equity = 11.72%</a:t>
            </a:r>
          </a:p>
          <a:p>
            <a:pPr marL="640080" lvl="1" indent="-274320" eaLnBrk="1" fontAlgn="auto" hangingPunct="1">
              <a:spcAft>
                <a:spcPts val="0"/>
              </a:spcAft>
              <a:buFont typeface="Wingdings 2"/>
              <a:buChar char=""/>
              <a:defRPr/>
            </a:pPr>
            <a:r>
              <a:rPr lang="en-US" smtClean="0">
                <a:ea typeface="+mn-ea"/>
              </a:rPr>
              <a:t>Implied Equity premium  for India =11.72% - 5% = 6.72%</a:t>
            </a:r>
            <a:endParaRPr lang="en-US">
              <a:ea typeface="+mn-ea"/>
            </a:endParaRPr>
          </a:p>
        </p:txBody>
      </p:sp>
      <p:sp>
        <p:nvSpPr>
          <p:cNvPr id="706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VI. There is a downside to globalization…</a:t>
            </a:r>
          </a:p>
        </p:txBody>
      </p:sp>
      <p:sp>
        <p:nvSpPr>
          <p:cNvPr id="5529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Emerging markets offer growth opportunities but they are also riskier. If we want to count the growth, we have to also consider the risk.</a:t>
            </a:r>
          </a:p>
          <a:p>
            <a:pPr marL="320040" indent="-320040" eaLnBrk="1" fontAlgn="auto" hangingPunct="1">
              <a:spcAft>
                <a:spcPts val="0"/>
              </a:spcAft>
              <a:buFont typeface="Wingdings"/>
              <a:buChar char=""/>
              <a:defRPr/>
            </a:pPr>
            <a:r>
              <a:rPr lang="en-US" dirty="0" smtClean="0">
                <a:ea typeface="+mn-ea"/>
                <a:cs typeface="+mn-cs"/>
              </a:rPr>
              <a:t>Two ways of estimating the country risk premium:</a:t>
            </a:r>
          </a:p>
          <a:p>
            <a:pPr marL="640080" lvl="1" indent="-274320" eaLnBrk="1" fontAlgn="auto" hangingPunct="1">
              <a:spcAft>
                <a:spcPts val="0"/>
              </a:spcAft>
              <a:buFont typeface="Wingdings 2"/>
              <a:buChar char=""/>
              <a:defRPr/>
            </a:pPr>
            <a:r>
              <a:rPr lang="en-US" dirty="0" smtClean="0">
                <a:ea typeface="+mn-ea"/>
              </a:rPr>
              <a:t>Sovereign Default Spread: In this approach, the country equity risk premium is set equal to the default spread of the bond issued by the country.</a:t>
            </a:r>
          </a:p>
          <a:p>
            <a:pPr lvl="2" eaLnBrk="1" fontAlgn="auto" hangingPunct="1">
              <a:spcAft>
                <a:spcPts val="0"/>
              </a:spcAft>
              <a:buFont typeface="Wingdings"/>
              <a:buChar char=""/>
              <a:defRPr/>
            </a:pPr>
            <a:r>
              <a:rPr lang="en-US" dirty="0" smtClean="0">
                <a:ea typeface="+mn-ea"/>
              </a:rPr>
              <a:t>Equity Risk Premium for mature market = 4.50%</a:t>
            </a:r>
          </a:p>
          <a:p>
            <a:pPr lvl="2" eaLnBrk="1" fontAlgn="auto" hangingPunct="1">
              <a:spcAft>
                <a:spcPts val="0"/>
              </a:spcAft>
              <a:buFont typeface="Wingdings"/>
              <a:buChar char=""/>
              <a:defRPr/>
            </a:pPr>
            <a:r>
              <a:rPr lang="en-US" dirty="0" smtClean="0">
                <a:ea typeface="+mn-ea"/>
              </a:rPr>
              <a:t>Default Spread for India = 3.00% (based on rating)</a:t>
            </a:r>
          </a:p>
          <a:p>
            <a:pPr lvl="2" eaLnBrk="1" fontAlgn="auto" hangingPunct="1">
              <a:spcAft>
                <a:spcPts val="0"/>
              </a:spcAft>
              <a:buFont typeface="Wingdings"/>
              <a:buChar char=""/>
              <a:defRPr/>
            </a:pPr>
            <a:r>
              <a:rPr lang="en-US" dirty="0" smtClean="0">
                <a:ea typeface="+mn-ea"/>
              </a:rPr>
              <a:t>Equity Risk Premium for India = 4.50% + 3.00%</a:t>
            </a:r>
          </a:p>
          <a:p>
            <a:pPr marL="640080" lvl="1" indent="-274320" eaLnBrk="1" fontAlgn="auto" hangingPunct="1">
              <a:spcAft>
                <a:spcPts val="0"/>
              </a:spcAft>
              <a:buFont typeface="Wingdings 2"/>
              <a:buChar char=""/>
              <a:defRPr/>
            </a:pPr>
            <a:r>
              <a:rPr lang="en-US" dirty="0" smtClean="0">
                <a:ea typeface="+mn-ea"/>
              </a:rPr>
              <a:t>Adjusted for equity risk: The country equity risk premium is based upon the volatility of the equity market relative to the government bond  rate.</a:t>
            </a:r>
          </a:p>
          <a:p>
            <a:pPr lvl="2" eaLnBrk="1" fontAlgn="auto" hangingPunct="1">
              <a:spcAft>
                <a:spcPts val="0"/>
              </a:spcAft>
              <a:buFont typeface="Wingdings"/>
              <a:buChar char=""/>
              <a:defRPr/>
            </a:pPr>
            <a:r>
              <a:rPr lang="en-US" dirty="0" smtClean="0">
                <a:ea typeface="+mn-ea"/>
              </a:rPr>
              <a:t>Country risk premium= Default Spread* </a:t>
            </a:r>
            <a:r>
              <a:rPr lang="en-US" dirty="0" err="1" smtClean="0">
                <a:latin typeface="Times"/>
                <a:ea typeface="+mn-ea"/>
                <a:cs typeface="Times"/>
              </a:rPr>
              <a:t>Std</a:t>
            </a:r>
            <a:r>
              <a:rPr lang="en-US" dirty="0" smtClean="0">
                <a:latin typeface="Times"/>
                <a:ea typeface="+mn-ea"/>
                <a:cs typeface="Times"/>
              </a:rPr>
              <a:t> </a:t>
            </a:r>
            <a:r>
              <a:rPr lang="en-US" dirty="0" err="1" smtClean="0">
                <a:latin typeface="Times"/>
                <a:ea typeface="+mn-ea"/>
                <a:cs typeface="Times"/>
              </a:rPr>
              <a:t>Deviation</a:t>
            </a:r>
            <a:r>
              <a:rPr lang="en-US" baseline="-25000" dirty="0" err="1" smtClean="0">
                <a:ea typeface="+mn-ea"/>
              </a:rPr>
              <a:t>Country</a:t>
            </a:r>
            <a:r>
              <a:rPr lang="en-US" baseline="-25000" dirty="0" smtClean="0">
                <a:ea typeface="+mn-ea"/>
              </a:rPr>
              <a:t> Equity </a:t>
            </a:r>
            <a:r>
              <a:rPr lang="en-US" dirty="0" smtClean="0">
                <a:ea typeface="+mn-ea"/>
              </a:rPr>
              <a:t>/ </a:t>
            </a:r>
            <a:r>
              <a:rPr lang="en-US" dirty="0" err="1" smtClean="0">
                <a:latin typeface="Times"/>
                <a:ea typeface="+mn-ea"/>
                <a:cs typeface="Times"/>
              </a:rPr>
              <a:t>Std</a:t>
            </a:r>
            <a:r>
              <a:rPr lang="en-US" dirty="0" smtClean="0">
                <a:latin typeface="Times"/>
                <a:ea typeface="+mn-ea"/>
                <a:cs typeface="Times"/>
              </a:rPr>
              <a:t> </a:t>
            </a:r>
            <a:r>
              <a:rPr lang="en-US" dirty="0" err="1" smtClean="0">
                <a:latin typeface="Times"/>
                <a:ea typeface="+mn-ea"/>
                <a:cs typeface="Times"/>
              </a:rPr>
              <a:t>Deviation</a:t>
            </a:r>
            <a:r>
              <a:rPr lang="en-US" baseline="-25000" dirty="0" err="1" smtClean="0">
                <a:ea typeface="+mn-ea"/>
              </a:rPr>
              <a:t>Country</a:t>
            </a:r>
            <a:r>
              <a:rPr lang="en-US" baseline="-25000" dirty="0" smtClean="0">
                <a:ea typeface="+mn-ea"/>
              </a:rPr>
              <a:t> Bond</a:t>
            </a:r>
          </a:p>
          <a:p>
            <a:pPr lvl="2" eaLnBrk="1" fontAlgn="auto" hangingPunct="1">
              <a:spcAft>
                <a:spcPts val="0"/>
              </a:spcAft>
              <a:buFont typeface="Wingdings"/>
              <a:buChar char=""/>
              <a:defRPr/>
            </a:pPr>
            <a:r>
              <a:rPr lang="en-US" dirty="0" smtClean="0">
                <a:ea typeface="+mn-ea"/>
              </a:rPr>
              <a:t>Standard Deviation in Sensex = 21%</a:t>
            </a:r>
          </a:p>
          <a:p>
            <a:pPr lvl="2" eaLnBrk="1" fontAlgn="auto" hangingPunct="1">
              <a:spcAft>
                <a:spcPts val="0"/>
              </a:spcAft>
              <a:buFont typeface="Wingdings"/>
              <a:buChar char=""/>
              <a:defRPr/>
            </a:pPr>
            <a:r>
              <a:rPr lang="en-US" dirty="0" smtClean="0">
                <a:ea typeface="+mn-ea"/>
              </a:rPr>
              <a:t>Standard Deviation in Indian government bond= 14%</a:t>
            </a:r>
          </a:p>
          <a:p>
            <a:pPr lvl="2" eaLnBrk="1" fontAlgn="auto" hangingPunct="1">
              <a:spcAft>
                <a:spcPts val="0"/>
              </a:spcAft>
              <a:buFont typeface="Wingdings"/>
              <a:buChar char=""/>
              <a:defRPr/>
            </a:pPr>
            <a:r>
              <a:rPr lang="en-US" dirty="0" smtClean="0">
                <a:ea typeface="+mn-ea"/>
              </a:rPr>
              <a:t>Default spread on Indian Bond= 3%</a:t>
            </a:r>
          </a:p>
          <a:p>
            <a:pPr lvl="2" eaLnBrk="1" fontAlgn="auto" hangingPunct="1">
              <a:spcAft>
                <a:spcPts val="0"/>
              </a:spcAft>
              <a:buFont typeface="Wingdings"/>
              <a:buChar char=""/>
              <a:defRPr/>
            </a:pPr>
            <a:r>
              <a:rPr lang="en-US" dirty="0" smtClean="0">
                <a:ea typeface="+mn-ea"/>
              </a:rPr>
              <a:t>Additional country risk premium for India = 3% (21/14) = 4.5%</a:t>
            </a:r>
          </a:p>
        </p:txBody>
      </p:sp>
      <p:sp>
        <p:nvSpPr>
          <p:cNvPr id="737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ERP Estimation: A Picture</a:t>
            </a:r>
            <a:endParaRPr lang="en-US" dirty="0"/>
          </a:p>
        </p:txBody>
      </p:sp>
      <p:pic>
        <p:nvPicPr>
          <p:cNvPr id="5" name="Content Placeholder 4"/>
          <p:cNvPicPr>
            <a:picLocks noGrp="1" noChangeAspect="1"/>
          </p:cNvPicPr>
          <p:nvPr>
            <p:ph sz="quarter" idx="1"/>
          </p:nvPr>
        </p:nvPicPr>
        <p:blipFill>
          <a:blip r:embed="rId2"/>
          <a:srcRect l="-8678" r="-8678"/>
          <a:stretch>
            <a:fillRect/>
          </a:stretch>
        </p:blipFill>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28613513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2016</a:t>
            </a:r>
          </a:p>
        </p:txBody>
      </p:sp>
      <p:pic>
        <p:nvPicPr>
          <p:cNvPr id="90116"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590800"/>
            <a:ext cx="1485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7"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2590800"/>
            <a:ext cx="1676400" cy="395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8"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20510" y="2057400"/>
            <a:ext cx="1889125"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9"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6019800"/>
            <a:ext cx="1765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0" name="Picture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3124200"/>
            <a:ext cx="1765300"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1" name="Picture 1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3352800"/>
            <a:ext cx="1674813" cy="334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2" name="Picture 1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267200" y="0"/>
            <a:ext cx="1963738"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3" name="Picture 19"/>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419600" y="3810000"/>
            <a:ext cx="191452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4" name="Picture 20"/>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85800" y="0"/>
            <a:ext cx="3276600"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13"/>
          <a:stretch>
            <a:fillRect/>
          </a:stretch>
        </p:blipFill>
        <p:spPr>
          <a:xfrm>
            <a:off x="6322808" y="35859"/>
            <a:ext cx="2821192" cy="1567329"/>
          </a:xfrm>
          <a:prstGeom prst="rect">
            <a:avLst/>
          </a:prstGeom>
        </p:spPr>
      </p:pic>
    </p:spTree>
    <p:extLst>
      <p:ext uri="{BB962C8B-B14F-4D97-AF65-F5344CB8AC3E}">
        <p14:creationId xmlns:p14="http://schemas.microsoft.com/office/powerpoint/2010/main" val="414532578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VII. And it is not just emerging market companies that are exposed to this risk..</a:t>
            </a:r>
            <a:endParaRPr lang="en-US" dirty="0">
              <a:ea typeface="+mj-ea"/>
              <a:cs typeface="+mj-cs"/>
            </a:endParaRPr>
          </a:p>
        </p:txBody>
      </p:sp>
      <p:sp>
        <p:nvSpPr>
          <p:cNvPr id="5939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The “default” approach in valuation has been to assign country risk based upon your country of incorporation. Thus, if you are incorporated in a developed market, the assumption has been that you are not exposed to emerging market risks. If you are incorporated in an emerging market, you are saddled with the entire country risk.</a:t>
            </a:r>
          </a:p>
          <a:p>
            <a:pPr marL="320040" indent="-320040" eaLnBrk="1" fontAlgn="auto" hangingPunct="1">
              <a:spcAft>
                <a:spcPts val="0"/>
              </a:spcAft>
              <a:buFont typeface="Wingdings"/>
              <a:buChar char=""/>
              <a:defRPr/>
            </a:pPr>
            <a:r>
              <a:rPr lang="en-US" dirty="0" smtClean="0">
                <a:ea typeface="+mn-ea"/>
                <a:cs typeface="+mn-cs"/>
              </a:rPr>
              <a:t>As companies globalize and look for revenues in foreign markets, this practice will under estimate the costs of equity of developed market companies with significant emerging market risk exposure and over estimate the costs of equity of emerging market companies with significant developed market risk exposure.</a:t>
            </a:r>
            <a:endParaRPr lang="en-US" dirty="0">
              <a:ea typeface="+mn-ea"/>
              <a:cs typeface="+mn-cs"/>
            </a:endParaRPr>
          </a:p>
        </p:txBody>
      </p:sp>
      <p:sp>
        <p:nvSpPr>
          <p:cNvPr id="78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Globalization’s flip side: Operation-based ERP</a:t>
            </a:r>
            <a:endParaRPr lang="en-US" dirty="0">
              <a:ea typeface="+mj-ea"/>
              <a:cs typeface="+mj-cs"/>
            </a:endParaRPr>
          </a:p>
        </p:txBody>
      </p:sp>
      <p:sp>
        <p:nvSpPr>
          <p:cNvPr id="808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92162" name="Content Placeholder 2"/>
          <p:cNvSpPr>
            <a:spLocks noGrp="1"/>
          </p:cNvSpPr>
          <p:nvPr>
            <p:ph sz="quarter" idx="1"/>
          </p:nvPr>
        </p:nvSpPr>
        <p:spPr>
          <a:xfrm>
            <a:off x="612775" y="1600200"/>
            <a:ext cx="8153400" cy="4495800"/>
          </a:xfrm>
        </p:spPr>
        <p:txBody>
          <a:bodyPr>
            <a:normAutofit/>
          </a:bodyPr>
          <a:lstStyle/>
          <a:p>
            <a:pPr eaLnBrk="1" fontAlgn="auto" hangingPunct="1">
              <a:spcAft>
                <a:spcPts val="0"/>
              </a:spcAft>
              <a:defRPr/>
            </a:pPr>
            <a:r>
              <a:rPr lang="en-US" sz="2000" dirty="0" smtClean="0">
                <a:ea typeface="+mn-ea"/>
                <a:cs typeface="+mn-cs"/>
              </a:rPr>
              <a:t>Developed market companies are not immune from emerging market risk:</a:t>
            </a:r>
          </a:p>
          <a:p>
            <a:pPr eaLnBrk="1" fontAlgn="auto" hangingPunct="1">
              <a:spcAft>
                <a:spcPts val="0"/>
              </a:spcAft>
              <a:defRPr/>
            </a:pPr>
            <a:endParaRPr lang="en-US" sz="2000" u="sng" dirty="0">
              <a:ea typeface="+mn-ea"/>
              <a:cs typeface="+mn-cs"/>
            </a:endParaRPr>
          </a:p>
          <a:p>
            <a:pPr eaLnBrk="1" fontAlgn="auto" hangingPunct="1">
              <a:spcAft>
                <a:spcPts val="0"/>
              </a:spcAft>
              <a:defRPr/>
            </a:pPr>
            <a:endParaRPr lang="en-US" sz="2000" u="sng" dirty="0" smtClean="0">
              <a:ea typeface="+mn-ea"/>
              <a:cs typeface="+mn-cs"/>
            </a:endParaRPr>
          </a:p>
          <a:p>
            <a:pPr eaLnBrk="1" fontAlgn="auto" hangingPunct="1">
              <a:spcAft>
                <a:spcPts val="0"/>
              </a:spcAft>
              <a:defRPr/>
            </a:pPr>
            <a:endParaRPr lang="en-US" sz="2000" u="sng" dirty="0">
              <a:ea typeface="+mn-ea"/>
              <a:cs typeface="+mn-cs"/>
            </a:endParaRPr>
          </a:p>
          <a:p>
            <a:pPr eaLnBrk="1" fontAlgn="auto" hangingPunct="1">
              <a:spcAft>
                <a:spcPts val="0"/>
              </a:spcAft>
              <a:defRPr/>
            </a:pPr>
            <a:endParaRPr lang="en-US" sz="2000" u="sng" dirty="0" smtClean="0">
              <a:ea typeface="+mn-ea"/>
              <a:cs typeface="+mn-cs"/>
            </a:endParaRPr>
          </a:p>
          <a:p>
            <a:pPr marL="0" indent="0" eaLnBrk="1" fontAlgn="auto" hangingPunct="1">
              <a:spcAft>
                <a:spcPts val="0"/>
              </a:spcAft>
              <a:buNone/>
              <a:defRPr/>
            </a:pPr>
            <a:endParaRPr lang="en-US" sz="2000" dirty="0" smtClean="0">
              <a:ea typeface="+mn-ea"/>
              <a:cs typeface="+mn-cs"/>
            </a:endParaRPr>
          </a:p>
          <a:p>
            <a:pPr eaLnBrk="1" fontAlgn="auto" hangingPunct="1">
              <a:spcAft>
                <a:spcPts val="0"/>
              </a:spcAft>
              <a:defRPr/>
            </a:pPr>
            <a:r>
              <a:rPr lang="en-US" sz="2000" dirty="0" smtClean="0">
                <a:ea typeface="+mn-ea"/>
                <a:cs typeface="+mn-cs"/>
              </a:rPr>
              <a:t>And emerging market companies are not all made equal.</a:t>
            </a:r>
          </a:p>
          <a:p>
            <a:pPr eaLnBrk="1" fontAlgn="auto" hangingPunct="1">
              <a:spcAft>
                <a:spcPts val="0"/>
              </a:spcAft>
              <a:defRPr/>
            </a:pPr>
            <a:endParaRPr lang="en-US" sz="2000" dirty="0" smtClean="0">
              <a:ea typeface="+mn-ea"/>
              <a:cs typeface="+mn-cs"/>
            </a:endParaRPr>
          </a:p>
        </p:txBody>
      </p:sp>
      <p:pic>
        <p:nvPicPr>
          <p:cNvPr id="7" name="Content Placeholder 7"/>
          <p:cNvPicPr>
            <a:picLocks noChangeAspect="1"/>
          </p:cNvPicPr>
          <p:nvPr/>
        </p:nvPicPr>
        <p:blipFill>
          <a:blip r:embed="rId3">
            <a:extLst>
              <a:ext uri="{28A0092B-C50C-407E-A947-70E740481C1C}">
                <a14:useLocalDpi xmlns:a14="http://schemas.microsoft.com/office/drawing/2010/main" val="0"/>
              </a:ext>
            </a:extLst>
          </a:blip>
          <a:srcRect t="-4938" b="-4938"/>
          <a:stretch>
            <a:fillRect/>
          </a:stretch>
        </p:blipFill>
        <p:spPr bwMode="auto">
          <a:xfrm>
            <a:off x="2286000" y="1981201"/>
            <a:ext cx="4267200" cy="235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graphicFrame>
        <p:nvGraphicFramePr>
          <p:cNvPr id="8" name="Content Placeholder 3"/>
          <p:cNvGraphicFramePr>
            <a:graphicFrameLocks/>
          </p:cNvGraphicFramePr>
          <p:nvPr>
            <p:extLst>
              <p:ext uri="{D42A27DB-BD31-4B8C-83A1-F6EECF244321}">
                <p14:modId xmlns:p14="http://schemas.microsoft.com/office/powerpoint/2010/main" val="3497306429"/>
              </p:ext>
            </p:extLst>
          </p:nvPr>
        </p:nvGraphicFramePr>
        <p:xfrm>
          <a:off x="381000" y="4724400"/>
          <a:ext cx="8763000" cy="1557029"/>
        </p:xfrm>
        <a:graphic>
          <a:graphicData uri="http://schemas.openxmlformats.org/drawingml/2006/table">
            <a:tbl>
              <a:tblPr/>
              <a:tblGrid>
                <a:gridCol w="3344881"/>
                <a:gridCol w="2549581"/>
                <a:gridCol w="2868538"/>
              </a:tblGrid>
              <a:tr h="188077">
                <a:tc>
                  <a:txBody>
                    <a:body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dirty="0">
                          <a:ln>
                            <a:noFill/>
                          </a:ln>
                          <a:solidFill>
                            <a:schemeClr val="tx1"/>
                          </a:solidFill>
                          <a:effectLst/>
                          <a:latin typeface="Verdana" charset="0"/>
                          <a:ea typeface="ＭＳ Ｐゴシック" charset="0"/>
                          <a:cs typeface="ＭＳ Ｐゴシック" charset="0"/>
                        </a:rPr>
                        <a:t>Tata Motors</a:t>
                      </a:r>
                    </a:p>
                  </a:txBody>
                  <a:tcPr marL="1524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Verdana" charset="0"/>
                          <a:ea typeface="ＭＳ Ｐゴシック" charset="0"/>
                          <a:cs typeface="ＭＳ Ｐゴシック" charset="0"/>
                        </a:rPr>
                        <a:t>TCS</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8077">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 of production/operations in India</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High</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Verdana" charset="0"/>
                          <a:ea typeface="ＭＳ Ｐゴシック" charset="0"/>
                          <a:cs typeface="ＭＳ Ｐゴシック" charset="0"/>
                        </a:rPr>
                        <a:t>High</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58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 of revenues in India</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91.37% (in 2009)</a:t>
                      </a:r>
                    </a:p>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Estimated 70% (in 2010)</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7.62%</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8077">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Lambda</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0.80</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Verdana" charset="0"/>
                          <a:ea typeface="ＭＳ Ｐゴシック" charset="0"/>
                          <a:cs typeface="ＭＳ Ｐゴシック" charset="0"/>
                        </a:rPr>
                        <a:t>0.20</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58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Flexibility in moving operations</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Low. Significant physical assets.</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High. </a:t>
                      </a:r>
                      <a:endParaRPr kumimoji="0" lang="en-US" sz="1400" b="0" i="0" u="none" strike="noStrike" cap="none" normalizeH="0" baseline="0" dirty="0" smtClean="0">
                        <a:ln>
                          <a:noFill/>
                        </a:ln>
                        <a:solidFill>
                          <a:schemeClr val="tx1"/>
                        </a:solidFill>
                        <a:effectLst/>
                        <a:latin typeface="Verdana" charset="0"/>
                        <a:ea typeface="ＭＳ Ｐゴシック" charset="0"/>
                        <a:cs typeface="ＭＳ Ｐゴシック" charset="0"/>
                      </a:endParaRPr>
                    </a:p>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Verdana" charset="0"/>
                          <a:ea typeface="ＭＳ Ｐゴシック" charset="0"/>
                          <a:cs typeface="ＭＳ Ｐゴシック" charset="0"/>
                        </a:rPr>
                        <a:t>Human </a:t>
                      </a: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capital is mobile.</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VIII. Growth has to be earned (not endowed or estimated)</a:t>
            </a:r>
            <a:endParaRPr lang="en-US">
              <a:ea typeface="+mj-ea"/>
              <a:cs typeface="+mj-cs"/>
            </a:endParaRPr>
          </a:p>
        </p:txBody>
      </p:sp>
      <p:sp>
        <p:nvSpPr>
          <p:cNvPr id="83970" name="Content Placeholder 2"/>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pic>
        <p:nvPicPr>
          <p:cNvPr id="8397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447800"/>
            <a:ext cx="7753350" cy="20018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397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3581400"/>
            <a:ext cx="5562600" cy="29956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8397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3" name="Title 1"/>
          <p:cNvSpPr>
            <a:spLocks noGrp="1"/>
          </p:cNvSpPr>
          <p:nvPr>
            <p:ph type="title"/>
          </p:nvPr>
        </p:nvSpPr>
        <p:spPr>
          <a:xfrm>
            <a:off x="612775" y="228600"/>
            <a:ext cx="8153400" cy="990600"/>
          </a:xfrm>
        </p:spPr>
        <p:txBody>
          <a:bodyPr/>
          <a:lstStyle/>
          <a:p>
            <a:r>
              <a:rPr lang="en-US" dirty="0" smtClean="0">
                <a:latin typeface="Calibri" charset="0"/>
              </a:rPr>
              <a:t>The Quality of Growth</a:t>
            </a:r>
            <a:endParaRPr lang="en-US" dirty="0">
              <a:latin typeface="Calibri" charset="0"/>
            </a:endParaRPr>
          </a:p>
        </p:txBody>
      </p:sp>
      <p:sp>
        <p:nvSpPr>
          <p:cNvPr id="7" name="Slide Number Placeholder 6"/>
          <p:cNvSpPr>
            <a:spLocks noGrp="1"/>
          </p:cNvSpPr>
          <p:nvPr>
            <p:ph type="sldNum" sz="quarter" idx="11"/>
          </p:nvPr>
        </p:nvSpPr>
        <p:spPr/>
        <p:txBody>
          <a:bodyPr>
            <a:normAutofit fontScale="92500" lnSpcReduction="10000"/>
          </a:bodyPr>
          <a:lstStyle/>
          <a:p>
            <a:pPr>
              <a:defRPr/>
            </a:pPr>
            <a:fld id="{5513F4A6-60AA-144C-84F2-1AE3870C0C5C}" type="slidenum">
              <a:rPr lang="en-US" sz="1200" smtClean="0">
                <a:solidFill>
                  <a:schemeClr val="tx2"/>
                </a:solidFill>
              </a:rPr>
              <a:pPr>
                <a:defRPr/>
              </a:pPr>
              <a:t>40</a:t>
            </a:fld>
            <a:endParaRPr lang="en-US" sz="1200" dirty="0"/>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5672056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IX. All good things come to an end..And the terminal value is not an ATM…</a:t>
            </a:r>
            <a:endParaRPr lang="en-US">
              <a:ea typeface="+mj-ea"/>
              <a:cs typeface="+mj-cs"/>
            </a:endParaRPr>
          </a:p>
        </p:txBody>
      </p:sp>
      <p:sp>
        <p:nvSpPr>
          <p:cNvPr id="88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3" name="Content Placeholder 2"/>
          <p:cNvPicPr>
            <a:picLocks noGrp="1" noChangeAspect="1"/>
          </p:cNvPicPr>
          <p:nvPr>
            <p:ph sz="quarter" idx="1"/>
          </p:nvPr>
        </p:nvPicPr>
        <p:blipFill>
          <a:blip r:embed="rId3"/>
          <a:srcRect t="-22698" b="-22698"/>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a:xfrm>
            <a:off x="612775" y="228600"/>
            <a:ext cx="8153400" cy="990600"/>
          </a:xfrm>
        </p:spPr>
        <p:txBody>
          <a:bodyPr/>
          <a:lstStyle/>
          <a:p>
            <a:pPr eaLnBrk="1" hangingPunct="1"/>
            <a:r>
              <a:rPr lang="en-US">
                <a:latin typeface="Calibri" charset="0"/>
              </a:rPr>
              <a:t>Terminal Value and Growth</a:t>
            </a:r>
          </a:p>
        </p:txBody>
      </p:sp>
      <p:graphicFrame>
        <p:nvGraphicFramePr>
          <p:cNvPr id="90114" name="Content Placeholder 5"/>
          <p:cNvGraphicFramePr>
            <a:graphicFrameLocks noGrp="1" noChangeAspect="1"/>
          </p:cNvGraphicFramePr>
          <p:nvPr>
            <p:ph sz="quarter" idx="1"/>
            <p:extLst>
              <p:ext uri="{D42A27DB-BD31-4B8C-83A1-F6EECF244321}">
                <p14:modId xmlns:p14="http://schemas.microsoft.com/office/powerpoint/2010/main" val="2253708636"/>
              </p:ext>
            </p:extLst>
          </p:nvPr>
        </p:nvGraphicFramePr>
        <p:xfrm>
          <a:off x="1066800" y="1676400"/>
          <a:ext cx="7381875" cy="4038600"/>
        </p:xfrm>
        <a:graphic>
          <a:graphicData uri="http://schemas.openxmlformats.org/presentationml/2006/ole">
            <mc:AlternateContent xmlns:mc="http://schemas.openxmlformats.org/markup-compatibility/2006">
              <mc:Choice xmlns:v="urn:schemas-microsoft-com:vml" Requires="v">
                <p:oleObj spid="_x0000_s90167" name="Worksheet" r:id="rId3" imgW="3505200" imgH="1917700" progId="Excel.Sheet.12">
                  <p:embed/>
                </p:oleObj>
              </mc:Choice>
              <mc:Fallback>
                <p:oleObj name="Worksheet" r:id="rId3" imgW="3505200" imgH="1917700" progId="Excel.Sheet.12">
                  <p:embed/>
                  <p:pic>
                    <p:nvPicPr>
                      <p:cNvPr id="0" name="Content Placeholder 5"/>
                      <p:cNvPicPr>
                        <a:picLocks noGrp="1" noChangeAspect="1" noChangeArrowheads="1"/>
                      </p:cNvPicPr>
                      <p:nvPr/>
                    </p:nvPicPr>
                    <p:blipFill>
                      <a:blip r:embed="rId4"/>
                      <a:srcRect/>
                      <a:stretch>
                        <a:fillRect/>
                      </a:stretch>
                    </p:blipFill>
                    <p:spPr bwMode="auto">
                      <a:xfrm>
                        <a:off x="1066800" y="1676400"/>
                        <a:ext cx="738187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1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ctrTitle"/>
          </p:nvPr>
        </p:nvSpPr>
        <p:spPr/>
        <p:txBody>
          <a:bodyPr>
            <a:normAutofit/>
          </a:bodyPr>
          <a:lstStyle/>
          <a:p>
            <a:pPr eaLnBrk="1" fontAlgn="auto" hangingPunct="1">
              <a:spcAft>
                <a:spcPts val="0"/>
              </a:spcAft>
              <a:defRPr/>
            </a:pPr>
            <a:r>
              <a:rPr lang="en-US" smtClean="0">
                <a:ea typeface="+mj-ea"/>
                <a:cs typeface="+mj-cs"/>
              </a:rPr>
              <a:t>The loose ends in valuation…</a:t>
            </a:r>
            <a:endParaRPr lang="en-US">
              <a:ea typeface="+mj-ea"/>
              <a:cs typeface="+mj-cs"/>
            </a:endParaRPr>
          </a:p>
        </p:txBody>
      </p:sp>
      <p:sp>
        <p:nvSpPr>
          <p:cNvPr id="91138" name="Subtitle 2"/>
          <p:cNvSpPr>
            <a:spLocks noGrp="1"/>
          </p:cNvSpPr>
          <p:nvPr>
            <p:ph type="subTitle" idx="1"/>
          </p:nvPr>
        </p:nvSpPr>
        <p:spPr>
          <a:xfrm>
            <a:off x="2362200" y="6049963"/>
            <a:ext cx="6705600" cy="685800"/>
          </a:xfrm>
        </p:spPr>
        <p:txBody>
          <a:bodyPr/>
          <a:lstStyle/>
          <a:p>
            <a:pPr eaLnBrk="1" hangingPunct="1"/>
            <a:r>
              <a:rPr lang="en-US">
                <a:latin typeface="Calibri" charset="0"/>
              </a:rPr>
              <a:t>Aswath Damodaran</a:t>
            </a:r>
          </a:p>
        </p:txBody>
      </p:sp>
      <p:sp>
        <p:nvSpPr>
          <p:cNvPr id="9113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dirty="0" smtClean="0">
                <a:latin typeface="Calibri" charset="0"/>
              </a:rPr>
              <a:t>Getting from DCF to value per share: The Loose Ends</a:t>
            </a:r>
            <a:endParaRPr lang="en-US" dirty="0">
              <a:latin typeface="Calibri" charset="0"/>
            </a:endParaRPr>
          </a:p>
        </p:txBody>
      </p:sp>
      <p:sp>
        <p:nvSpPr>
          <p:cNvPr id="921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3" name="Content Placeholder 2"/>
          <p:cNvPicPr>
            <a:picLocks noGrp="1" noChangeAspect="1"/>
          </p:cNvPicPr>
          <p:nvPr>
            <p:ph sz="quarter" idx="1"/>
          </p:nvPr>
        </p:nvPicPr>
        <p:blipFill>
          <a:blip r:embed="rId3"/>
          <a:srcRect t="-20414" b="-20414"/>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1. The Value of Cash</a:t>
            </a:r>
            <a:br>
              <a:rPr lang="en-US" smtClean="0">
                <a:ea typeface="+mj-ea"/>
                <a:cs typeface="+mj-cs"/>
              </a:rPr>
            </a:br>
            <a:r>
              <a:rPr lang="en-US" smtClean="0">
                <a:ea typeface="+mj-ea"/>
                <a:cs typeface="+mj-cs"/>
              </a:rPr>
              <a:t>An Exercise in Cash Valuation</a:t>
            </a:r>
            <a:endParaRPr lang="en-US">
              <a:ea typeface="+mj-ea"/>
              <a:cs typeface="+mj-cs"/>
            </a:endParaRPr>
          </a:p>
        </p:txBody>
      </p:sp>
      <p:sp>
        <p:nvSpPr>
          <p:cNvPr id="73730"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smtClean="0">
                <a:ea typeface="+mn-ea"/>
                <a:cs typeface="+mn-cs"/>
              </a:rPr>
              <a:t>			</a:t>
            </a:r>
            <a:r>
              <a:rPr lang="en-US" sz="2400" dirty="0" smtClean="0">
                <a:ea typeface="+mn-ea"/>
                <a:cs typeface="+mn-cs"/>
              </a:rPr>
              <a:t>Company A	Company B	Company C</a:t>
            </a:r>
          </a:p>
          <a:p>
            <a:pPr marL="0" indent="0" eaLnBrk="1" fontAlgn="auto" hangingPunct="1">
              <a:spcAft>
                <a:spcPts val="0"/>
              </a:spcAft>
              <a:buFont typeface="Wingdings"/>
              <a:buNone/>
              <a:defRPr/>
            </a:pPr>
            <a:r>
              <a:rPr lang="en-US" sz="2400" dirty="0" smtClean="0">
                <a:ea typeface="+mn-ea"/>
                <a:cs typeface="+mn-cs"/>
              </a:rPr>
              <a:t>Enterprise Value	$ 1 billion	$ 1 billion	$ 1 billion</a:t>
            </a:r>
          </a:p>
          <a:p>
            <a:pPr marL="0" indent="0" eaLnBrk="1" fontAlgn="auto" hangingPunct="1">
              <a:spcAft>
                <a:spcPts val="0"/>
              </a:spcAft>
              <a:buFont typeface="Wingdings"/>
              <a:buNone/>
              <a:defRPr/>
            </a:pPr>
            <a:r>
              <a:rPr lang="en-US" sz="2400" dirty="0" smtClean="0">
                <a:ea typeface="+mn-ea"/>
                <a:cs typeface="+mn-cs"/>
              </a:rPr>
              <a:t>Cash 			$ 100 mil	$ 100 mil	$ 100 mil</a:t>
            </a:r>
          </a:p>
          <a:p>
            <a:pPr marL="0" indent="0" eaLnBrk="1" fontAlgn="auto" hangingPunct="1">
              <a:spcAft>
                <a:spcPts val="0"/>
              </a:spcAft>
              <a:buFont typeface="Wingdings"/>
              <a:buNone/>
              <a:defRPr/>
            </a:pPr>
            <a:r>
              <a:rPr lang="en-US" sz="2400" dirty="0" smtClean="0">
                <a:ea typeface="+mn-ea"/>
                <a:cs typeface="+mn-cs"/>
              </a:rPr>
              <a:t>Return on Capital	10%		5%		22%</a:t>
            </a:r>
          </a:p>
          <a:p>
            <a:pPr marL="0" indent="0" eaLnBrk="1" fontAlgn="auto" hangingPunct="1">
              <a:spcAft>
                <a:spcPts val="0"/>
              </a:spcAft>
              <a:buFont typeface="Wingdings"/>
              <a:buNone/>
              <a:defRPr/>
            </a:pPr>
            <a:r>
              <a:rPr lang="en-US" sz="2400" dirty="0" smtClean="0">
                <a:ea typeface="+mn-ea"/>
                <a:cs typeface="+mn-cs"/>
              </a:rPr>
              <a:t>Cost of Capital		10%		10%		12%</a:t>
            </a:r>
          </a:p>
          <a:p>
            <a:pPr marL="0" indent="0" eaLnBrk="1" fontAlgn="auto" hangingPunct="1">
              <a:spcAft>
                <a:spcPts val="0"/>
              </a:spcAft>
              <a:buFont typeface="Wingdings"/>
              <a:buNone/>
              <a:defRPr/>
            </a:pPr>
            <a:r>
              <a:rPr lang="en-US" sz="2400" dirty="0" smtClean="0">
                <a:ea typeface="+mn-ea"/>
                <a:cs typeface="+mn-cs"/>
              </a:rPr>
              <a:t>Trades in 		US		US		Argentina</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In which of these companies is cash most likely to trade at face value, at a discount and at a premium?</a:t>
            </a:r>
            <a:endParaRPr lang="en-US" dirty="0">
              <a:ea typeface="+mn-ea"/>
              <a:cs typeface="+mn-cs"/>
            </a:endParaRPr>
          </a:p>
        </p:txBody>
      </p:sp>
      <p:sp>
        <p:nvSpPr>
          <p:cNvPr id="942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Cash: Discount or Premium?</a:t>
            </a:r>
          </a:p>
        </p:txBody>
      </p:sp>
      <p:pic>
        <p:nvPicPr>
          <p:cNvPr id="9625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2003" r="-12003"/>
          <a:stretch>
            <a:fillRect/>
          </a:stretch>
        </p:blipFill>
        <p:spPr>
          <a:xfrm>
            <a:off x="612775" y="1600200"/>
            <a:ext cx="8153400" cy="4495800"/>
          </a:xfrm>
        </p:spPr>
      </p:pic>
      <p:sp>
        <p:nvSpPr>
          <p:cNvPr id="96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2. Dealing with Holdings in Other firms</a:t>
            </a:r>
          </a:p>
        </p:txBody>
      </p:sp>
      <p:sp>
        <p:nvSpPr>
          <p:cNvPr id="7782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Holdings in other firms can be categorized into</a:t>
            </a:r>
          </a:p>
          <a:p>
            <a:pPr marL="640080" lvl="1" indent="-274320" eaLnBrk="1" fontAlgn="auto" hangingPunct="1">
              <a:spcAft>
                <a:spcPts val="0"/>
              </a:spcAft>
              <a:buFont typeface="Wingdings 2"/>
              <a:buChar char=""/>
              <a:defRPr/>
            </a:pPr>
            <a:r>
              <a:rPr lang="en-US" smtClean="0">
                <a:ea typeface="+mn-ea"/>
              </a:rPr>
              <a:t>Minority passive holdings, in which case only the dividend from the holdings is shown in the balance sheet</a:t>
            </a:r>
          </a:p>
          <a:p>
            <a:pPr marL="640080" lvl="1" indent="-274320" eaLnBrk="1" fontAlgn="auto" hangingPunct="1">
              <a:spcAft>
                <a:spcPts val="0"/>
              </a:spcAft>
              <a:buFont typeface="Wingdings 2"/>
              <a:buChar char=""/>
              <a:defRPr/>
            </a:pPr>
            <a:r>
              <a:rPr lang="en-US" smtClean="0">
                <a:ea typeface="+mn-ea"/>
              </a:rPr>
              <a:t>Minority active holdings, in which case the share of equity income is shown in the income statements</a:t>
            </a:r>
          </a:p>
          <a:p>
            <a:pPr marL="640080" lvl="1" indent="-274320" eaLnBrk="1" fontAlgn="auto" hangingPunct="1">
              <a:spcAft>
                <a:spcPts val="0"/>
              </a:spcAft>
              <a:buFont typeface="Wingdings 2"/>
              <a:buChar char=""/>
              <a:defRPr/>
            </a:pPr>
            <a:r>
              <a:rPr lang="en-US" smtClean="0">
                <a:ea typeface="+mn-ea"/>
              </a:rPr>
              <a:t>Majority active holdings, in which case the financial statements are consolidated.</a:t>
            </a:r>
          </a:p>
          <a:p>
            <a:pPr marL="320040" indent="-320040" eaLnBrk="1" fontAlgn="auto" hangingPunct="1">
              <a:spcAft>
                <a:spcPts val="0"/>
              </a:spcAft>
              <a:buFont typeface="Wingdings"/>
              <a:buChar char=""/>
              <a:defRPr/>
            </a:pPr>
            <a:r>
              <a:rPr lang="en-US" smtClean="0">
                <a:ea typeface="+mn-ea"/>
                <a:cs typeface="+mn-cs"/>
              </a:rPr>
              <a:t>We tend to be sloppy in practice in dealing with cross holdings. After valuing the operating assets of a firm, using consolidated statements, it is common to add on the balance sheet value of minority holdings (which are in book value terms) and subtract out the minority interests (again in book value terms), representing the portion of the consolidated company that does not belong to the parent company. </a:t>
            </a:r>
            <a:endParaRPr lang="en-US">
              <a:ea typeface="+mn-ea"/>
              <a:cs typeface="+mn-cs"/>
            </a:endParaRPr>
          </a:p>
        </p:txBody>
      </p:sp>
      <p:sp>
        <p:nvSpPr>
          <p:cNvPr id="983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How to value holdings in other firms.. In a perfect world..</a:t>
            </a:r>
            <a:endParaRPr lang="en-US">
              <a:ea typeface="+mj-ea"/>
              <a:cs typeface="+mj-cs"/>
            </a:endParaRPr>
          </a:p>
        </p:txBody>
      </p:sp>
      <p:sp>
        <p:nvSpPr>
          <p:cNvPr id="10035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 a perfect world, we would strip the parent company from its subsidiaries and value each one separately. The value of the combined firm will be</a:t>
            </a:r>
          </a:p>
          <a:p>
            <a:pPr lvl="1" eaLnBrk="1" hangingPunct="1"/>
            <a:r>
              <a:rPr lang="en-US">
                <a:latin typeface="Calibri" charset="0"/>
              </a:rPr>
              <a:t>Value of parent company + Proportion of value of each subsidiary</a:t>
            </a:r>
          </a:p>
          <a:p>
            <a:pPr eaLnBrk="1" hangingPunct="1"/>
            <a:r>
              <a:rPr lang="en-US">
                <a:latin typeface="Calibri" charset="0"/>
              </a:rPr>
              <a:t>To do this right, you will need to be provided detailed information on each subsidiary to estimate cash flows and discount rates.</a:t>
            </a:r>
          </a:p>
        </p:txBody>
      </p:sp>
      <p:sp>
        <p:nvSpPr>
          <p:cNvPr id="1003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Two compromise solutions…</a:t>
            </a:r>
          </a:p>
        </p:txBody>
      </p:sp>
      <p:sp>
        <p:nvSpPr>
          <p:cNvPr id="8192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The market value solution</a:t>
            </a:r>
            <a:r>
              <a:rPr lang="en-US" dirty="0" smtClean="0">
                <a:ea typeface="+mn-ea"/>
                <a:cs typeface="+mn-cs"/>
              </a:rPr>
              <a:t>: When the subsidiaries are publicly traded, you could use their traded market capitalizations to estimate the values of the cross holdings. You do risk carrying into your valuation any mistakes that the market may be making in valuation.</a:t>
            </a:r>
          </a:p>
          <a:p>
            <a:pPr marL="320040" indent="-320040" eaLnBrk="1" fontAlgn="auto" hangingPunct="1">
              <a:spcAft>
                <a:spcPts val="0"/>
              </a:spcAft>
              <a:buFont typeface="Wingdings"/>
              <a:buChar char=""/>
              <a:defRPr/>
            </a:pPr>
            <a:r>
              <a:rPr lang="en-US" u="sng" dirty="0" smtClean="0">
                <a:ea typeface="+mn-ea"/>
                <a:cs typeface="+mn-cs"/>
              </a:rPr>
              <a:t>The relative value solution</a:t>
            </a:r>
            <a:r>
              <a:rPr lang="en-US" dirty="0" smtClean="0">
                <a:ea typeface="+mn-ea"/>
                <a:cs typeface="+mn-cs"/>
              </a:rPr>
              <a:t>: When there are too many cross holdings to value separately or when there is insufficient information provided on cross holdings, you can convert the book values of holdings that you have on the balance sheet (for both minority holdings and minority interests in majority holdings) by using the average price to book value ratio of the sector in which the subsidiaries operate.</a:t>
            </a:r>
            <a:endParaRPr lang="en-US" dirty="0">
              <a:ea typeface="+mn-ea"/>
              <a:cs typeface="+mn-cs"/>
            </a:endParaRPr>
          </a:p>
        </p:txBody>
      </p:sp>
      <p:sp>
        <p:nvSpPr>
          <p:cNvPr id="1024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p:nvPr>
        </p:nvSpPr>
        <p:spPr>
          <a:xfrm>
            <a:off x="612775" y="228600"/>
            <a:ext cx="8153400" cy="990600"/>
          </a:xfrm>
        </p:spPr>
        <p:txBody>
          <a:bodyPr/>
          <a:lstStyle/>
          <a:p>
            <a:pPr eaLnBrk="1" hangingPunct="1"/>
            <a:r>
              <a:rPr lang="en-US">
                <a:latin typeface="Calibri" charset="0"/>
              </a:rPr>
              <a:t>Tata Motor</a:t>
            </a:r>
            <a:r>
              <a:rPr lang="ja-JP" altLang="en-US">
                <a:latin typeface="Calibri" charset="0"/>
              </a:rPr>
              <a:t>’</a:t>
            </a:r>
            <a:r>
              <a:rPr lang="en-US" altLang="ja-JP">
                <a:latin typeface="Calibri" charset="0"/>
              </a:rPr>
              <a:t>s Cross Holdings</a:t>
            </a:r>
            <a:endParaRPr lang="en-US">
              <a:latin typeface="Calibri" charset="0"/>
            </a:endParaRPr>
          </a:p>
        </p:txBody>
      </p:sp>
      <p:sp>
        <p:nvSpPr>
          <p:cNvPr id="1044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3. Other Assets that have not been counted yet..</a:t>
            </a:r>
            <a:endParaRPr lang="en-US">
              <a:ea typeface="+mj-ea"/>
              <a:cs typeface="+mj-cs"/>
            </a:endParaRPr>
          </a:p>
        </p:txBody>
      </p:sp>
      <p:sp>
        <p:nvSpPr>
          <p:cNvPr id="849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Unutilized assets</a:t>
            </a:r>
            <a:r>
              <a:rPr lang="en-US" dirty="0" smtClean="0">
                <a:ea typeface="+mn-ea"/>
                <a:cs typeface="+mn-cs"/>
              </a:rPr>
              <a:t>: If you have assets or property that are not being utilized (vacant land, for example), you have not valued it yet. You can assess a market value for these assets and add them on to the value of the firm.</a:t>
            </a:r>
          </a:p>
          <a:p>
            <a:pPr marL="320040" indent="-320040" eaLnBrk="1" fontAlgn="auto" hangingPunct="1">
              <a:spcAft>
                <a:spcPts val="0"/>
              </a:spcAft>
              <a:buFont typeface="Wingdings"/>
              <a:buChar char=""/>
              <a:defRPr/>
            </a:pPr>
            <a:r>
              <a:rPr lang="en-US" u="sng" dirty="0" smtClean="0">
                <a:ea typeface="+mn-ea"/>
                <a:cs typeface="+mn-cs"/>
              </a:rPr>
              <a:t>Overfunded pension plans</a:t>
            </a:r>
            <a:r>
              <a:rPr lang="en-US" dirty="0" smtClean="0">
                <a:ea typeface="+mn-ea"/>
                <a:cs typeface="+mn-cs"/>
              </a:rPr>
              <a:t>: If you have a defined benefit plan and your assets exceed your expected liabilities, you could consider the over funding with two caveats:</a:t>
            </a:r>
          </a:p>
          <a:p>
            <a:pPr marL="640080" lvl="1" indent="-274320" eaLnBrk="1" fontAlgn="auto" hangingPunct="1">
              <a:spcAft>
                <a:spcPts val="0"/>
              </a:spcAft>
              <a:buFont typeface="Wingdings 2"/>
              <a:buChar char=""/>
              <a:defRPr/>
            </a:pPr>
            <a:r>
              <a:rPr lang="en-US" dirty="0" smtClean="0">
                <a:ea typeface="+mn-ea"/>
              </a:rPr>
              <a:t>Collective bargaining agreements may prevent you from laying claim to these excess assets.</a:t>
            </a:r>
          </a:p>
          <a:p>
            <a:pPr marL="640080" lvl="1" indent="-274320" eaLnBrk="1" fontAlgn="auto" hangingPunct="1">
              <a:spcAft>
                <a:spcPts val="0"/>
              </a:spcAft>
              <a:buFont typeface="Wingdings 2"/>
              <a:buChar char=""/>
              <a:defRPr/>
            </a:pPr>
            <a:r>
              <a:rPr lang="en-US" dirty="0" smtClean="0">
                <a:ea typeface="+mn-ea"/>
              </a:rPr>
              <a:t>There are tax consequences. Often, withdrawals from pension plans get taxed at much higher rates.</a:t>
            </a:r>
          </a:p>
          <a:p>
            <a:pPr marL="319405" indent="-274320" eaLnBrk="1" fontAlgn="auto" hangingPunct="1">
              <a:spcAft>
                <a:spcPts val="0"/>
              </a:spcAft>
              <a:buFont typeface="Wingdings 2"/>
              <a:buChar char=""/>
              <a:defRPr/>
            </a:pPr>
            <a:r>
              <a:rPr lang="en-US" b="1" dirty="0" smtClean="0">
                <a:ea typeface="+mn-ea"/>
              </a:rPr>
              <a:t>Do not double count an asset</a:t>
            </a:r>
            <a:r>
              <a:rPr lang="en-US" dirty="0" smtClean="0">
                <a:ea typeface="+mn-ea"/>
              </a:rPr>
              <a:t>. If you count the income from an asset in your cash flows, you cannot count the market value of the asset in your value.</a:t>
            </a:r>
          </a:p>
          <a:p>
            <a:pPr marL="320040" indent="-320040" eaLnBrk="1" fontAlgn="auto" hangingPunct="1">
              <a:spcAft>
                <a:spcPts val="0"/>
              </a:spcAft>
              <a:buFont typeface="Wingdings"/>
              <a:buChar char=""/>
              <a:defRPr/>
            </a:pPr>
            <a:endParaRPr lang="en-US" dirty="0">
              <a:ea typeface="+mn-ea"/>
              <a:cs typeface="+mn-cs"/>
            </a:endParaRPr>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4</a:t>
            </a:r>
            <a:r>
              <a:rPr lang="en-US" dirty="0" smtClean="0">
                <a:ea typeface="+mj-ea"/>
                <a:cs typeface="+mj-cs"/>
              </a:rPr>
              <a:t>. Brand name, great management, superb product …Don’t double count!</a:t>
            </a:r>
            <a:endParaRPr lang="en-US" dirty="0">
              <a:ea typeface="+mj-ea"/>
              <a:cs typeface="+mj-cs"/>
            </a:endParaRPr>
          </a:p>
        </p:txBody>
      </p:sp>
      <p:sp>
        <p:nvSpPr>
          <p:cNvPr id="10137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There is often a temptation to add on premiums for intangibles. Here are a few examples.</a:t>
            </a:r>
          </a:p>
          <a:p>
            <a:pPr marL="640080" lvl="1" indent="-274320" eaLnBrk="1" fontAlgn="auto" hangingPunct="1">
              <a:spcAft>
                <a:spcPts val="0"/>
              </a:spcAft>
              <a:buFont typeface="Wingdings 2"/>
              <a:buChar char=""/>
              <a:defRPr/>
            </a:pPr>
            <a:r>
              <a:rPr lang="en-US" dirty="0" smtClean="0">
                <a:ea typeface="+mn-ea"/>
              </a:rPr>
              <a:t>Brand name</a:t>
            </a:r>
          </a:p>
          <a:p>
            <a:pPr marL="640080" lvl="1" indent="-274320" eaLnBrk="1" fontAlgn="auto" hangingPunct="1">
              <a:spcAft>
                <a:spcPts val="0"/>
              </a:spcAft>
              <a:buFont typeface="Wingdings 2"/>
              <a:buChar char=""/>
              <a:defRPr/>
            </a:pPr>
            <a:r>
              <a:rPr lang="en-US" dirty="0" smtClean="0">
                <a:ea typeface="+mn-ea"/>
              </a:rPr>
              <a:t>Great management</a:t>
            </a:r>
          </a:p>
          <a:p>
            <a:pPr marL="640080" lvl="1" indent="-274320" eaLnBrk="1" fontAlgn="auto" hangingPunct="1">
              <a:spcAft>
                <a:spcPts val="0"/>
              </a:spcAft>
              <a:buFont typeface="Wingdings 2"/>
              <a:buChar char=""/>
              <a:defRPr/>
            </a:pPr>
            <a:r>
              <a:rPr lang="en-US" dirty="0" smtClean="0">
                <a:ea typeface="+mn-ea"/>
              </a:rPr>
              <a:t>Loyal workforce</a:t>
            </a:r>
          </a:p>
          <a:p>
            <a:pPr marL="640080" lvl="1" indent="-274320" eaLnBrk="1" fontAlgn="auto" hangingPunct="1">
              <a:spcAft>
                <a:spcPts val="0"/>
              </a:spcAft>
              <a:buFont typeface="Wingdings 2"/>
              <a:buChar char=""/>
              <a:defRPr/>
            </a:pPr>
            <a:r>
              <a:rPr lang="en-US" dirty="0" smtClean="0">
                <a:ea typeface="+mn-ea"/>
              </a:rPr>
              <a:t>Technological prowess</a:t>
            </a:r>
          </a:p>
          <a:p>
            <a:pPr marL="320040" indent="-320040" eaLnBrk="1" fontAlgn="auto" hangingPunct="1">
              <a:spcAft>
                <a:spcPts val="0"/>
              </a:spcAft>
              <a:buFont typeface="Wingdings"/>
              <a:buChar char=""/>
              <a:defRPr/>
            </a:pPr>
            <a:r>
              <a:rPr lang="en-US" dirty="0" smtClean="0">
                <a:ea typeface="+mn-ea"/>
                <a:cs typeface="+mn-cs"/>
              </a:rPr>
              <a:t>There are two potential dangers:</a:t>
            </a:r>
          </a:p>
          <a:p>
            <a:pPr marL="640080" lvl="1" indent="-274320" eaLnBrk="1" fontAlgn="auto" hangingPunct="1">
              <a:spcAft>
                <a:spcPts val="0"/>
              </a:spcAft>
              <a:buFont typeface="Wingdings 2"/>
              <a:buChar char=""/>
              <a:defRPr/>
            </a:pPr>
            <a:r>
              <a:rPr lang="en-US" dirty="0" smtClean="0">
                <a:ea typeface="+mn-ea"/>
              </a:rPr>
              <a:t>For some assets, the value may already be in your value and adding a premium will be double counting.</a:t>
            </a:r>
          </a:p>
          <a:p>
            <a:pPr marL="640080" lvl="1" indent="-274320" eaLnBrk="1" fontAlgn="auto" hangingPunct="1">
              <a:spcAft>
                <a:spcPts val="0"/>
              </a:spcAft>
              <a:buFont typeface="Wingdings 2"/>
              <a:buChar char=""/>
              <a:defRPr/>
            </a:pPr>
            <a:r>
              <a:rPr lang="en-US" dirty="0" smtClean="0">
                <a:ea typeface="+mn-ea"/>
              </a:rPr>
              <a:t>For other assets, the value may be ignored but incorporating it will not be easy.</a:t>
            </a:r>
            <a:endParaRPr lang="en-US" dirty="0">
              <a:ea typeface="+mn-ea"/>
            </a:endParaRPr>
          </a:p>
        </p:txBody>
      </p:sp>
      <p:sp>
        <p:nvSpPr>
          <p:cNvPr id="121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Valuing Brand Name</a:t>
            </a:r>
          </a:p>
        </p:txBody>
      </p:sp>
      <p:sp>
        <p:nvSpPr>
          <p:cNvPr id="103426" name="Rectangle 3"/>
          <p:cNvSpPr>
            <a:spLocks noGrp="1" noChangeArrowheads="1"/>
          </p:cNvSpPr>
          <p:nvPr>
            <p:ph sz="quarter" idx="1"/>
          </p:nvPr>
        </p:nvSpPr>
        <p:spPr>
          <a:xfrm>
            <a:off x="612775" y="1600200"/>
            <a:ext cx="8153400" cy="4495800"/>
          </a:xfrm>
        </p:spPr>
        <p:txBody>
          <a:bodyPr>
            <a:normAutofit fontScale="40000" lnSpcReduction="20000"/>
          </a:bodyPr>
          <a:lstStyle/>
          <a:p>
            <a:pPr marL="0" indent="0" eaLnBrk="1" fontAlgn="auto" hangingPunct="1">
              <a:spcAft>
                <a:spcPts val="0"/>
              </a:spcAft>
              <a:buFont typeface="Wingdings"/>
              <a:buNone/>
              <a:defRPr/>
            </a:pPr>
            <a:r>
              <a:rPr lang="en-US" dirty="0" smtClean="0">
                <a:ea typeface="+mn-ea"/>
                <a:cs typeface="+mn-cs"/>
              </a:rPr>
              <a:t>			</a:t>
            </a:r>
            <a:r>
              <a:rPr lang="en-US" sz="3800" b="1" dirty="0" smtClean="0">
                <a:ea typeface="+mn-ea"/>
                <a:cs typeface="+mn-cs"/>
              </a:rPr>
              <a:t>Coca Cola		With </a:t>
            </a:r>
            <a:r>
              <a:rPr lang="en-US" sz="3800" b="1" dirty="0" err="1" smtClean="0">
                <a:ea typeface="+mn-ea"/>
                <a:cs typeface="+mn-cs"/>
              </a:rPr>
              <a:t>Cott</a:t>
            </a:r>
            <a:r>
              <a:rPr lang="en-US" sz="3800" b="1" dirty="0" smtClean="0">
                <a:ea typeface="+mn-ea"/>
                <a:cs typeface="+mn-cs"/>
              </a:rPr>
              <a:t> Margins</a:t>
            </a:r>
          </a:p>
          <a:p>
            <a:pPr marL="0" indent="0" eaLnBrk="1" fontAlgn="auto" hangingPunct="1">
              <a:spcAft>
                <a:spcPts val="0"/>
              </a:spcAft>
              <a:buFont typeface="Wingdings"/>
              <a:buNone/>
              <a:defRPr/>
            </a:pPr>
            <a:r>
              <a:rPr lang="en-US" sz="3800" dirty="0" smtClean="0">
                <a:ea typeface="+mn-ea"/>
                <a:cs typeface="+mn-cs"/>
              </a:rPr>
              <a:t>Current Revenues =		$21,962.00	 	$21,962.00 </a:t>
            </a:r>
          </a:p>
          <a:p>
            <a:pPr marL="0" indent="0" eaLnBrk="1" fontAlgn="auto" hangingPunct="1">
              <a:spcAft>
                <a:spcPts val="0"/>
              </a:spcAft>
              <a:buFont typeface="Wingdings"/>
              <a:buNone/>
              <a:defRPr/>
            </a:pPr>
            <a:r>
              <a:rPr lang="en-US" sz="3800" dirty="0" smtClean="0">
                <a:ea typeface="+mn-ea"/>
                <a:cs typeface="+mn-cs"/>
              </a:rPr>
              <a:t>Length of high-growth period 	10		10</a:t>
            </a:r>
          </a:p>
          <a:p>
            <a:pPr marL="0" indent="0" eaLnBrk="1" fontAlgn="auto" hangingPunct="1">
              <a:spcAft>
                <a:spcPts val="0"/>
              </a:spcAft>
              <a:buFont typeface="Wingdings"/>
              <a:buNone/>
              <a:defRPr/>
            </a:pPr>
            <a:r>
              <a:rPr lang="en-US" sz="3800" dirty="0" smtClean="0">
                <a:ea typeface="+mn-ea"/>
                <a:cs typeface="+mn-cs"/>
              </a:rPr>
              <a:t>Reinvestment Rate  =		50%		50%</a:t>
            </a:r>
          </a:p>
          <a:p>
            <a:pPr marL="0" indent="0" eaLnBrk="1" fontAlgn="auto" hangingPunct="1">
              <a:spcAft>
                <a:spcPts val="0"/>
              </a:spcAft>
              <a:buFont typeface="Wingdings"/>
              <a:buNone/>
              <a:defRPr/>
            </a:pPr>
            <a:r>
              <a:rPr lang="en-US" sz="3800" dirty="0" smtClean="0">
                <a:ea typeface="+mn-ea"/>
                <a:cs typeface="+mn-cs"/>
              </a:rPr>
              <a:t>Operating Margin (after-tax)	15.57%		5.28%</a:t>
            </a:r>
          </a:p>
          <a:p>
            <a:pPr marL="0" indent="0" eaLnBrk="1" fontAlgn="auto" hangingPunct="1">
              <a:spcAft>
                <a:spcPts val="0"/>
              </a:spcAft>
              <a:buFont typeface="Wingdings"/>
              <a:buNone/>
              <a:defRPr/>
            </a:pPr>
            <a:r>
              <a:rPr lang="en-US" sz="3800" dirty="0" smtClean="0">
                <a:ea typeface="+mn-ea"/>
                <a:cs typeface="+mn-cs"/>
              </a:rPr>
              <a:t>Sales/Capital (Turnover ratio)	1.34		1.34</a:t>
            </a:r>
          </a:p>
          <a:p>
            <a:pPr marL="0" indent="0" eaLnBrk="1" fontAlgn="auto" hangingPunct="1">
              <a:spcAft>
                <a:spcPts val="0"/>
              </a:spcAft>
              <a:buFont typeface="Wingdings"/>
              <a:buNone/>
              <a:defRPr/>
            </a:pPr>
            <a:r>
              <a:rPr lang="en-US" sz="3800" dirty="0" smtClean="0">
                <a:ea typeface="+mn-ea"/>
                <a:cs typeface="+mn-cs"/>
              </a:rPr>
              <a:t>Return on capital (after-tax)	20.84%		7.06%</a:t>
            </a:r>
          </a:p>
          <a:p>
            <a:pPr marL="0" indent="0" eaLnBrk="1" fontAlgn="auto" hangingPunct="1">
              <a:spcAft>
                <a:spcPts val="0"/>
              </a:spcAft>
              <a:buFont typeface="Wingdings"/>
              <a:buNone/>
              <a:defRPr/>
            </a:pPr>
            <a:r>
              <a:rPr lang="en-US" sz="3800" dirty="0" smtClean="0">
                <a:ea typeface="+mn-ea"/>
                <a:cs typeface="+mn-cs"/>
              </a:rPr>
              <a:t>Growth rate during period (g) =	10.42%		3.53%</a:t>
            </a:r>
          </a:p>
          <a:p>
            <a:pPr marL="0" indent="0" eaLnBrk="1" fontAlgn="auto" hangingPunct="1">
              <a:spcAft>
                <a:spcPts val="0"/>
              </a:spcAft>
              <a:buFont typeface="Wingdings"/>
              <a:buNone/>
              <a:defRPr/>
            </a:pPr>
            <a:r>
              <a:rPr lang="en-US" sz="3800" dirty="0" smtClean="0">
                <a:ea typeface="+mn-ea"/>
                <a:cs typeface="+mn-cs"/>
              </a:rPr>
              <a:t>Cost of Capital during period  =	7.65%		7.65%</a:t>
            </a:r>
          </a:p>
          <a:p>
            <a:pPr marL="0" indent="0" eaLnBrk="1" fontAlgn="auto" hangingPunct="1">
              <a:spcAft>
                <a:spcPts val="0"/>
              </a:spcAft>
              <a:buFont typeface="Wingdings"/>
              <a:buNone/>
              <a:defRPr/>
            </a:pPr>
            <a:r>
              <a:rPr lang="en-US" sz="3800" dirty="0" smtClean="0">
                <a:ea typeface="+mn-ea"/>
                <a:cs typeface="+mn-cs"/>
              </a:rPr>
              <a:t>Stable Growth Period</a:t>
            </a:r>
          </a:p>
          <a:p>
            <a:pPr marL="0" indent="0" eaLnBrk="1" fontAlgn="auto" hangingPunct="1">
              <a:spcAft>
                <a:spcPts val="0"/>
              </a:spcAft>
              <a:buFont typeface="Wingdings"/>
              <a:buNone/>
              <a:defRPr/>
            </a:pPr>
            <a:r>
              <a:rPr lang="en-US" sz="3800" dirty="0" smtClean="0">
                <a:ea typeface="+mn-ea"/>
                <a:cs typeface="+mn-cs"/>
              </a:rPr>
              <a:t>Growth rate in steady state =	4.00%		4.00%</a:t>
            </a:r>
          </a:p>
          <a:p>
            <a:pPr marL="0" indent="0" eaLnBrk="1" fontAlgn="auto" hangingPunct="1">
              <a:spcAft>
                <a:spcPts val="0"/>
              </a:spcAft>
              <a:buFont typeface="Wingdings"/>
              <a:buNone/>
              <a:defRPr/>
            </a:pPr>
            <a:r>
              <a:rPr lang="en-US" sz="3800" dirty="0" smtClean="0">
                <a:ea typeface="+mn-ea"/>
                <a:cs typeface="+mn-cs"/>
              </a:rPr>
              <a:t>Return on capital =		7.65%		7.65%</a:t>
            </a:r>
          </a:p>
          <a:p>
            <a:pPr marL="0" indent="0" eaLnBrk="1" fontAlgn="auto" hangingPunct="1">
              <a:spcAft>
                <a:spcPts val="0"/>
              </a:spcAft>
              <a:buFont typeface="Wingdings"/>
              <a:buNone/>
              <a:defRPr/>
            </a:pPr>
            <a:r>
              <a:rPr lang="en-US" sz="3800" dirty="0" smtClean="0">
                <a:ea typeface="+mn-ea"/>
                <a:cs typeface="+mn-cs"/>
              </a:rPr>
              <a:t>Reinvestment Rate =		52.28%		52.28%</a:t>
            </a:r>
          </a:p>
          <a:p>
            <a:pPr marL="0" indent="0" eaLnBrk="1" fontAlgn="auto" hangingPunct="1">
              <a:spcAft>
                <a:spcPts val="0"/>
              </a:spcAft>
              <a:buFont typeface="Wingdings"/>
              <a:buNone/>
              <a:defRPr/>
            </a:pPr>
            <a:r>
              <a:rPr lang="en-US" sz="3800" dirty="0" smtClean="0">
                <a:ea typeface="+mn-ea"/>
                <a:cs typeface="+mn-cs"/>
              </a:rPr>
              <a:t>Cost of Capital =		7.65%		7.65%</a:t>
            </a:r>
          </a:p>
          <a:p>
            <a:pPr marL="0" indent="0" eaLnBrk="1" fontAlgn="auto" hangingPunct="1">
              <a:spcAft>
                <a:spcPts val="0"/>
              </a:spcAft>
              <a:buFont typeface="Wingdings"/>
              <a:buNone/>
              <a:defRPr/>
            </a:pPr>
            <a:r>
              <a:rPr lang="en-US" sz="3800" dirty="0" smtClean="0">
                <a:ea typeface="+mn-ea"/>
                <a:cs typeface="+mn-cs"/>
              </a:rPr>
              <a:t>Value of Firm =		$79,611.25	 	$15,371.24 </a:t>
            </a:r>
            <a:endParaRPr lang="en-US" sz="3800" dirty="0">
              <a:ea typeface="+mn-ea"/>
              <a:cs typeface="+mn-cs"/>
            </a:endParaRPr>
          </a:p>
        </p:txBody>
      </p:sp>
      <p:sp>
        <p:nvSpPr>
          <p:cNvPr id="123907" name="Rectangle 4"/>
          <p:cNvSpPr>
            <a:spLocks noChangeArrowheads="1"/>
          </p:cNvSpPr>
          <p:nvPr/>
        </p:nvSpPr>
        <p:spPr bwMode="auto">
          <a:xfrm>
            <a:off x="9190038" y="284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
        <p:nvSpPr>
          <p:cNvPr id="1239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5</a:t>
            </a:r>
            <a:r>
              <a:rPr lang="en-US" dirty="0" smtClean="0">
                <a:latin typeface="Calibri" charset="0"/>
              </a:rPr>
              <a:t>. </a:t>
            </a:r>
            <a:r>
              <a:rPr lang="en-US" dirty="0">
                <a:latin typeface="Calibri" charset="0"/>
              </a:rPr>
              <a:t>The Value of </a:t>
            </a:r>
            <a:r>
              <a:rPr lang="en-US" dirty="0" smtClean="0">
                <a:latin typeface="Calibri" charset="0"/>
              </a:rPr>
              <a:t>Control: It’s not always worth 20%!!</a:t>
            </a:r>
            <a:endParaRPr lang="en-US" dirty="0">
              <a:latin typeface="Calibri" charset="0"/>
            </a:endParaRPr>
          </a:p>
        </p:txBody>
      </p:sp>
      <p:sp>
        <p:nvSpPr>
          <p:cNvPr id="10957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value of the control premium that will be paid to acquire a block of equity will depend upon two factors -</a:t>
            </a:r>
          </a:p>
          <a:p>
            <a:pPr marL="640080" lvl="1" indent="-274320" eaLnBrk="1" fontAlgn="auto" hangingPunct="1">
              <a:spcAft>
                <a:spcPts val="0"/>
              </a:spcAft>
              <a:buFont typeface="Wingdings 2"/>
              <a:buChar char=""/>
              <a:defRPr/>
            </a:pPr>
            <a:r>
              <a:rPr lang="en-US" smtClean="0">
                <a:ea typeface="+mn-ea"/>
              </a:rPr>
              <a:t>Probability that control of firm will change: This refers to the probability that incumbent management will be replaced. this can be either through acquisition or through existing stockholders exercising their muscle.</a:t>
            </a:r>
          </a:p>
          <a:p>
            <a:pPr marL="640080" lvl="1" indent="-274320" eaLnBrk="1" fontAlgn="auto" hangingPunct="1">
              <a:spcAft>
                <a:spcPts val="0"/>
              </a:spcAft>
              <a:buFont typeface="Wingdings 2"/>
              <a:buChar char=""/>
              <a:defRPr/>
            </a:pPr>
            <a:r>
              <a:rPr lang="en-US" smtClean="0">
                <a:ea typeface="+mn-ea"/>
              </a:rPr>
              <a:t>Value of Gaining Control of the Company: The value of gaining control of a company arises from two sources - the increase in value that can be wrought by changes in the way the company is managed and run, and the side benefits and perquisites of being in control</a:t>
            </a:r>
          </a:p>
          <a:p>
            <a:pPr marL="640080" lvl="1" indent="-274320" eaLnBrk="1" fontAlgn="auto" hangingPunct="1">
              <a:spcAft>
                <a:spcPts val="0"/>
              </a:spcAft>
              <a:buFont typeface="Wingdings 2"/>
              <a:buChar char=""/>
              <a:defRPr/>
            </a:pPr>
            <a:r>
              <a:rPr lang="en-US" smtClean="0">
                <a:ea typeface="+mn-ea"/>
                <a:hlinkClick r:id=""/>
              </a:rPr>
              <a:t>Value of Gaining Control = Present Value (Value of Company with change in control - Value of company without change in control) + Side Benefits of Control</a:t>
            </a:r>
            <a:endParaRPr lang="en-US">
              <a:ea typeface="+mn-ea"/>
            </a:endParaRPr>
          </a:p>
        </p:txBody>
      </p:sp>
      <p:sp>
        <p:nvSpPr>
          <p:cNvPr id="1300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9875" cy="663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209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686" y="457200"/>
            <a:ext cx="9057314" cy="5930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4146"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328150" cy="610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619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Value of Control and the Value of Voting Rights</a:t>
            </a:r>
            <a:endParaRPr lang="en-US">
              <a:ea typeface="+mj-ea"/>
              <a:cs typeface="+mj-cs"/>
            </a:endParaRPr>
          </a:p>
        </p:txBody>
      </p:sp>
      <p:sp>
        <p:nvSpPr>
          <p:cNvPr id="117762"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err="1" smtClean="0">
                <a:ea typeface="+mn-ea"/>
                <a:cs typeface="+mn-cs"/>
              </a:rPr>
              <a:t>Adris</a:t>
            </a:r>
            <a:r>
              <a:rPr lang="en-US" dirty="0" smtClean="0">
                <a:ea typeface="+mn-ea"/>
                <a:cs typeface="+mn-cs"/>
              </a:rPr>
              <a:t> </a:t>
            </a:r>
            <a:r>
              <a:rPr lang="en-US" dirty="0" err="1" smtClean="0">
                <a:ea typeface="+mn-ea"/>
                <a:cs typeface="+mn-cs"/>
              </a:rPr>
              <a:t>Grupa</a:t>
            </a:r>
            <a:r>
              <a:rPr lang="en-US" dirty="0" smtClean="0">
                <a:ea typeface="+mn-ea"/>
                <a:cs typeface="+mn-cs"/>
              </a:rPr>
              <a:t> has two classes of shares outstanding: 9.616 million voting shares and 6.748 million non-voting shares.</a:t>
            </a:r>
          </a:p>
          <a:p>
            <a:pPr marL="320040" lvl="1" indent="-320040" eaLnBrk="1" fontAlgn="auto" hangingPunct="1">
              <a:spcBef>
                <a:spcPts val="700"/>
              </a:spcBef>
              <a:spcAft>
                <a:spcPts val="0"/>
              </a:spcAft>
              <a:buClr>
                <a:schemeClr val="accent2"/>
              </a:buClr>
              <a:buSzPct val="60000"/>
              <a:buFont typeface="Wingdings"/>
              <a:buChar char=""/>
              <a:defRPr/>
            </a:pPr>
            <a:r>
              <a:rPr lang="en-US" dirty="0" smtClean="0">
                <a:ea typeface="+mn-ea"/>
                <a:cs typeface="+mn-cs"/>
              </a:rPr>
              <a:t>To value a non-voting share, we assume that all non-voting shares essentially have to settle for status quo value. </a:t>
            </a:r>
            <a:r>
              <a:rPr lang="en-US" dirty="0"/>
              <a:t>All shareholders, common and preferred, get an equal share of the status quo </a:t>
            </a:r>
            <a:r>
              <a:rPr lang="en-US" dirty="0" smtClean="0"/>
              <a:t>value.</a:t>
            </a:r>
            <a:endParaRPr lang="en-US" dirty="0">
              <a:ea typeface="+mn-ea"/>
            </a:endParaRPr>
          </a:p>
          <a:p>
            <a:pPr marL="0" lvl="1" indent="0" eaLnBrk="1" fontAlgn="auto" hangingPunct="1">
              <a:spcBef>
                <a:spcPts val="700"/>
              </a:spcBef>
              <a:spcAft>
                <a:spcPts val="0"/>
              </a:spcAft>
              <a:buClr>
                <a:schemeClr val="accent2"/>
              </a:buClr>
              <a:buSzPct val="60000"/>
              <a:buNone/>
              <a:defRPr/>
            </a:pPr>
            <a:r>
              <a:rPr lang="en-US" dirty="0" smtClean="0">
                <a:ea typeface="+mn-ea"/>
                <a:cs typeface="+mn-cs"/>
              </a:rPr>
              <a:t>	Status Quo Value of Equity = 5,484 million HKR	</a:t>
            </a:r>
          </a:p>
          <a:p>
            <a:pPr marL="0" lvl="1" indent="0" eaLnBrk="1" fontAlgn="auto" hangingPunct="1">
              <a:spcBef>
                <a:spcPts val="700"/>
              </a:spcBef>
              <a:spcAft>
                <a:spcPts val="0"/>
              </a:spcAft>
              <a:buClr>
                <a:schemeClr val="accent2"/>
              </a:buClr>
              <a:buSzPct val="60000"/>
              <a:buNone/>
              <a:defRPr/>
            </a:pPr>
            <a:r>
              <a:rPr lang="en-US" dirty="0">
                <a:ea typeface="+mn-ea"/>
              </a:rPr>
              <a:t>	</a:t>
            </a:r>
            <a:r>
              <a:rPr lang="en-US" dirty="0" smtClean="0">
                <a:ea typeface="+mn-ea"/>
                <a:cs typeface="+mn-cs"/>
              </a:rPr>
              <a:t>Value for a non-voting share = 5484/(9.616+6.748) = 334 HKR/share</a:t>
            </a:r>
          </a:p>
          <a:p>
            <a:pPr marL="320040" indent="-320040" eaLnBrk="1" fontAlgn="auto" hangingPunct="1">
              <a:spcAft>
                <a:spcPts val="0"/>
              </a:spcAft>
              <a:buFont typeface="Wingdings"/>
              <a:buChar char=""/>
              <a:defRPr/>
            </a:pPr>
            <a:r>
              <a:rPr lang="en-US" dirty="0" smtClean="0">
                <a:ea typeface="+mn-ea"/>
                <a:cs typeface="+mn-cs"/>
              </a:rPr>
              <a:t>To value a voting share, we first value control in </a:t>
            </a:r>
            <a:r>
              <a:rPr lang="en-US" dirty="0" err="1" smtClean="0">
                <a:ea typeface="+mn-ea"/>
                <a:cs typeface="+mn-cs"/>
              </a:rPr>
              <a:t>Adris</a:t>
            </a:r>
            <a:r>
              <a:rPr lang="en-US" dirty="0" smtClean="0">
                <a:ea typeface="+mn-ea"/>
                <a:cs typeface="+mn-cs"/>
              </a:rPr>
              <a:t> </a:t>
            </a:r>
            <a:r>
              <a:rPr lang="en-US" dirty="0" err="1" smtClean="0">
                <a:ea typeface="+mn-ea"/>
                <a:cs typeface="+mn-cs"/>
              </a:rPr>
              <a:t>Grup</a:t>
            </a:r>
            <a:r>
              <a:rPr lang="en-US" dirty="0" smtClean="0">
                <a:ea typeface="+mn-ea"/>
                <a:cs typeface="+mn-cs"/>
              </a:rPr>
              <a:t> as the difference between the optimal and the status quo value:</a:t>
            </a:r>
          </a:p>
          <a:p>
            <a:pPr marL="320675" lvl="1" indent="0" eaLnBrk="1" fontAlgn="auto" hangingPunct="1">
              <a:spcAft>
                <a:spcPts val="0"/>
              </a:spcAft>
              <a:buNone/>
              <a:defRPr/>
            </a:pPr>
            <a:r>
              <a:rPr lang="en-US" dirty="0" smtClean="0">
                <a:ea typeface="+mn-ea"/>
                <a:cs typeface="+mn-cs"/>
              </a:rPr>
              <a:t>Value of control at </a:t>
            </a:r>
            <a:r>
              <a:rPr lang="en-US" dirty="0" err="1" smtClean="0">
                <a:ea typeface="+mn-ea"/>
                <a:cs typeface="+mn-cs"/>
              </a:rPr>
              <a:t>Adris</a:t>
            </a:r>
            <a:r>
              <a:rPr lang="en-US" dirty="0" smtClean="0">
                <a:ea typeface="+mn-ea"/>
                <a:cs typeface="+mn-cs"/>
              </a:rPr>
              <a:t> </a:t>
            </a:r>
            <a:r>
              <a:rPr lang="en-US" dirty="0" err="1" smtClean="0">
                <a:ea typeface="+mn-ea"/>
                <a:cs typeface="+mn-cs"/>
              </a:rPr>
              <a:t>Grupa</a:t>
            </a:r>
            <a:r>
              <a:rPr lang="en-US" dirty="0" smtClean="0">
                <a:ea typeface="+mn-ea"/>
                <a:cs typeface="+mn-cs"/>
              </a:rPr>
              <a:t> = 5,735 – 5484 = 249 million HKR</a:t>
            </a:r>
          </a:p>
          <a:p>
            <a:pPr marL="320675" lvl="1" indent="0" eaLnBrk="1" fontAlgn="auto" hangingPunct="1">
              <a:spcAft>
                <a:spcPts val="0"/>
              </a:spcAft>
              <a:buNone/>
              <a:defRPr/>
            </a:pPr>
            <a:r>
              <a:rPr lang="en-US" dirty="0" smtClean="0">
                <a:ea typeface="+mn-ea"/>
                <a:cs typeface="+mn-cs"/>
              </a:rPr>
              <a:t>Value per voting share =334 HKR +  249/9.616 = 362 HKR</a:t>
            </a:r>
            <a:endParaRPr lang="en-US" dirty="0">
              <a:ea typeface="+mn-ea"/>
              <a:cs typeface="+mn-cs"/>
            </a:endParaRPr>
          </a:p>
        </p:txBody>
      </p:sp>
      <p:sp>
        <p:nvSpPr>
          <p:cNvPr id="1382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The Dark Side of Valuation:</a:t>
            </a:r>
            <a:br>
              <a:rPr lang="en-US" smtClean="0">
                <a:ea typeface="+mj-ea"/>
                <a:cs typeface="+mj-cs"/>
              </a:rPr>
            </a:br>
            <a:r>
              <a:rPr lang="en-US" smtClean="0">
                <a:ea typeface="+mj-ea"/>
                <a:cs typeface="+mj-cs"/>
              </a:rPr>
              <a:t>Valuing difficult-to-value companies</a:t>
            </a:r>
            <a:endParaRPr lang="en-US">
              <a:ea typeface="+mj-ea"/>
              <a:cs typeface="+mj-cs"/>
            </a:endParaRPr>
          </a:p>
        </p:txBody>
      </p:sp>
      <p:sp>
        <p:nvSpPr>
          <p:cNvPr id="139266" name="Subtitle 2"/>
          <p:cNvSpPr>
            <a:spLocks noGrp="1"/>
          </p:cNvSpPr>
          <p:nvPr>
            <p:ph type="subTitle" idx="1"/>
          </p:nvPr>
        </p:nvSpPr>
        <p:spPr>
          <a:xfrm>
            <a:off x="2362200" y="6049963"/>
            <a:ext cx="6705600" cy="685800"/>
          </a:xfrm>
        </p:spPr>
        <p:txBody>
          <a:bodyPr/>
          <a:lstStyle/>
          <a:p>
            <a:pPr eaLnBrk="1" hangingPunct="1"/>
            <a:endParaRPr lang="en-US">
              <a:latin typeface="Calibri" charset="0"/>
            </a:endParaRPr>
          </a:p>
        </p:txBody>
      </p:sp>
      <p:sp>
        <p:nvSpPr>
          <p:cNvPr id="13926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612775" y="228600"/>
            <a:ext cx="8153400" cy="990600"/>
          </a:xfrm>
        </p:spPr>
        <p:txBody>
          <a:bodyPr/>
          <a:lstStyle/>
          <a:p>
            <a:pPr eaLnBrk="1" hangingPunct="1"/>
            <a:r>
              <a:rPr lang="en-US">
                <a:latin typeface="Calibri" charset="0"/>
              </a:rPr>
              <a:t>The Dark Side of Valuation…</a:t>
            </a:r>
          </a:p>
        </p:txBody>
      </p:sp>
      <p:sp>
        <p:nvSpPr>
          <p:cNvPr id="122882" name="Content Placeholder 2"/>
          <p:cNvSpPr>
            <a:spLocks noGrp="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mtClean="0">
                <a:ea typeface="+mn-ea"/>
                <a:cs typeface="+mn-cs"/>
              </a:rPr>
              <a:t>Valuing stable,  money making companies with consistent and clear accounting statements, a long and stable history and lots of comparable firms is easy to do.</a:t>
            </a:r>
          </a:p>
          <a:p>
            <a:pPr marL="320040" indent="-320040" eaLnBrk="1" fontAlgn="auto" hangingPunct="1">
              <a:spcAft>
                <a:spcPts val="0"/>
              </a:spcAft>
              <a:buFont typeface="Wingdings"/>
              <a:buChar char=""/>
              <a:defRPr/>
            </a:pPr>
            <a:r>
              <a:rPr lang="en-US" smtClean="0">
                <a:ea typeface="+mn-ea"/>
                <a:cs typeface="+mn-cs"/>
              </a:rPr>
              <a:t>The true test of your valuation skills is when you have to value “difficult” companies. In particular, the challenges are greatest when valuing:</a:t>
            </a:r>
          </a:p>
          <a:p>
            <a:pPr marL="640080" lvl="1" indent="-274320" eaLnBrk="1" fontAlgn="auto" hangingPunct="1">
              <a:spcAft>
                <a:spcPts val="0"/>
              </a:spcAft>
              <a:buFont typeface="Wingdings 2"/>
              <a:buChar char=""/>
              <a:defRPr/>
            </a:pPr>
            <a:r>
              <a:rPr lang="en-US" smtClean="0">
                <a:ea typeface="+mn-ea"/>
              </a:rPr>
              <a:t>Young companies, early in the life cycle, in young businesses</a:t>
            </a:r>
          </a:p>
          <a:p>
            <a:pPr marL="640080" lvl="1" indent="-274320" eaLnBrk="1" fontAlgn="auto" hangingPunct="1">
              <a:spcAft>
                <a:spcPts val="0"/>
              </a:spcAft>
              <a:buFont typeface="Wingdings 2"/>
              <a:buChar char=""/>
              <a:defRPr/>
            </a:pPr>
            <a:r>
              <a:rPr lang="en-US" smtClean="0">
                <a:ea typeface="+mn-ea"/>
              </a:rPr>
              <a:t>Companies that don’t fit the accounting mold</a:t>
            </a:r>
          </a:p>
          <a:p>
            <a:pPr marL="640080" lvl="1" indent="-274320" eaLnBrk="1" fontAlgn="auto" hangingPunct="1">
              <a:spcAft>
                <a:spcPts val="0"/>
              </a:spcAft>
              <a:buFont typeface="Wingdings 2"/>
              <a:buChar char=""/>
              <a:defRPr/>
            </a:pPr>
            <a:r>
              <a:rPr lang="en-US" smtClean="0">
                <a:ea typeface="+mn-ea"/>
              </a:rPr>
              <a:t>Companies that face substantial truncation risk (default or nationalization risk)</a:t>
            </a:r>
            <a:endParaRPr lang="en-US">
              <a:ea typeface="+mn-ea"/>
            </a:endParaRPr>
          </a:p>
        </p:txBody>
      </p:sp>
      <p:sp>
        <p:nvSpPr>
          <p:cNvPr id="1433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The challenge with young companies…</a:t>
            </a:r>
          </a:p>
        </p:txBody>
      </p:sp>
      <p:sp>
        <p:nvSpPr>
          <p:cNvPr id="1454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3" name="Content Placeholder 2"/>
          <p:cNvPicPr>
            <a:picLocks noGrp="1" noChangeAspect="1"/>
          </p:cNvPicPr>
          <p:nvPr>
            <p:ph sz="quarter" idx="1"/>
          </p:nvPr>
        </p:nvPicPr>
        <p:blipFill>
          <a:blip r:embed="rId3"/>
          <a:srcRect l="-3497" r="-3497"/>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Upping the ante.. Young companies in young businesses…</a:t>
            </a:r>
            <a:endParaRPr lang="en-US">
              <a:ea typeface="+mj-ea"/>
              <a:cs typeface="+mj-cs"/>
            </a:endParaRPr>
          </a:p>
        </p:txBody>
      </p:sp>
      <p:sp>
        <p:nvSpPr>
          <p:cNvPr id="126978"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mtClean="0">
                <a:ea typeface="+mn-ea"/>
                <a:cs typeface="+mn-cs"/>
              </a:rPr>
              <a:t>When valuing a business, we generally draw on three sources of information</a:t>
            </a:r>
          </a:p>
          <a:p>
            <a:pPr marL="640080" lvl="1" indent="-274320" eaLnBrk="1" fontAlgn="auto" hangingPunct="1">
              <a:spcAft>
                <a:spcPts val="0"/>
              </a:spcAft>
              <a:buFont typeface="Wingdings 2"/>
              <a:buChar char=""/>
              <a:defRPr/>
            </a:pPr>
            <a:r>
              <a:rPr lang="en-US" smtClean="0">
                <a:ea typeface="+mn-ea"/>
              </a:rPr>
              <a:t>The firm</a:t>
            </a:r>
            <a:r>
              <a:rPr lang="ja-JP" altLang="en-US" smtClean="0">
                <a:ea typeface="+mn-ea"/>
              </a:rPr>
              <a:t>’</a:t>
            </a:r>
            <a:r>
              <a:rPr lang="en-US" altLang="ja-JP" smtClean="0">
                <a:ea typeface="+mn-ea"/>
              </a:rPr>
              <a:t>s current financial statement</a:t>
            </a:r>
          </a:p>
          <a:p>
            <a:pPr lvl="2" eaLnBrk="1" fontAlgn="auto" hangingPunct="1">
              <a:spcAft>
                <a:spcPts val="0"/>
              </a:spcAft>
              <a:buFont typeface="Wingdings"/>
              <a:buChar char=""/>
              <a:defRPr/>
            </a:pPr>
            <a:r>
              <a:rPr lang="en-US" smtClean="0">
                <a:ea typeface="+mn-ea"/>
              </a:rPr>
              <a:t>How much did the firm sell?</a:t>
            </a:r>
          </a:p>
          <a:p>
            <a:pPr lvl="2" eaLnBrk="1" fontAlgn="auto" hangingPunct="1">
              <a:spcAft>
                <a:spcPts val="0"/>
              </a:spcAft>
              <a:buFont typeface="Wingdings"/>
              <a:buChar char=""/>
              <a:defRPr/>
            </a:pPr>
            <a:r>
              <a:rPr lang="en-US" smtClean="0">
                <a:ea typeface="+mn-ea"/>
              </a:rPr>
              <a:t>How much did it earn?</a:t>
            </a:r>
          </a:p>
          <a:p>
            <a:pPr marL="640080" lvl="1" indent="-274320" eaLnBrk="1" fontAlgn="auto" hangingPunct="1">
              <a:spcAft>
                <a:spcPts val="0"/>
              </a:spcAft>
              <a:buFont typeface="Wingdings 2"/>
              <a:buChar char=""/>
              <a:defRPr/>
            </a:pPr>
            <a:r>
              <a:rPr lang="en-US" smtClean="0">
                <a:ea typeface="+mn-ea"/>
              </a:rPr>
              <a:t>The firm</a:t>
            </a:r>
            <a:r>
              <a:rPr lang="ja-JP" altLang="en-US" smtClean="0">
                <a:ea typeface="+mn-ea"/>
              </a:rPr>
              <a:t>’</a:t>
            </a:r>
            <a:r>
              <a:rPr lang="en-US" altLang="ja-JP" smtClean="0">
                <a:ea typeface="+mn-ea"/>
              </a:rPr>
              <a:t>s financial history, usually summarized in its financial statements. </a:t>
            </a:r>
          </a:p>
          <a:p>
            <a:pPr lvl="2" eaLnBrk="1" fontAlgn="auto" hangingPunct="1">
              <a:spcAft>
                <a:spcPts val="0"/>
              </a:spcAft>
              <a:buFont typeface="Wingdings"/>
              <a:buChar char=""/>
              <a:defRPr/>
            </a:pPr>
            <a:r>
              <a:rPr lang="en-US" smtClean="0">
                <a:ea typeface="+mn-ea"/>
              </a:rPr>
              <a:t>How fast have the firm</a:t>
            </a:r>
            <a:r>
              <a:rPr lang="ja-JP" altLang="en-US" smtClean="0">
                <a:ea typeface="+mn-ea"/>
              </a:rPr>
              <a:t>’</a:t>
            </a:r>
            <a:r>
              <a:rPr lang="en-US" altLang="ja-JP" smtClean="0">
                <a:ea typeface="+mn-ea"/>
              </a:rPr>
              <a:t>s revenues and earnings grown over time? </a:t>
            </a:r>
          </a:p>
          <a:p>
            <a:pPr lvl="2" eaLnBrk="1" fontAlgn="auto" hangingPunct="1">
              <a:spcAft>
                <a:spcPts val="0"/>
              </a:spcAft>
              <a:buFont typeface="Wingdings"/>
              <a:buChar char=""/>
              <a:defRPr/>
            </a:pPr>
            <a:r>
              <a:rPr lang="en-US" smtClean="0">
                <a:ea typeface="+mn-ea"/>
              </a:rPr>
              <a:t>What can we learn about cost structure and profitability from these trends?</a:t>
            </a:r>
          </a:p>
          <a:p>
            <a:pPr lvl="2" eaLnBrk="1" fontAlgn="auto" hangingPunct="1">
              <a:spcAft>
                <a:spcPts val="0"/>
              </a:spcAft>
              <a:buFont typeface="Wingdings"/>
              <a:buChar char=""/>
              <a:defRPr/>
            </a:pPr>
            <a:r>
              <a:rPr lang="en-US" smtClean="0">
                <a:ea typeface="+mn-ea"/>
              </a:rPr>
              <a:t>Susceptibility to macro-economic factors (recessions and cyclical firms)</a:t>
            </a:r>
          </a:p>
          <a:p>
            <a:pPr marL="640080" lvl="1" indent="-274320" eaLnBrk="1" fontAlgn="auto" hangingPunct="1">
              <a:spcAft>
                <a:spcPts val="0"/>
              </a:spcAft>
              <a:buFont typeface="Wingdings 2"/>
              <a:buChar char=""/>
              <a:defRPr/>
            </a:pPr>
            <a:r>
              <a:rPr lang="en-US" smtClean="0">
                <a:ea typeface="+mn-ea"/>
              </a:rPr>
              <a:t>The industry and comparable firm data</a:t>
            </a:r>
          </a:p>
          <a:p>
            <a:pPr lvl="2" eaLnBrk="1" fontAlgn="auto" hangingPunct="1">
              <a:spcAft>
                <a:spcPts val="0"/>
              </a:spcAft>
              <a:buFont typeface="Wingdings"/>
              <a:buChar char=""/>
              <a:defRPr/>
            </a:pPr>
            <a:r>
              <a:rPr lang="en-US" smtClean="0">
                <a:ea typeface="+mn-ea"/>
              </a:rPr>
              <a:t>What happens to firms as they mature? (Margins.. Revenue growth… Reinvestment needs… Risk)</a:t>
            </a:r>
          </a:p>
          <a:p>
            <a:pPr marL="320040" indent="-320040" eaLnBrk="1" fontAlgn="auto" hangingPunct="1">
              <a:spcAft>
                <a:spcPts val="0"/>
              </a:spcAft>
              <a:buFont typeface="Wingdings"/>
              <a:buChar char=""/>
              <a:defRPr/>
            </a:pPr>
            <a:r>
              <a:rPr lang="en-US" smtClean="0">
                <a:ea typeface="+mn-ea"/>
                <a:cs typeface="+mn-cs"/>
              </a:rPr>
              <a:t>It is when valuing these companies that you find yourself tempted by the dark side, where</a:t>
            </a:r>
          </a:p>
          <a:p>
            <a:pPr marL="640080" lvl="1" indent="-274320" eaLnBrk="1" fontAlgn="auto" hangingPunct="1">
              <a:spcAft>
                <a:spcPts val="0"/>
              </a:spcAft>
              <a:buFont typeface="Wingdings 2"/>
              <a:buChar char=""/>
              <a:defRPr/>
            </a:pPr>
            <a:r>
              <a:rPr lang="en-US" smtClean="0">
                <a:ea typeface="+mn-ea"/>
              </a:rPr>
              <a:t>“Paradigm shifts” happen…</a:t>
            </a:r>
          </a:p>
          <a:p>
            <a:pPr marL="640080" lvl="1" indent="-274320" eaLnBrk="1" fontAlgn="auto" hangingPunct="1">
              <a:spcAft>
                <a:spcPts val="0"/>
              </a:spcAft>
              <a:buFont typeface="Wingdings 2"/>
              <a:buChar char=""/>
              <a:defRPr/>
            </a:pPr>
            <a:r>
              <a:rPr lang="en-US" smtClean="0">
                <a:ea typeface="+mn-ea"/>
              </a:rPr>
              <a:t>New metrics are invented …</a:t>
            </a:r>
          </a:p>
          <a:p>
            <a:pPr marL="640080" lvl="1" indent="-274320" eaLnBrk="1" fontAlgn="auto" hangingPunct="1">
              <a:spcAft>
                <a:spcPts val="0"/>
              </a:spcAft>
              <a:buFont typeface="Wingdings 2"/>
              <a:buChar char=""/>
              <a:defRPr/>
            </a:pPr>
            <a:r>
              <a:rPr lang="en-US" smtClean="0">
                <a:ea typeface="+mn-ea"/>
              </a:rPr>
              <a:t>The story dominates and the numbers lag…</a:t>
            </a:r>
          </a:p>
          <a:p>
            <a:pPr marL="320040" indent="-320040" eaLnBrk="1" fontAlgn="auto" hangingPunct="1">
              <a:spcAft>
                <a:spcPts val="0"/>
              </a:spcAft>
              <a:buFont typeface="Wingdings"/>
              <a:buChar char=""/>
              <a:defRPr/>
            </a:pPr>
            <a:endParaRPr lang="en-US">
              <a:ea typeface="+mn-ea"/>
              <a:cs typeface="+mn-cs"/>
            </a:endParaRPr>
          </a:p>
        </p:txBody>
      </p:sp>
      <p:sp>
        <p:nvSpPr>
          <p:cNvPr id="147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2" name="Picture 1"/>
          <p:cNvPicPr>
            <a:picLocks noChangeAspect="1"/>
          </p:cNvPicPr>
          <p:nvPr/>
        </p:nvPicPr>
        <p:blipFill>
          <a:blip r:embed="rId3"/>
          <a:stretch>
            <a:fillRect/>
          </a:stretch>
        </p:blipFill>
        <p:spPr>
          <a:xfrm>
            <a:off x="0" y="76200"/>
            <a:ext cx="9144000" cy="669225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3584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fld id="{7C566ED6-F83E-AB45-881B-D1485842EA81}" type="slidenum">
              <a:rPr lang="en-US" sz="1400">
                <a:solidFill>
                  <a:schemeClr val="tx2"/>
                </a:solidFill>
              </a:rPr>
              <a:pPr eaLnBrk="1" hangingPunct="1"/>
              <a:t>64</a:t>
            </a:fld>
            <a:endParaRPr lang="en-US" sz="1400">
              <a:solidFill>
                <a:schemeClr val="tx2"/>
              </a:solidFill>
            </a:endParaRPr>
          </a:p>
        </p:txBody>
      </p:sp>
      <p:pic>
        <p:nvPicPr>
          <p:cNvPr id="3584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36600"/>
            <a:ext cx="9144000"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837259"/>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Title 1"/>
          <p:cNvSpPr>
            <a:spLocks noGrp="1"/>
          </p:cNvSpPr>
          <p:nvPr>
            <p:ph type="title"/>
          </p:nvPr>
        </p:nvSpPr>
        <p:spPr>
          <a:xfrm>
            <a:off x="612775" y="228600"/>
            <a:ext cx="8153400" cy="990600"/>
          </a:xfrm>
        </p:spPr>
        <p:txBody>
          <a:bodyPr/>
          <a:lstStyle/>
          <a:p>
            <a:r>
              <a:rPr lang="en-US" dirty="0" smtClean="0">
                <a:latin typeface="Calibri" charset="0"/>
              </a:rPr>
              <a:t>Lesson 1: Have a narrative</a:t>
            </a:r>
            <a:endParaRPr lang="en-US" dirty="0">
              <a:latin typeface="Calibri" charset="0"/>
            </a:endParaRPr>
          </a:p>
        </p:txBody>
      </p:sp>
      <p:pic>
        <p:nvPicPr>
          <p:cNvPr id="481282"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6315" b="-16315"/>
          <a:stretch>
            <a:fillRect/>
          </a:stretch>
        </p:blipFill>
        <p:spPr>
          <a:xfrm>
            <a:off x="612775" y="1600200"/>
            <a:ext cx="8153400" cy="4495800"/>
          </a:xfrm>
        </p:spPr>
      </p:pic>
    </p:spTree>
    <p:extLst>
      <p:ext uri="{BB962C8B-B14F-4D97-AF65-F5344CB8AC3E}">
        <p14:creationId xmlns:p14="http://schemas.microsoft.com/office/powerpoint/2010/main" val="19226184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dirty="0" smtClean="0">
                <a:latin typeface="Calibri" charset="0"/>
              </a:rPr>
              <a:t>Your narrative and counters</a:t>
            </a:r>
            <a:endParaRPr lang="en-US" dirty="0">
              <a:latin typeface="Calibri" charset="0"/>
            </a:endParaRPr>
          </a:p>
        </p:txBody>
      </p:sp>
      <p:sp>
        <p:nvSpPr>
          <p:cNvPr id="3" name="Content Placeholder 2"/>
          <p:cNvSpPr>
            <a:spLocks noGrp="1"/>
          </p:cNvSpPr>
          <p:nvPr>
            <p:ph sz="quarter" idx="1"/>
          </p:nvPr>
        </p:nvSpPr>
        <p:spPr>
          <a:xfrm>
            <a:off x="612775" y="1600200"/>
            <a:ext cx="8153400" cy="4495800"/>
          </a:xfrm>
        </p:spPr>
        <p:txBody>
          <a:bodyPr>
            <a:normAutofit fontScale="85000" lnSpcReduction="10000"/>
          </a:bodyPr>
          <a:lstStyle/>
          <a:p>
            <a:pPr>
              <a:defRPr/>
            </a:pPr>
            <a:r>
              <a:rPr lang="en-US" i="1" dirty="0">
                <a:latin typeface="Calibri" charset="0"/>
              </a:rPr>
              <a:t>My narrative for </a:t>
            </a:r>
            <a:r>
              <a:rPr lang="en-US" i="1" dirty="0" err="1">
                <a:latin typeface="Calibri" charset="0"/>
              </a:rPr>
              <a:t>Uber</a:t>
            </a:r>
            <a:r>
              <a:rPr lang="en-US" i="1" dirty="0">
                <a:latin typeface="Calibri" charset="0"/>
              </a:rPr>
              <a:t>: </a:t>
            </a:r>
            <a:r>
              <a:rPr lang="en-US" dirty="0" err="1"/>
              <a:t>Uber</a:t>
            </a:r>
            <a:r>
              <a:rPr lang="en-US" dirty="0"/>
              <a:t> will expand the car service market moderately, primarily in urban environments, and use its </a:t>
            </a:r>
            <a:r>
              <a:rPr lang="en-US" u="sng" dirty="0"/>
              <a:t>competitive advantages</a:t>
            </a:r>
            <a:r>
              <a:rPr lang="en-US" dirty="0"/>
              <a:t> to get a </a:t>
            </a:r>
            <a:r>
              <a:rPr lang="en-US" u="sng" dirty="0"/>
              <a:t>significant but not dominant market share</a:t>
            </a:r>
            <a:r>
              <a:rPr lang="en-US" dirty="0"/>
              <a:t> and maintain its profit margins</a:t>
            </a:r>
            <a:r>
              <a:rPr lang="en-US" i="1" dirty="0"/>
              <a:t>. </a:t>
            </a:r>
            <a:endParaRPr lang="en-US" i="1" dirty="0" smtClean="0"/>
          </a:p>
          <a:p>
            <a:pPr>
              <a:defRPr/>
            </a:pPr>
            <a:r>
              <a:rPr lang="en-US" i="1" dirty="0" smtClean="0"/>
              <a:t>Bill Gurley’s counter narrative</a:t>
            </a:r>
            <a:endParaRPr lang="en-US" dirty="0" smtClean="0"/>
          </a:p>
          <a:p>
            <a:pPr lvl="1">
              <a:defRPr/>
            </a:pPr>
            <a:r>
              <a:rPr lang="en-US" u="sng" dirty="0" smtClean="0"/>
              <a:t>Not just car service company.</a:t>
            </a:r>
            <a:r>
              <a:rPr lang="en-US" dirty="0" smtClean="0"/>
              <a:t>: </a:t>
            </a:r>
            <a:r>
              <a:rPr lang="en-US" dirty="0" err="1" smtClean="0"/>
              <a:t>Uber</a:t>
            </a:r>
            <a:r>
              <a:rPr lang="en-US" dirty="0" smtClean="0"/>
              <a:t> is a car company, not just a car service company, and there may be a day when consumers will subscribe to a </a:t>
            </a:r>
            <a:r>
              <a:rPr lang="en-US" dirty="0" err="1" smtClean="0"/>
              <a:t>Uber</a:t>
            </a:r>
            <a:r>
              <a:rPr lang="en-US" dirty="0" smtClean="0"/>
              <a:t> service, rather than own their own cars. It could also expand into logistics, i.e., moving and transportation businesses.</a:t>
            </a:r>
          </a:p>
          <a:p>
            <a:pPr lvl="1">
              <a:defRPr/>
            </a:pPr>
            <a:r>
              <a:rPr lang="en-US" u="sng" dirty="0" smtClean="0"/>
              <a:t>Not just urban</a:t>
            </a:r>
            <a:r>
              <a:rPr lang="en-US" dirty="0" smtClean="0"/>
              <a:t>: </a:t>
            </a:r>
            <a:r>
              <a:rPr lang="en-US" dirty="0" err="1" smtClean="0"/>
              <a:t>Uber</a:t>
            </a:r>
            <a:r>
              <a:rPr lang="en-US" dirty="0" smtClean="0"/>
              <a:t> can create new demands for car service in parts of the country where taxis are not used (suburbia, small towns).</a:t>
            </a:r>
          </a:p>
          <a:p>
            <a:pPr lvl="1">
              <a:defRPr/>
            </a:pPr>
            <a:r>
              <a:rPr lang="en-US" u="sng" dirty="0" smtClean="0"/>
              <a:t>Global networking benefits</a:t>
            </a:r>
            <a:r>
              <a:rPr lang="en-US" dirty="0" smtClean="0"/>
              <a:t>: By linking with technology and credit card companies, </a:t>
            </a:r>
            <a:r>
              <a:rPr lang="en-US" dirty="0" err="1" smtClean="0"/>
              <a:t>Uber</a:t>
            </a:r>
            <a:r>
              <a:rPr lang="en-US" dirty="0" smtClean="0"/>
              <a:t> can have global networking benefits.</a:t>
            </a:r>
          </a:p>
          <a:p>
            <a:pPr>
              <a:defRPr/>
            </a:pPr>
            <a:endParaRPr lang="en-US" dirty="0"/>
          </a:p>
        </p:txBody>
      </p:sp>
    </p:spTree>
    <p:extLst>
      <p:ext uri="{BB962C8B-B14F-4D97-AF65-F5344CB8AC3E}">
        <p14:creationId xmlns:p14="http://schemas.microsoft.com/office/powerpoint/2010/main" val="353310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narrative to numbers</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graphicFrame>
        <p:nvGraphicFramePr>
          <p:cNvPr id="7" name="Content Placeholder 6"/>
          <p:cNvGraphicFramePr>
            <a:graphicFrameLocks noGrp="1" noChangeAspect="1"/>
          </p:cNvGraphicFramePr>
          <p:nvPr>
            <p:ph sz="quarter" idx="1"/>
            <p:extLst>
              <p:ext uri="{D42A27DB-BD31-4B8C-83A1-F6EECF244321}">
                <p14:modId xmlns:p14="http://schemas.microsoft.com/office/powerpoint/2010/main" val="3383959989"/>
              </p:ext>
            </p:extLst>
          </p:nvPr>
        </p:nvGraphicFramePr>
        <p:xfrm>
          <a:off x="1331112" y="1600200"/>
          <a:ext cx="6716725" cy="4495800"/>
        </p:xfrm>
        <a:graphic>
          <a:graphicData uri="http://schemas.openxmlformats.org/presentationml/2006/ole">
            <mc:AlternateContent xmlns:mc="http://schemas.openxmlformats.org/markup-compatibility/2006">
              <mc:Choice xmlns:v="urn:schemas-microsoft-com:vml" Requires="v">
                <p:oleObj spid="_x0000_s1028" name="Document" r:id="rId3" imgW="9486900" imgH="6350000" progId="Word.Document.12">
                  <p:embed/>
                </p:oleObj>
              </mc:Choice>
              <mc:Fallback>
                <p:oleObj name="Document" r:id="rId3" imgW="9486900" imgH="6350000" progId="Word.Document.12">
                  <p:embed/>
                  <p:pic>
                    <p:nvPicPr>
                      <p:cNvPr id="0" name=""/>
                      <p:cNvPicPr/>
                      <p:nvPr/>
                    </p:nvPicPr>
                    <p:blipFill>
                      <a:blip r:embed="rId4"/>
                      <a:stretch>
                        <a:fillRect/>
                      </a:stretch>
                    </p:blipFill>
                    <p:spPr>
                      <a:xfrm>
                        <a:off x="1331112" y="1600200"/>
                        <a:ext cx="6716725" cy="4495800"/>
                      </a:xfrm>
                      <a:prstGeom prst="rect">
                        <a:avLst/>
                      </a:prstGeom>
                    </p:spPr>
                  </p:pic>
                </p:oleObj>
              </mc:Fallback>
            </mc:AlternateContent>
          </a:graphicData>
        </a:graphic>
      </p:graphicFrame>
    </p:spTree>
    <p:extLst>
      <p:ext uri="{BB962C8B-B14F-4D97-AF65-F5344CB8AC3E}">
        <p14:creationId xmlns:p14="http://schemas.microsoft.com/office/powerpoint/2010/main" val="1185292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lstStyle/>
          <a:p>
            <a:pPr eaLnBrk="1" hangingPunct="1"/>
            <a:r>
              <a:rPr lang="en-US" dirty="0" smtClean="0">
                <a:latin typeface="Calibri" charset="0"/>
              </a:rPr>
              <a:t>Lesson 2</a:t>
            </a:r>
            <a:r>
              <a:rPr lang="en-US" dirty="0">
                <a:latin typeface="Calibri" charset="0"/>
              </a:rPr>
              <a:t>:</a:t>
            </a:r>
            <a:r>
              <a:rPr lang="en-US" dirty="0" smtClean="0">
                <a:latin typeface="Calibri" charset="0"/>
              </a:rPr>
              <a:t> </a:t>
            </a:r>
            <a:r>
              <a:rPr lang="en-US" dirty="0">
                <a:latin typeface="Calibri" charset="0"/>
              </a:rPr>
              <a:t>Less is more</a:t>
            </a:r>
          </a:p>
        </p:txBody>
      </p:sp>
      <p:sp>
        <p:nvSpPr>
          <p:cNvPr id="5" name="Slide Number Placeholder 4"/>
          <p:cNvSpPr>
            <a:spLocks noGrp="1"/>
          </p:cNvSpPr>
          <p:nvPr>
            <p:ph type="sldNum" sz="quarter" idx="11"/>
          </p:nvPr>
        </p:nvSpPr>
        <p:spPr/>
        <p:txBody>
          <a:bodyPr>
            <a:normAutofit fontScale="85000" lnSpcReduction="20000"/>
          </a:bodyPr>
          <a:lstStyle/>
          <a:p>
            <a:pPr>
              <a:defRPr/>
            </a:pPr>
            <a:fld id="{6920266C-E749-AA4B-B8C1-F70E4161F3D6}" type="slidenum">
              <a:rPr lang="en-US"/>
              <a:pPr>
                <a:defRPr/>
              </a:pPr>
              <a:t>68</a:t>
            </a:fld>
            <a:endParaRPr lang="en-US" dirty="0"/>
          </a:p>
        </p:txBody>
      </p:sp>
      <p:sp>
        <p:nvSpPr>
          <p:cNvPr id="46083" name="TextBox 5"/>
          <p:cNvSpPr txBox="1">
            <a:spLocks noChangeArrowheads="1"/>
          </p:cNvSpPr>
          <p:nvPr/>
        </p:nvSpPr>
        <p:spPr bwMode="auto">
          <a:xfrm>
            <a:off x="4343400" y="5638800"/>
            <a:ext cx="4038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2000"/>
              <a:t>Principle of parsimony: Estimate fewer inputs when faced with uncertainty.</a:t>
            </a:r>
          </a:p>
        </p:txBody>
      </p:sp>
      <p:sp>
        <p:nvSpPr>
          <p:cNvPr id="46084" name="TextBox 6"/>
          <p:cNvSpPr txBox="1">
            <a:spLocks noChangeArrowheads="1"/>
          </p:cNvSpPr>
          <p:nvPr/>
        </p:nvSpPr>
        <p:spPr bwMode="auto">
          <a:xfrm>
            <a:off x="0" y="5943600"/>
            <a:ext cx="4114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2000"/>
              <a:t>Use “auto pilot” approaches to estimate future years</a:t>
            </a:r>
          </a:p>
        </p:txBody>
      </p:sp>
      <p:pic>
        <p:nvPicPr>
          <p:cNvPr id="46085"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8060" b="-8060"/>
          <a:stretch>
            <a:fillRect/>
          </a:stretch>
        </p:blipFill>
        <p:spPr>
          <a:xfrm>
            <a:off x="612775" y="1600200"/>
            <a:ext cx="8153400" cy="4495800"/>
          </a:xfrm>
        </p:spPr>
      </p:pic>
    </p:spTree>
    <p:extLst>
      <p:ext uri="{BB962C8B-B14F-4D97-AF65-F5344CB8AC3E}">
        <p14:creationId xmlns:p14="http://schemas.microsoft.com/office/powerpoint/2010/main" val="2677167153"/>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12775" y="228600"/>
            <a:ext cx="8153400" cy="990600"/>
          </a:xfrm>
        </p:spPr>
        <p:txBody>
          <a:bodyPr/>
          <a:lstStyle/>
          <a:p>
            <a:pPr eaLnBrk="1" hangingPunct="1"/>
            <a:r>
              <a:rPr lang="en-US">
                <a:latin typeface="Calibri" charset="0"/>
              </a:rPr>
              <a:t>A tougher task at Twitter</a:t>
            </a:r>
          </a:p>
        </p:txBody>
      </p:sp>
      <p:sp>
        <p:nvSpPr>
          <p:cNvPr id="4710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BECE13B6-54A8-CC45-B62C-E5E90EAA69C2}" type="slidenum">
              <a:rPr lang="en-US"/>
              <a:pPr>
                <a:defRPr/>
              </a:pPr>
              <a:t>69</a:t>
            </a:fld>
            <a:endParaRPr lang="en-US" dirty="0"/>
          </a:p>
        </p:txBody>
      </p:sp>
      <p:pic>
        <p:nvPicPr>
          <p:cNvPr id="47108"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l="-3474" r="-3474"/>
          <a:stretch>
            <a:fillRect/>
          </a:stretch>
        </p:blipFill>
        <p:spPr>
          <a:xfrm>
            <a:off x="228600" y="1676400"/>
            <a:ext cx="4876800" cy="2689225"/>
          </a:xfrm>
        </p:spPr>
      </p:pic>
      <p:sp>
        <p:nvSpPr>
          <p:cNvPr id="47109" name="TextBox 5"/>
          <p:cNvSpPr txBox="1">
            <a:spLocks noChangeArrowheads="1"/>
          </p:cNvSpPr>
          <p:nvPr/>
        </p:nvSpPr>
        <p:spPr bwMode="auto">
          <a:xfrm>
            <a:off x="228600" y="5486400"/>
            <a:ext cx="4343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600"/>
              <a:t>My estimate for 2023: Overall market will be close to $200 billion and Twitter will about 5.7% ($11.5 billion)</a:t>
            </a:r>
          </a:p>
        </p:txBody>
      </p:sp>
      <p:pic>
        <p:nvPicPr>
          <p:cNvPr id="4711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2362200"/>
            <a:ext cx="344170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1" name="TextBox 6"/>
          <p:cNvSpPr txBox="1">
            <a:spLocks noChangeArrowheads="1"/>
          </p:cNvSpPr>
          <p:nvPr/>
        </p:nvSpPr>
        <p:spPr bwMode="auto">
          <a:xfrm>
            <a:off x="5791200" y="5334000"/>
            <a:ext cx="2743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600"/>
              <a:t>My estimate for Twitter: Operating margin of 25% in year 10</a:t>
            </a:r>
          </a:p>
        </p:txBody>
      </p:sp>
      <p:pic>
        <p:nvPicPr>
          <p:cNvPr id="47112"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419600"/>
            <a:ext cx="4876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565101"/>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Lesson 3</a:t>
            </a:r>
            <a:r>
              <a:rPr lang="en-US" dirty="0">
                <a:ea typeface="+mj-ea"/>
                <a:cs typeface="+mj-cs"/>
              </a:rPr>
              <a:t>:</a:t>
            </a:r>
            <a:r>
              <a:rPr lang="en-US" dirty="0" smtClean="0">
                <a:ea typeface="+mj-ea"/>
                <a:cs typeface="+mj-cs"/>
              </a:rPr>
              <a:t> </a:t>
            </a:r>
            <a:r>
              <a:rPr lang="en-US" dirty="0">
                <a:ea typeface="+mj-ea"/>
                <a:cs typeface="+mj-cs"/>
              </a:rPr>
              <a:t>Build in “internal” checks for reasonableness…</a:t>
            </a:r>
          </a:p>
        </p:txBody>
      </p:sp>
      <p:sp>
        <p:nvSpPr>
          <p:cNvPr id="481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5E2648C5-9E7B-854F-93EC-CD75D34BEA3F}" type="slidenum">
              <a:rPr lang="en-US"/>
              <a:pPr>
                <a:defRPr/>
              </a:pPr>
              <a:t>70</a:t>
            </a:fld>
            <a:endParaRPr lang="en-US" dirty="0"/>
          </a:p>
        </p:txBody>
      </p:sp>
      <p:sp>
        <p:nvSpPr>
          <p:cNvPr id="48132" name="TextBox 5"/>
          <p:cNvSpPr txBox="1">
            <a:spLocks noChangeArrowheads="1"/>
          </p:cNvSpPr>
          <p:nvPr/>
        </p:nvSpPr>
        <p:spPr bwMode="auto">
          <a:xfrm>
            <a:off x="914400" y="5181600"/>
            <a:ext cx="5791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800"/>
              <a:t>Check total revenues, relative to the market that it serves… Your market share obviously cannot exceed 100% but there may be tighter constraints.</a:t>
            </a:r>
          </a:p>
        </p:txBody>
      </p:sp>
      <p:sp>
        <p:nvSpPr>
          <p:cNvPr id="48133" name="TextBox 6"/>
          <p:cNvSpPr txBox="1">
            <a:spLocks noChangeArrowheads="1"/>
          </p:cNvSpPr>
          <p:nvPr/>
        </p:nvSpPr>
        <p:spPr bwMode="auto">
          <a:xfrm>
            <a:off x="6858000" y="5105400"/>
            <a:ext cx="19812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Times" charset="0"/>
                <a:ea typeface="ＭＳ Ｐゴシック" charset="0"/>
                <a:cs typeface="ＭＳ Ｐゴシック" charset="0"/>
              </a:defRPr>
            </a:lvl1pPr>
            <a:lvl2pPr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eaLnBrk="1" hangingPunct="1"/>
            <a:r>
              <a:rPr lang="en-US" sz="1800"/>
              <a:t>Are the margins and imputed returns on capital ‘reasonable’ in the outer years?</a:t>
            </a:r>
            <a:endParaRPr lang="en-US"/>
          </a:p>
        </p:txBody>
      </p:sp>
      <p:pic>
        <p:nvPicPr>
          <p:cNvPr id="4813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0933" b="-40933"/>
          <a:stretch>
            <a:fillRect/>
          </a:stretch>
        </p:blipFill>
        <p:spPr>
          <a:xfrm>
            <a:off x="612775" y="1600200"/>
            <a:ext cx="8153400" cy="4495800"/>
          </a:xfrm>
        </p:spPr>
      </p:pic>
    </p:spTree>
    <p:extLst>
      <p:ext uri="{BB962C8B-B14F-4D97-AF65-F5344CB8AC3E}">
        <p14:creationId xmlns:p14="http://schemas.microsoft.com/office/powerpoint/2010/main" val="5054197"/>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lstStyle/>
          <a:p>
            <a:pPr eaLnBrk="1" hangingPunct="1"/>
            <a:r>
              <a:rPr lang="en-US" dirty="0">
                <a:latin typeface="Calibri" charset="0"/>
              </a:rPr>
              <a:t>Lesson 4</a:t>
            </a:r>
            <a:r>
              <a:rPr lang="en-US" dirty="0" smtClean="0">
                <a:latin typeface="Calibri" charset="0"/>
              </a:rPr>
              <a:t>: </a:t>
            </a:r>
            <a:r>
              <a:rPr lang="en-US" dirty="0">
                <a:latin typeface="Calibri" charset="0"/>
              </a:rPr>
              <a:t>Scaling up is hard to do…</a:t>
            </a:r>
          </a:p>
        </p:txBody>
      </p:sp>
      <p:pic>
        <p:nvPicPr>
          <p:cNvPr id="154626" name="Picture 4"/>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32671" r="-32671"/>
          <a:stretch>
            <a:fillRect/>
          </a:stretch>
        </p:blipFill>
        <p:spPr>
          <a:xfrm>
            <a:off x="612775" y="1600200"/>
            <a:ext cx="8153400" cy="4495800"/>
          </a:xfrm>
        </p:spPr>
      </p:pic>
      <p:sp>
        <p:nvSpPr>
          <p:cNvPr id="1546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Lesson </a:t>
            </a:r>
            <a:r>
              <a:rPr lang="en-US" dirty="0" smtClean="0">
                <a:latin typeface="Calibri" charset="0"/>
              </a:rPr>
              <a:t>5: </a:t>
            </a:r>
            <a:r>
              <a:rPr lang="en-US" dirty="0">
                <a:latin typeface="Calibri" charset="0"/>
              </a:rPr>
              <a:t>Don’t forget to pay for growth…</a:t>
            </a:r>
          </a:p>
        </p:txBody>
      </p:sp>
      <p:pic>
        <p:nvPicPr>
          <p:cNvPr id="15565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40933" b="-40933"/>
          <a:stretch>
            <a:fillRect/>
          </a:stretch>
        </p:blipFill>
        <p:spPr>
          <a:xfrm>
            <a:off x="612775" y="1600200"/>
            <a:ext cx="8153400" cy="4495800"/>
          </a:xfrm>
        </p:spPr>
      </p:pic>
      <p:sp>
        <p:nvSpPr>
          <p:cNvPr id="1556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Lesson 6: There are always scenarios where the market price can be justified…</a:t>
            </a:r>
            <a:endParaRPr lang="en-US" dirty="0">
              <a:ea typeface="+mj-ea"/>
              <a:cs typeface="+mj-cs"/>
            </a:endParaRPr>
          </a:p>
        </p:txBody>
      </p:sp>
      <p:sp>
        <p:nvSpPr>
          <p:cNvPr id="157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5" name="Content Placeholder 4"/>
          <p:cNvPicPr>
            <a:picLocks noGrp="1" noChangeAspect="1"/>
          </p:cNvPicPr>
          <p:nvPr>
            <p:ph sz="quarter" idx="1"/>
          </p:nvPr>
        </p:nvPicPr>
        <p:blipFill>
          <a:blip r:embed="rId3"/>
          <a:srcRect t="-54766" b="-54766"/>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Title 1"/>
          <p:cNvSpPr>
            <a:spLocks noGrp="1"/>
          </p:cNvSpPr>
          <p:nvPr>
            <p:ph type="title"/>
          </p:nvPr>
        </p:nvSpPr>
        <p:spPr>
          <a:xfrm>
            <a:off x="612775" y="228600"/>
            <a:ext cx="8153400" cy="990600"/>
          </a:xfrm>
        </p:spPr>
        <p:txBody>
          <a:bodyPr/>
          <a:lstStyle/>
          <a:p>
            <a:pPr eaLnBrk="1" hangingPunct="1"/>
            <a:r>
              <a:rPr lang="en-US" dirty="0">
                <a:latin typeface="Calibri" charset="0"/>
              </a:rPr>
              <a:t>Lesson </a:t>
            </a:r>
            <a:r>
              <a:rPr lang="en-US" dirty="0" smtClean="0">
                <a:latin typeface="Calibri" charset="0"/>
              </a:rPr>
              <a:t>7: </a:t>
            </a:r>
            <a:r>
              <a:rPr lang="en-US" dirty="0">
                <a:latin typeface="Calibri" charset="0"/>
              </a:rPr>
              <a:t>Don’t forget to mop up…</a:t>
            </a:r>
          </a:p>
        </p:txBody>
      </p:sp>
      <p:sp>
        <p:nvSpPr>
          <p:cNvPr id="139266"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Watch out for “other” equity claims: If you buy equity in a young, growth company, watch out for other (often hidden) claims on the equity that don</a:t>
            </a:r>
            <a:r>
              <a:rPr lang="fr-FR" smtClean="0">
                <a:ea typeface="+mn-ea"/>
                <a:cs typeface="+mn-cs"/>
              </a:rPr>
              <a:t>’</a:t>
            </a:r>
            <a:r>
              <a:rPr lang="en-US" altLang="ja-JP" smtClean="0">
                <a:ea typeface="+mn-ea"/>
                <a:cs typeface="+mn-cs"/>
              </a:rPr>
              <a:t>t take the form of common shares. In particular, watch for options granted to managers, employees, venture capitalists and others (you will be surprised…). </a:t>
            </a:r>
          </a:p>
          <a:p>
            <a:pPr marL="640080" lvl="1" indent="-274320" eaLnBrk="1" fontAlgn="auto" hangingPunct="1">
              <a:spcAft>
                <a:spcPts val="0"/>
              </a:spcAft>
              <a:buFont typeface="Wingdings 2"/>
              <a:buChar char=""/>
              <a:defRPr/>
            </a:pPr>
            <a:r>
              <a:rPr lang="en-US" smtClean="0">
                <a:ea typeface="+mn-ea"/>
              </a:rPr>
              <a:t>Value these options as options (not at exercise value)</a:t>
            </a:r>
          </a:p>
          <a:p>
            <a:pPr marL="640080" lvl="1" indent="-274320" eaLnBrk="1" fontAlgn="auto" hangingPunct="1">
              <a:spcAft>
                <a:spcPts val="0"/>
              </a:spcAft>
              <a:buFont typeface="Wingdings 2"/>
              <a:buChar char=""/>
              <a:defRPr/>
            </a:pPr>
            <a:r>
              <a:rPr lang="en-US" smtClean="0">
                <a:ea typeface="+mn-ea"/>
              </a:rPr>
              <a:t>Take into consideration expectations of future option grants when computing expected future earnings/cash flows.</a:t>
            </a:r>
          </a:p>
          <a:p>
            <a:pPr marL="320040" indent="-320040" eaLnBrk="1" fontAlgn="auto" hangingPunct="1">
              <a:spcAft>
                <a:spcPts val="0"/>
              </a:spcAft>
              <a:buFont typeface="Wingdings"/>
              <a:buChar char=""/>
              <a:defRPr/>
            </a:pPr>
            <a:r>
              <a:rPr lang="en-US" smtClean="0">
                <a:ea typeface="+mn-ea"/>
                <a:cs typeface="+mn-cs"/>
              </a:rPr>
              <a:t>Not all shares are equal: If there are differences in cash flow claims (dividends or liquidation) or voting rights across shares, value these differences.</a:t>
            </a:r>
          </a:p>
          <a:p>
            <a:pPr marL="640080" lvl="1" indent="-274320" eaLnBrk="1" fontAlgn="auto" hangingPunct="1">
              <a:spcAft>
                <a:spcPts val="0"/>
              </a:spcAft>
              <a:buFont typeface="Wingdings 2"/>
              <a:buChar char=""/>
              <a:defRPr/>
            </a:pPr>
            <a:r>
              <a:rPr lang="en-US" smtClean="0">
                <a:ea typeface="+mn-ea"/>
              </a:rPr>
              <a:t>Voting rights matter even at well run companies</a:t>
            </a:r>
          </a:p>
          <a:p>
            <a:pPr marL="640080" lvl="1" indent="-274320" eaLnBrk="1" fontAlgn="auto" hangingPunct="1">
              <a:spcAft>
                <a:spcPts val="0"/>
              </a:spcAft>
              <a:buFont typeface="Wingdings 2"/>
              <a:buChar char=""/>
              <a:defRPr/>
            </a:pPr>
            <a:endParaRPr lang="en-US">
              <a:ea typeface="+mn-ea"/>
            </a:endParaRPr>
          </a:p>
        </p:txBody>
      </p:sp>
      <p:sp>
        <p:nvSpPr>
          <p:cNvPr id="159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Lesson 8: You will be wrong 100% of the time… and it really is not (always) your fault…</a:t>
            </a:r>
            <a:endParaRPr lang="en-US" dirty="0">
              <a:ea typeface="+mj-ea"/>
              <a:cs typeface="+mj-cs"/>
            </a:endParaRPr>
          </a:p>
        </p:txBody>
      </p:sp>
      <p:sp>
        <p:nvSpPr>
          <p:cNvPr id="140290"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No matter how careful you are in getting your inputs and how well structured your model is, your estimate of value will change both as new information comes out about the company, the business and the economy.</a:t>
            </a:r>
          </a:p>
          <a:p>
            <a:pPr marL="320040" indent="-320040" eaLnBrk="1" fontAlgn="auto" hangingPunct="1">
              <a:spcAft>
                <a:spcPts val="0"/>
              </a:spcAft>
              <a:buFont typeface="Wingdings"/>
              <a:buChar char=""/>
              <a:defRPr/>
            </a:pPr>
            <a:r>
              <a:rPr lang="en-US" smtClean="0">
                <a:ea typeface="+mn-ea"/>
                <a:cs typeface="+mn-cs"/>
              </a:rPr>
              <a:t>As information comes out, you will have to adjust and adapt your model to reflect the information. Rather than be defensive about the resulting changes in value, recognize that this is the essence of risk. </a:t>
            </a:r>
          </a:p>
          <a:p>
            <a:pPr marL="320040" indent="-320040" eaLnBrk="1" fontAlgn="auto" hangingPunct="1">
              <a:spcAft>
                <a:spcPts val="0"/>
              </a:spcAft>
              <a:buFont typeface="Wingdings"/>
              <a:buChar char=""/>
              <a:defRPr/>
            </a:pPr>
            <a:r>
              <a:rPr lang="en-US" smtClean="0">
                <a:ea typeface="+mn-ea"/>
                <a:cs typeface="+mn-cs"/>
              </a:rPr>
              <a:t>A test: If your valuations are unbiased, you should find yourself increasing estimated values as often as you are decreasing values. In other words, there should be equal doses of good and bad news affecting valuations (at least over time).</a:t>
            </a:r>
            <a:endParaRPr lang="en-US">
              <a:ea typeface="+mn-ea"/>
              <a:cs typeface="+mn-cs"/>
            </a:endParaRPr>
          </a:p>
        </p:txBody>
      </p:sp>
      <p:sp>
        <p:nvSpPr>
          <p:cNvPr id="1607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And the market is often “more wrong”….</a:t>
            </a:r>
          </a:p>
        </p:txBody>
      </p:sp>
      <p:pic>
        <p:nvPicPr>
          <p:cNvPr id="161794"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
        <p:nvSpPr>
          <p:cNvPr id="1617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a:xfrm>
            <a:off x="612775" y="228600"/>
            <a:ext cx="8153400" cy="990600"/>
          </a:xfrm>
        </p:spPr>
        <p:txBody>
          <a:bodyPr/>
          <a:lstStyle/>
          <a:p>
            <a:pPr eaLnBrk="1" hangingPunct="1"/>
            <a:r>
              <a:rPr lang="en-US" dirty="0" smtClean="0">
                <a:latin typeface="Calibri" charset="0"/>
              </a:rPr>
              <a:t>II</a:t>
            </a:r>
            <a:r>
              <a:rPr lang="en-US" dirty="0">
                <a:latin typeface="Calibri" charset="0"/>
              </a:rPr>
              <a:t>. Dealing with decline and distress…</a:t>
            </a:r>
          </a:p>
        </p:txBody>
      </p:sp>
      <p:pic>
        <p:nvPicPr>
          <p:cNvPr id="169986" name="Content Placeholder 9"/>
          <p:cNvPicPr>
            <a:picLocks noGrp="1" noChangeAspect="1"/>
          </p:cNvPicPr>
          <p:nvPr>
            <p:ph sz="quarter" idx="1"/>
          </p:nvPr>
        </p:nvPicPr>
        <p:blipFill>
          <a:blip r:embed="rId2">
            <a:extLst>
              <a:ext uri="{28A0092B-C50C-407E-A947-70E740481C1C}">
                <a14:useLocalDpi xmlns:a14="http://schemas.microsoft.com/office/drawing/2010/main" val="0"/>
              </a:ext>
            </a:extLst>
          </a:blip>
          <a:srcRect t="-4355" b="-4355"/>
          <a:stretch>
            <a:fillRect/>
          </a:stretch>
        </p:blipFill>
        <p:spPr>
          <a:xfrm>
            <a:off x="612775" y="1600200"/>
            <a:ext cx="8153400" cy="4495800"/>
          </a:xfrm>
        </p:spPr>
      </p:pic>
      <p:sp>
        <p:nvSpPr>
          <p:cNvPr id="1699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 y="-6350"/>
            <a:ext cx="9220200" cy="6870700"/>
          </a:xfrm>
          <a:prstGeom prst="rect">
            <a:avLst/>
          </a:prstGeom>
          <a:solidFill>
            <a:srgbClr val="FFFFFF"/>
          </a:solidFill>
          <a:ln w="9525">
            <a:solidFill>
              <a:srgbClr val="00FFFF"/>
            </a:solidFill>
            <a:miter lim="800000"/>
            <a:headEnd/>
            <a:tailEnd/>
          </a:ln>
        </p:spPr>
      </p:pic>
      <p:sp>
        <p:nvSpPr>
          <p:cNvPr id="17305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a:xfrm>
            <a:off x="612775" y="228600"/>
            <a:ext cx="8153400" cy="990600"/>
          </a:xfrm>
        </p:spPr>
        <p:txBody>
          <a:bodyPr/>
          <a:lstStyle/>
          <a:p>
            <a:pPr eaLnBrk="1" hangingPunct="1"/>
            <a:r>
              <a:rPr lang="en-US">
                <a:latin typeface="Calibri" charset="0"/>
              </a:rPr>
              <a:t>Adjusting the value of LVS for distress..</a:t>
            </a:r>
          </a:p>
        </p:txBody>
      </p:sp>
      <p:sp>
        <p:nvSpPr>
          <p:cNvPr id="166914"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In February 2009, LVS was rated B+ by S&amp;P. Historically, 28.25% of B+ rated bonds default within 10 years. LVS has a 6.375% bond, maturing in February 2015 (7 years), trading at $529. If we discount the expected cash flows on the bond at the </a:t>
            </a:r>
            <a:r>
              <a:rPr lang="en-US" dirty="0" err="1" smtClean="0">
                <a:ea typeface="+mn-ea"/>
                <a:cs typeface="+mn-cs"/>
              </a:rPr>
              <a:t>riskfree</a:t>
            </a:r>
            <a:r>
              <a:rPr lang="en-US" dirty="0" smtClean="0">
                <a:ea typeface="+mn-ea"/>
                <a:cs typeface="+mn-cs"/>
              </a:rPr>
              <a:t> rate, we can back out the probability of distress from the bond price: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Solving for the probability of bankruptcy, we get:</a:t>
            </a:r>
          </a:p>
          <a:p>
            <a:pPr marL="320040" indent="-320040" eaLnBrk="1" fontAlgn="auto" hangingPunct="1">
              <a:spcAft>
                <a:spcPts val="0"/>
              </a:spcAft>
              <a:buFont typeface="Wingdings"/>
              <a:buChar char=""/>
              <a:defRPr/>
            </a:pPr>
            <a:r>
              <a:rPr lang="en-US" dirty="0" smtClean="0">
                <a:ea typeface="+mn-ea"/>
                <a:cs typeface="+mn-cs"/>
                <a:sym typeface="Symbol" charset="0"/>
              </a:rPr>
              <a:t></a:t>
            </a:r>
            <a:r>
              <a:rPr lang="en-US" baseline="-25000" dirty="0" smtClean="0">
                <a:ea typeface="+mn-ea"/>
                <a:cs typeface="+mn-cs"/>
              </a:rPr>
              <a:t>Distress</a:t>
            </a:r>
            <a:r>
              <a:rPr lang="en-US" dirty="0" smtClean="0">
                <a:ea typeface="+mn-ea"/>
                <a:cs typeface="+mn-cs"/>
              </a:rPr>
              <a:t>  = Annual probability of default = 13.54%</a:t>
            </a:r>
          </a:p>
          <a:p>
            <a:pPr marL="640080" lvl="1" indent="-274320" eaLnBrk="1" fontAlgn="auto" hangingPunct="1">
              <a:spcAft>
                <a:spcPts val="0"/>
              </a:spcAft>
              <a:buFont typeface="Wingdings 2"/>
              <a:buChar char=""/>
              <a:defRPr/>
            </a:pPr>
            <a:r>
              <a:rPr lang="en-US" dirty="0" smtClean="0">
                <a:ea typeface="+mn-ea"/>
              </a:rPr>
              <a:t>Cumulative probability of surviving 10 years = (1 - .1354)10 = 23.34%</a:t>
            </a:r>
          </a:p>
          <a:p>
            <a:pPr marL="640080" lvl="1" indent="-274320" eaLnBrk="1" fontAlgn="auto" hangingPunct="1">
              <a:spcAft>
                <a:spcPts val="0"/>
              </a:spcAft>
              <a:buFont typeface="Wingdings 2"/>
              <a:buChar char=""/>
              <a:defRPr/>
            </a:pPr>
            <a:r>
              <a:rPr lang="en-US" dirty="0" smtClean="0">
                <a:ea typeface="+mn-ea"/>
              </a:rPr>
              <a:t>Cumulative probability of distress over 10 years = 1 - .2334 = .7666 or 76.66%</a:t>
            </a:r>
          </a:p>
          <a:p>
            <a:pPr marL="320040" indent="-320040" eaLnBrk="1" fontAlgn="auto" hangingPunct="1">
              <a:spcAft>
                <a:spcPts val="0"/>
              </a:spcAft>
              <a:buFont typeface="Wingdings"/>
              <a:buChar char=""/>
              <a:defRPr/>
            </a:pPr>
            <a:r>
              <a:rPr lang="en-US" dirty="0" smtClean="0">
                <a:ea typeface="+mn-ea"/>
                <a:cs typeface="+mn-cs"/>
              </a:rPr>
              <a:t>If LVS is becomes distressed:</a:t>
            </a:r>
          </a:p>
          <a:p>
            <a:pPr marL="640080" lvl="1" indent="-274320" eaLnBrk="1" fontAlgn="auto" hangingPunct="1">
              <a:spcAft>
                <a:spcPts val="0"/>
              </a:spcAft>
              <a:buFont typeface="Wingdings 2"/>
              <a:buChar char=""/>
              <a:defRPr/>
            </a:pPr>
            <a:r>
              <a:rPr lang="en-US" dirty="0" smtClean="0">
                <a:ea typeface="+mn-ea"/>
              </a:rPr>
              <a:t>Expected distress sale proceeds = $2,769 million &lt; Face value of debt</a:t>
            </a:r>
          </a:p>
          <a:p>
            <a:pPr marL="640080" lvl="1" indent="-274320" eaLnBrk="1" fontAlgn="auto" hangingPunct="1">
              <a:spcAft>
                <a:spcPts val="0"/>
              </a:spcAft>
              <a:buFont typeface="Wingdings 2"/>
              <a:buChar char=""/>
              <a:defRPr/>
            </a:pPr>
            <a:r>
              <a:rPr lang="en-US" dirty="0" smtClean="0">
                <a:ea typeface="+mn-ea"/>
              </a:rPr>
              <a:t>Expected equity value/share = $0.00</a:t>
            </a:r>
          </a:p>
          <a:p>
            <a:pPr marL="320040" indent="-320040" eaLnBrk="1" fontAlgn="auto" hangingPunct="1">
              <a:spcAft>
                <a:spcPts val="0"/>
              </a:spcAft>
              <a:buFont typeface="Wingdings"/>
              <a:buChar char=""/>
              <a:defRPr/>
            </a:pPr>
            <a:r>
              <a:rPr lang="en-US" dirty="0" smtClean="0">
                <a:ea typeface="+mn-ea"/>
                <a:cs typeface="+mn-cs"/>
              </a:rPr>
              <a:t>Expected value per share = $8.12 (1 - .7666) + $0.00 (.7666) = $1.92</a:t>
            </a:r>
            <a:endParaRPr lang="en-US" dirty="0">
              <a:ea typeface="+mn-ea"/>
              <a:cs typeface="+mn-cs"/>
            </a:endParaRPr>
          </a:p>
        </p:txBody>
      </p:sp>
      <p:graphicFrame>
        <p:nvGraphicFramePr>
          <p:cNvPr id="174083" name="Object 2"/>
          <p:cNvGraphicFramePr>
            <a:graphicFrameLocks noChangeAspect="1"/>
          </p:cNvGraphicFramePr>
          <p:nvPr/>
        </p:nvGraphicFramePr>
        <p:xfrm>
          <a:off x="2971800" y="2895600"/>
          <a:ext cx="3163888" cy="682625"/>
        </p:xfrm>
        <a:graphic>
          <a:graphicData uri="http://schemas.openxmlformats.org/presentationml/2006/ole">
            <mc:AlternateContent xmlns:mc="http://schemas.openxmlformats.org/markup-compatibility/2006">
              <mc:Choice xmlns:v="urn:schemas-microsoft-com:vml" Requires="v">
                <p:oleObj spid="_x0000_s174136" name="Equation" r:id="rId3" imgW="2959100" imgH="444500" progId="Equation.3">
                  <p:embed/>
                </p:oleObj>
              </mc:Choice>
              <mc:Fallback>
                <p:oleObj name="Equation" r:id="rId3" imgW="2959100" imgH="4445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2895600"/>
                        <a:ext cx="3163888" cy="682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408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III. Valuing cyclical and commodity companies</a:t>
            </a:r>
            <a:endParaRPr lang="en-US" dirty="0">
              <a:ea typeface="+mj-ea"/>
              <a:cs typeface="+mj-cs"/>
            </a:endParaRPr>
          </a:p>
        </p:txBody>
      </p:sp>
      <p:pic>
        <p:nvPicPr>
          <p:cNvPr id="18637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1047" r="-1047"/>
          <a:stretch>
            <a:fillRect/>
          </a:stretch>
        </p:blipFill>
        <p:spPr>
          <a:xfrm>
            <a:off x="612775" y="1600200"/>
            <a:ext cx="8153400" cy="4495800"/>
          </a:xfrm>
        </p:spPr>
      </p:pic>
      <p:sp>
        <p:nvSpPr>
          <p:cNvPr id="186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Picture 1"/>
          <p:cNvSpPr>
            <a:spLocks noChangeAspect="1"/>
          </p:cNvSpPr>
          <p:nvPr/>
        </p:nvSpPr>
        <p:spPr bwMode="auto">
          <a:xfrm>
            <a:off x="0" y="196850"/>
            <a:ext cx="9144000" cy="66405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18739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81000"/>
            <a:ext cx="8610600" cy="6253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873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1600"/>
            <a:ext cx="9144000" cy="66309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8944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Title 1"/>
          <p:cNvSpPr>
            <a:spLocks noGrp="1"/>
          </p:cNvSpPr>
          <p:nvPr>
            <p:ph type="title"/>
          </p:nvPr>
        </p:nvSpPr>
        <p:spPr>
          <a:xfrm>
            <a:off x="612775" y="228600"/>
            <a:ext cx="8153400" cy="990600"/>
          </a:xfrm>
        </p:spPr>
        <p:txBody>
          <a:bodyPr/>
          <a:lstStyle/>
          <a:p>
            <a:pPr eaLnBrk="1" hangingPunct="1"/>
            <a:r>
              <a:rPr lang="en-US">
                <a:latin typeface="Calibri" charset="0"/>
              </a:rPr>
              <a:t>Exxon Mobil Valuation: Simulation</a:t>
            </a:r>
          </a:p>
        </p:txBody>
      </p:sp>
      <p:pic>
        <p:nvPicPr>
          <p:cNvPr id="192514" name="Content Placeholder 3"/>
          <p:cNvPicPr>
            <a:picLocks noGrp="1"/>
          </p:cNvPicPr>
          <p:nvPr>
            <p:ph sz="quarter" idx="1"/>
          </p:nvPr>
        </p:nvPicPr>
        <p:blipFill>
          <a:blip r:embed="rId2">
            <a:extLst>
              <a:ext uri="{28A0092B-C50C-407E-A947-70E740481C1C}">
                <a14:useLocalDpi xmlns:a14="http://schemas.microsoft.com/office/drawing/2010/main" val="0"/>
              </a:ext>
            </a:extLst>
          </a:blip>
          <a:srcRect t="6686" b="6686"/>
          <a:stretch>
            <a:fillRect/>
          </a:stretch>
        </p:blipFill>
        <p:spPr>
          <a:xfrm>
            <a:off x="612775" y="1600200"/>
            <a:ext cx="8153400" cy="4495800"/>
          </a:xfrm>
        </p:spPr>
      </p:pic>
      <p:sp>
        <p:nvSpPr>
          <p:cNvPr id="1925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IV. Valuing Companies across the ownership cycle</a:t>
            </a:r>
            <a:endParaRPr lang="en-US" dirty="0">
              <a:ea typeface="+mj-ea"/>
              <a:cs typeface="+mj-cs"/>
            </a:endParaRPr>
          </a:p>
        </p:txBody>
      </p:sp>
      <p:pic>
        <p:nvPicPr>
          <p:cNvPr id="19865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12207" r="-12207"/>
          <a:stretch>
            <a:fillRect/>
          </a:stretch>
        </p:blipFill>
        <p:spPr>
          <a:xfrm>
            <a:off x="612775" y="1600200"/>
            <a:ext cx="8153400" cy="4495800"/>
          </a:xfrm>
        </p:spPr>
      </p:pic>
      <p:sp>
        <p:nvSpPr>
          <p:cNvPr id="1986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3350" y="-6350"/>
            <a:ext cx="9410700" cy="6870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9968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Total Risk versus Market Risk</a:t>
            </a:r>
          </a:p>
        </p:txBody>
      </p:sp>
      <p:sp>
        <p:nvSpPr>
          <p:cNvPr id="2048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Adjust the beta to reflect total risk rather than market risk. This adjustment is a relatively simple one, since the R squared of the regression measures the proportion of the risk that is market risk. </a:t>
            </a:r>
          </a:p>
          <a:p>
            <a:pPr marL="640080" lvl="1" indent="-274320" eaLnBrk="1" fontAlgn="auto" hangingPunct="1">
              <a:spcAft>
                <a:spcPts val="0"/>
              </a:spcAft>
              <a:buFont typeface="Wingdings 2"/>
              <a:buChar char=""/>
              <a:defRPr/>
            </a:pPr>
            <a:r>
              <a:rPr lang="en-US" smtClean="0">
                <a:ea typeface="+mn-ea"/>
              </a:rPr>
              <a:t> Total Beta = Market Beta / Correlation of the sector with the market</a:t>
            </a:r>
          </a:p>
          <a:p>
            <a:pPr marL="320040" indent="-320040" eaLnBrk="1" fontAlgn="auto" hangingPunct="1">
              <a:spcAft>
                <a:spcPts val="0"/>
              </a:spcAft>
              <a:buFont typeface="Wingdings"/>
              <a:buChar char=""/>
              <a:defRPr/>
            </a:pPr>
            <a:r>
              <a:rPr lang="en-US" smtClean="0">
                <a:ea typeface="+mn-ea"/>
                <a:cs typeface="+mn-cs"/>
              </a:rPr>
              <a:t> To  estimate the beta for Kristin Kandy, we begin with the bottom-up unlevered beta of food processing companies:</a:t>
            </a:r>
          </a:p>
          <a:p>
            <a:pPr marL="640080" lvl="1" indent="-274320" eaLnBrk="1" fontAlgn="auto" hangingPunct="1">
              <a:spcAft>
                <a:spcPts val="0"/>
              </a:spcAft>
              <a:buFont typeface="Wingdings 2"/>
              <a:buChar char=""/>
              <a:defRPr/>
            </a:pPr>
            <a:r>
              <a:rPr lang="en-US" smtClean="0">
                <a:ea typeface="+mn-ea"/>
              </a:rPr>
              <a:t>Unlevered beta for publicly traded food processing companies = 0.78</a:t>
            </a:r>
          </a:p>
          <a:p>
            <a:pPr marL="640080" lvl="1" indent="-274320" eaLnBrk="1" fontAlgn="auto" hangingPunct="1">
              <a:spcAft>
                <a:spcPts val="0"/>
              </a:spcAft>
              <a:buFont typeface="Wingdings 2"/>
              <a:buChar char=""/>
              <a:defRPr/>
            </a:pPr>
            <a:r>
              <a:rPr lang="en-US" smtClean="0">
                <a:ea typeface="+mn-ea"/>
              </a:rPr>
              <a:t>Average correlation of food processing companies with market = 0.333</a:t>
            </a:r>
          </a:p>
          <a:p>
            <a:pPr marL="640080" lvl="1" indent="-274320" eaLnBrk="1" fontAlgn="auto" hangingPunct="1">
              <a:spcAft>
                <a:spcPts val="0"/>
              </a:spcAft>
              <a:buFont typeface="Wingdings 2"/>
              <a:buChar char=""/>
              <a:defRPr/>
            </a:pPr>
            <a:r>
              <a:rPr lang="en-US" smtClean="0">
                <a:ea typeface="+mn-ea"/>
              </a:rPr>
              <a:t>Unlevered total beta for Kristin Kandy = 0.78/0.333 = 2.34</a:t>
            </a:r>
          </a:p>
          <a:p>
            <a:pPr marL="640080" lvl="1" indent="-274320" eaLnBrk="1" fontAlgn="auto" hangingPunct="1">
              <a:spcAft>
                <a:spcPts val="0"/>
              </a:spcAft>
              <a:buFont typeface="Wingdings 2"/>
              <a:buChar char=""/>
              <a:defRPr/>
            </a:pPr>
            <a:r>
              <a:rPr lang="en-US" smtClean="0">
                <a:ea typeface="+mn-ea"/>
              </a:rPr>
              <a:t>Debt to equity ratio for Kristin Kandy = 0.3/0.7 (assumed industry average)</a:t>
            </a:r>
          </a:p>
          <a:p>
            <a:pPr marL="640080" lvl="1" indent="-274320" eaLnBrk="1" fontAlgn="auto" hangingPunct="1">
              <a:spcAft>
                <a:spcPts val="0"/>
              </a:spcAft>
              <a:buFont typeface="Wingdings 2"/>
              <a:buChar char=""/>
              <a:defRPr/>
            </a:pPr>
            <a:r>
              <a:rPr lang="en-US" smtClean="0">
                <a:ea typeface="+mn-ea"/>
              </a:rPr>
              <a:t>Total Beta = 2.34 ( 1- (1-.40)(30/70)) = 2.94</a:t>
            </a:r>
          </a:p>
          <a:p>
            <a:pPr marL="640080" lvl="1" indent="-274320" eaLnBrk="1" fontAlgn="auto" hangingPunct="1">
              <a:spcAft>
                <a:spcPts val="0"/>
              </a:spcAft>
              <a:buFont typeface="Wingdings 2"/>
              <a:buChar char=""/>
              <a:defRPr/>
            </a:pPr>
            <a:r>
              <a:rPr lang="en-US" smtClean="0">
                <a:ea typeface="+mn-ea"/>
              </a:rPr>
              <a:t>Total Cost of Equity = 4.50% + 2.94 (4%) = 16.26%</a:t>
            </a:r>
            <a:endParaRPr lang="en-US">
              <a:ea typeface="+mn-ea"/>
            </a:endParaRPr>
          </a:p>
        </p:txBody>
      </p:sp>
      <p:sp>
        <p:nvSpPr>
          <p:cNvPr id="2027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Relative Valuation</a:t>
            </a:r>
            <a:endParaRPr lang="en-US">
              <a:ea typeface="+mj-ea"/>
              <a:cs typeface="+mj-cs"/>
            </a:endParaRPr>
          </a:p>
        </p:txBody>
      </p:sp>
      <p:sp>
        <p:nvSpPr>
          <p:cNvPr id="206850" name="Rectangle 3"/>
          <p:cNvSpPr>
            <a:spLocks noGrp="1" noChangeArrowheads="1"/>
          </p:cNvSpPr>
          <p:nvPr>
            <p:ph type="subTitle" idx="1"/>
          </p:nvPr>
        </p:nvSpPr>
        <p:spPr>
          <a:xfrm>
            <a:off x="2362200" y="6049963"/>
            <a:ext cx="6705600" cy="685800"/>
          </a:xfrm>
        </p:spPr>
        <p:txBody>
          <a:bodyPr/>
          <a:lstStyle/>
          <a:p>
            <a:pPr eaLnBrk="1" hangingPunct="1"/>
            <a:r>
              <a:rPr lang="en-US">
                <a:latin typeface="Calibri" charset="0"/>
              </a:rPr>
              <a:t>Aswath Damodaran</a:t>
            </a:r>
          </a:p>
        </p:txBody>
      </p:sp>
      <p:sp>
        <p:nvSpPr>
          <p:cNvPr id="20685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Relative valuation is pervasive…</a:t>
            </a:r>
          </a:p>
        </p:txBody>
      </p:sp>
      <p:sp>
        <p:nvSpPr>
          <p:cNvPr id="2088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3517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Most asset valuations are relative.</a:t>
            </a:r>
          </a:p>
          <a:p>
            <a:pPr marL="320040" indent="-320040" eaLnBrk="1" fontAlgn="auto" hangingPunct="1">
              <a:spcAft>
                <a:spcPts val="0"/>
              </a:spcAft>
              <a:buFont typeface="Wingdings"/>
              <a:buChar char=""/>
              <a:defRPr/>
            </a:pPr>
            <a:r>
              <a:rPr lang="en-US" smtClean="0">
                <a:ea typeface="+mn-ea"/>
                <a:cs typeface="+mn-cs"/>
              </a:rPr>
              <a:t>Most equity valuations on Wall Street are relative valuations. </a:t>
            </a:r>
          </a:p>
          <a:p>
            <a:pPr marL="640080" lvl="1" indent="-274320" eaLnBrk="1" fontAlgn="auto" hangingPunct="1">
              <a:spcAft>
                <a:spcPts val="0"/>
              </a:spcAft>
              <a:buFont typeface="Wingdings 2"/>
              <a:buChar char=""/>
              <a:defRPr/>
            </a:pPr>
            <a:r>
              <a:rPr lang="en-US" smtClean="0">
                <a:ea typeface="+mn-ea"/>
              </a:rPr>
              <a:t>Almost 85% of equity research reports are based upon a multiple and comparables.</a:t>
            </a:r>
          </a:p>
          <a:p>
            <a:pPr marL="640080" lvl="1" indent="-274320" eaLnBrk="1" fontAlgn="auto" hangingPunct="1">
              <a:spcAft>
                <a:spcPts val="0"/>
              </a:spcAft>
              <a:buFont typeface="Wingdings 2"/>
              <a:buChar char=""/>
              <a:defRPr/>
            </a:pPr>
            <a:r>
              <a:rPr lang="en-US" smtClean="0">
                <a:ea typeface="+mn-ea"/>
              </a:rPr>
              <a:t>More than 50% of all acquisition valuations are based upon multiples</a:t>
            </a:r>
          </a:p>
          <a:p>
            <a:pPr marL="640080" lvl="1" indent="-274320" eaLnBrk="1" fontAlgn="auto" hangingPunct="1">
              <a:spcAft>
                <a:spcPts val="0"/>
              </a:spcAft>
              <a:buFont typeface="Wingdings 2"/>
              <a:buChar char=""/>
              <a:defRPr/>
            </a:pPr>
            <a:r>
              <a:rPr lang="en-US" smtClean="0">
                <a:ea typeface="+mn-ea"/>
              </a:rPr>
              <a:t>Rules of thumb based on multiples are not only common but are often the basis for final valuation judgments.</a:t>
            </a:r>
          </a:p>
          <a:p>
            <a:pPr marL="320040" indent="-320040" eaLnBrk="1" fontAlgn="auto" hangingPunct="1">
              <a:spcAft>
                <a:spcPts val="0"/>
              </a:spcAft>
              <a:buFont typeface="Wingdings"/>
              <a:buChar char=""/>
              <a:defRPr/>
            </a:pPr>
            <a:r>
              <a:rPr lang="en-US" smtClean="0">
                <a:ea typeface="+mn-ea"/>
                <a:cs typeface="+mn-cs"/>
              </a:rPr>
              <a:t>While there are more discounted cashflow valuations in consulting and corporate finance, they are often relative valuations masquerading as discounted cash flow valuations.</a:t>
            </a:r>
          </a:p>
          <a:p>
            <a:pPr marL="640080" lvl="1" indent="-274320" eaLnBrk="1" fontAlgn="auto" hangingPunct="1">
              <a:spcAft>
                <a:spcPts val="0"/>
              </a:spcAft>
              <a:buFont typeface="Wingdings 2"/>
              <a:buChar char=""/>
              <a:defRPr/>
            </a:pPr>
            <a:r>
              <a:rPr lang="en-US" smtClean="0">
                <a:ea typeface="+mn-ea"/>
              </a:rPr>
              <a:t>The objective in many discounted cashflow valuations is to back into a number that has been obtained by using a multiple.</a:t>
            </a:r>
          </a:p>
          <a:p>
            <a:pPr marL="640080" lvl="1" indent="-274320" eaLnBrk="1" fontAlgn="auto" hangingPunct="1">
              <a:spcAft>
                <a:spcPts val="0"/>
              </a:spcAft>
              <a:buFont typeface="Wingdings 2"/>
              <a:buChar char=""/>
              <a:defRPr/>
            </a:pPr>
            <a:r>
              <a:rPr lang="en-US" smtClean="0">
                <a:ea typeface="+mn-ea"/>
              </a:rPr>
              <a:t>The terminal value in a significant number of discounted cashflow valuations is estimated using a multiple.</a:t>
            </a:r>
            <a:endParaRPr lang="en-US">
              <a:ea typeface="+mn-ea"/>
            </a:endParaRPr>
          </a:p>
        </p:txBody>
      </p:sp>
    </p:spTree>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Reasons for the allure…</a:t>
            </a:r>
          </a:p>
        </p:txBody>
      </p:sp>
      <p:sp>
        <p:nvSpPr>
          <p:cNvPr id="210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37218"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ja-JP" altLang="en-US" dirty="0" smtClean="0">
                <a:ea typeface="+mn-ea"/>
                <a:cs typeface="+mn-cs"/>
              </a:rPr>
              <a:t>“</a:t>
            </a:r>
            <a:r>
              <a:rPr lang="en-US" altLang="ja-JP" dirty="0" smtClean="0">
                <a:ea typeface="+mn-ea"/>
                <a:cs typeface="+mn-cs"/>
              </a:rPr>
              <a:t>If you think I</a:t>
            </a:r>
            <a:r>
              <a:rPr lang="ja-JP" altLang="en-US" dirty="0" smtClean="0">
                <a:ea typeface="+mn-ea"/>
                <a:cs typeface="+mn-cs"/>
              </a:rPr>
              <a:t>’</a:t>
            </a:r>
            <a:r>
              <a:rPr lang="en-US" altLang="ja-JP" dirty="0" smtClean="0">
                <a:ea typeface="+mn-ea"/>
                <a:cs typeface="+mn-cs"/>
              </a:rPr>
              <a:t>m crazy, you should see the guy who lives across the hall</a:t>
            </a:r>
            <a:r>
              <a:rPr lang="ja-JP" altLang="en-US" dirty="0" smtClean="0">
                <a:ea typeface="+mn-ea"/>
                <a:cs typeface="+mn-cs"/>
              </a:rPr>
              <a:t>”</a:t>
            </a:r>
            <a:endParaRPr lang="en-US" altLang="ja-JP" dirty="0" smtClean="0">
              <a:ea typeface="+mn-ea"/>
              <a:cs typeface="+mn-cs"/>
            </a:endParaRPr>
          </a:p>
          <a:p>
            <a:pPr marL="365760" lvl="1" indent="0" eaLnBrk="1" fontAlgn="auto" hangingPunct="1">
              <a:spcAft>
                <a:spcPts val="0"/>
              </a:spcAft>
              <a:buFont typeface="Wingdings 2"/>
              <a:buNone/>
              <a:defRPr/>
            </a:pPr>
            <a:r>
              <a:rPr lang="en-US" dirty="0" smtClean="0">
                <a:ea typeface="+mn-ea"/>
              </a:rPr>
              <a:t>	Jerry Seinfeld talking about Kramer in a Seinfeld episode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ja-JP" altLang="en-US" dirty="0" smtClean="0">
                <a:ea typeface="+mn-ea"/>
                <a:cs typeface="+mn-cs"/>
              </a:rPr>
              <a:t>“</a:t>
            </a:r>
            <a:r>
              <a:rPr lang="en-US" altLang="ja-JP" dirty="0" smtClean="0">
                <a:ea typeface="+mn-ea"/>
                <a:cs typeface="+mn-cs"/>
              </a:rPr>
              <a:t> A little inaccuracy sometimes saves tons of explanation</a:t>
            </a:r>
            <a:r>
              <a:rPr lang="ja-JP" altLang="en-US" dirty="0" smtClean="0">
                <a:ea typeface="+mn-ea"/>
                <a:cs typeface="+mn-cs"/>
              </a:rPr>
              <a:t>”</a:t>
            </a:r>
            <a:endParaRPr lang="en-US" altLang="ja-JP" dirty="0" smtClean="0">
              <a:ea typeface="+mn-ea"/>
              <a:cs typeface="+mn-cs"/>
            </a:endParaRPr>
          </a:p>
          <a:p>
            <a:pPr marL="320040" lvl="1" indent="0" eaLnBrk="1" fontAlgn="auto" hangingPunct="1">
              <a:spcAft>
                <a:spcPts val="0"/>
              </a:spcAft>
              <a:buFont typeface="Wingdings 2"/>
              <a:buNone/>
              <a:defRPr/>
            </a:pPr>
            <a:r>
              <a:rPr lang="en-US" dirty="0" smtClean="0">
                <a:ea typeface="+mn-ea"/>
              </a:rPr>
              <a:t>						H.H. Munro</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ja-JP" altLang="en-US" dirty="0" smtClean="0">
                <a:ea typeface="+mn-ea"/>
                <a:cs typeface="+mn-cs"/>
              </a:rPr>
              <a:t>“</a:t>
            </a:r>
            <a:r>
              <a:rPr lang="en-US" altLang="ja-JP" dirty="0" smtClean="0">
                <a:ea typeface="+mn-ea"/>
                <a:cs typeface="+mn-cs"/>
              </a:rPr>
              <a:t> If you are going to screw up, make sure that you have lots of company</a:t>
            </a:r>
            <a:r>
              <a:rPr lang="ja-JP" altLang="en-US" dirty="0" smtClean="0">
                <a:ea typeface="+mn-ea"/>
                <a:cs typeface="+mn-cs"/>
              </a:rPr>
              <a:t>”</a:t>
            </a:r>
            <a:endParaRPr lang="en-US" altLang="ja-JP" dirty="0" smtClean="0">
              <a:ea typeface="+mn-ea"/>
              <a:cs typeface="+mn-cs"/>
            </a:endParaRPr>
          </a:p>
          <a:p>
            <a:pPr marL="320040" lvl="1" indent="0" eaLnBrk="1" fontAlgn="auto" hangingPunct="1">
              <a:spcAft>
                <a:spcPts val="0"/>
              </a:spcAft>
              <a:buFont typeface="Wingdings 2"/>
              <a:buNone/>
              <a:defRPr/>
            </a:pPr>
            <a:r>
              <a:rPr lang="en-US" dirty="0" smtClean="0">
                <a:ea typeface="+mn-ea"/>
              </a:rPr>
              <a:t>			Ex-portfolio manager</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Four Steps to Deconstructing Multiples</a:t>
            </a:r>
            <a:endParaRPr lang="en-US">
              <a:ea typeface="+mj-ea"/>
              <a:cs typeface="+mj-cs"/>
            </a:endParaRPr>
          </a:p>
        </p:txBody>
      </p:sp>
      <p:sp>
        <p:nvSpPr>
          <p:cNvPr id="212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3926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Define the multiple</a:t>
            </a:r>
          </a:p>
          <a:p>
            <a:pPr marL="640080" lvl="1" indent="-274320" eaLnBrk="1" fontAlgn="auto" hangingPunct="1">
              <a:spcAft>
                <a:spcPts val="0"/>
              </a:spcAft>
              <a:buFont typeface="Wingdings 2"/>
              <a:buChar char=""/>
              <a:defRPr/>
            </a:pPr>
            <a:r>
              <a:rPr lang="en-US" smtClean="0">
                <a:ea typeface="+mn-ea"/>
              </a:rPr>
              <a:t>In use, the same multiple can be defined in different ways by different users. When comparing and using multiples, estimated by someone else, it is critical that we understand how the multiples have been estimated</a:t>
            </a:r>
          </a:p>
          <a:p>
            <a:pPr marL="320040" indent="-320040" eaLnBrk="1" fontAlgn="auto" hangingPunct="1">
              <a:spcAft>
                <a:spcPts val="0"/>
              </a:spcAft>
              <a:buFont typeface="Wingdings"/>
              <a:buChar char=""/>
              <a:defRPr/>
            </a:pPr>
            <a:r>
              <a:rPr lang="en-US" smtClean="0">
                <a:ea typeface="+mn-ea"/>
                <a:cs typeface="+mn-cs"/>
              </a:rPr>
              <a:t>Describe the multiple</a:t>
            </a:r>
          </a:p>
          <a:p>
            <a:pPr marL="640080" lvl="1" indent="-274320" eaLnBrk="1" fontAlgn="auto" hangingPunct="1">
              <a:spcAft>
                <a:spcPts val="0"/>
              </a:spcAft>
              <a:buFont typeface="Wingdings 2"/>
              <a:buChar char=""/>
              <a:defRPr/>
            </a:pPr>
            <a:r>
              <a:rPr lang="en-US" smtClean="0">
                <a:ea typeface="+mn-ea"/>
              </a:rPr>
              <a:t>Too many people who use a multiple have no idea what its cross sectional distribution is. If you do not know what the cross sectional distribution of a multiple is, it is difficult to look at a number and pass judgment on whether it is too high or low.</a:t>
            </a:r>
          </a:p>
          <a:p>
            <a:pPr marL="320040" indent="-320040" eaLnBrk="1" fontAlgn="auto" hangingPunct="1">
              <a:spcAft>
                <a:spcPts val="0"/>
              </a:spcAft>
              <a:buFont typeface="Wingdings"/>
              <a:buChar char=""/>
              <a:defRPr/>
            </a:pPr>
            <a:r>
              <a:rPr lang="en-US" smtClean="0">
                <a:ea typeface="+mn-ea"/>
                <a:cs typeface="+mn-cs"/>
              </a:rPr>
              <a:t>Analyze the multiple</a:t>
            </a:r>
          </a:p>
          <a:p>
            <a:pPr marL="640080" lvl="1" indent="-274320" eaLnBrk="1" fontAlgn="auto" hangingPunct="1">
              <a:spcAft>
                <a:spcPts val="0"/>
              </a:spcAft>
              <a:buFont typeface="Wingdings 2"/>
              <a:buChar char=""/>
              <a:defRPr/>
            </a:pPr>
            <a:r>
              <a:rPr lang="en-US" smtClean="0">
                <a:ea typeface="+mn-ea"/>
              </a:rPr>
              <a:t>It is critical that we understand the fundamentals that drive each multiple, and the nature of the relationship between the multiple and each variable.</a:t>
            </a:r>
          </a:p>
          <a:p>
            <a:pPr marL="320040" indent="-320040" eaLnBrk="1" fontAlgn="auto" hangingPunct="1">
              <a:spcAft>
                <a:spcPts val="0"/>
              </a:spcAft>
              <a:buFont typeface="Wingdings"/>
              <a:buChar char=""/>
              <a:defRPr/>
            </a:pPr>
            <a:r>
              <a:rPr lang="en-US" smtClean="0">
                <a:ea typeface="+mn-ea"/>
                <a:cs typeface="+mn-cs"/>
              </a:rPr>
              <a:t>Apply the multiple</a:t>
            </a:r>
          </a:p>
          <a:p>
            <a:pPr marL="640080" lvl="1" indent="-274320" eaLnBrk="1" fontAlgn="auto" hangingPunct="1">
              <a:spcAft>
                <a:spcPts val="0"/>
              </a:spcAft>
              <a:buFont typeface="Wingdings 2"/>
              <a:buChar char=""/>
              <a:defRPr/>
            </a:pPr>
            <a:r>
              <a:rPr lang="en-US" smtClean="0">
                <a:ea typeface="+mn-ea"/>
              </a:rPr>
              <a:t>Defining the comparable universe and controlling for differences is far more difficult in practice than it is in theory.</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Definitional Tests</a:t>
            </a:r>
          </a:p>
        </p:txBody>
      </p:sp>
      <p:sp>
        <p:nvSpPr>
          <p:cNvPr id="215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4131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Is the multiple consistently defined?</a:t>
            </a:r>
          </a:p>
          <a:p>
            <a:pPr marL="640080" lvl="1" indent="-274320" eaLnBrk="1" fontAlgn="auto" hangingPunct="1">
              <a:spcAft>
                <a:spcPts val="0"/>
              </a:spcAft>
              <a:buFont typeface="Wingdings 2"/>
              <a:buChar char=""/>
              <a:defRPr/>
            </a:pPr>
            <a:r>
              <a:rPr lang="en-US" smtClean="0">
                <a:ea typeface="+mn-ea"/>
              </a:rPr>
              <a:t>Proposition 1: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pPr marL="320040" indent="-320040" eaLnBrk="1" fontAlgn="auto" hangingPunct="1">
              <a:spcAft>
                <a:spcPts val="0"/>
              </a:spcAft>
              <a:buFont typeface="Wingdings"/>
              <a:buChar char=""/>
              <a:defRPr/>
            </a:pPr>
            <a:r>
              <a:rPr lang="en-US" smtClean="0">
                <a:ea typeface="+mn-ea"/>
                <a:cs typeface="+mn-cs"/>
              </a:rPr>
              <a:t>Is the multiple uniformly estimated?</a:t>
            </a:r>
          </a:p>
          <a:p>
            <a:pPr marL="640080" lvl="1" indent="-274320" eaLnBrk="1" fontAlgn="auto" hangingPunct="1">
              <a:spcAft>
                <a:spcPts val="0"/>
              </a:spcAft>
              <a:buFont typeface="Wingdings 2"/>
              <a:buChar char=""/>
              <a:defRPr/>
            </a:pPr>
            <a:r>
              <a:rPr lang="en-US" smtClean="0">
                <a:ea typeface="+mn-ea"/>
              </a:rPr>
              <a:t>The variables used in defining the multiple should be estimated uniformly across assets in the </a:t>
            </a:r>
            <a:r>
              <a:rPr lang="ja-JP" altLang="en-US" smtClean="0">
                <a:ea typeface="+mn-ea"/>
              </a:rPr>
              <a:t>“</a:t>
            </a:r>
            <a:r>
              <a:rPr lang="en-US" altLang="ja-JP" smtClean="0">
                <a:ea typeface="+mn-ea"/>
              </a:rPr>
              <a:t>comparable firm</a:t>
            </a:r>
            <a:r>
              <a:rPr lang="ja-JP" altLang="en-US" smtClean="0">
                <a:ea typeface="+mn-ea"/>
              </a:rPr>
              <a:t>”</a:t>
            </a:r>
            <a:r>
              <a:rPr lang="en-US" altLang="ja-JP" smtClean="0">
                <a:ea typeface="+mn-ea"/>
              </a:rPr>
              <a:t> list.</a:t>
            </a:r>
          </a:p>
          <a:p>
            <a:pPr marL="640080" lvl="1" indent="-274320" eaLnBrk="1" fontAlgn="auto" hangingPunct="1">
              <a:spcAft>
                <a:spcPts val="0"/>
              </a:spcAft>
              <a:buFont typeface="Wingdings 2"/>
              <a:buChar char=""/>
              <a:defRPr/>
            </a:pPr>
            <a:r>
              <a:rPr lang="en-US" smtClean="0">
                <a:ea typeface="+mn-ea"/>
              </a:rPr>
              <a:t>If earnings-based multiples are used, the accounting rules to measure earnings should be applied consistently across assets. The same rule applies with book-value based multiples.</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Example 1: Price Earnings Ratio: Definition</a:t>
            </a:r>
          </a:p>
        </p:txBody>
      </p:sp>
      <p:sp>
        <p:nvSpPr>
          <p:cNvPr id="217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43362"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algn="ctr" eaLnBrk="1" fontAlgn="auto" hangingPunct="1">
              <a:spcAft>
                <a:spcPts val="0"/>
              </a:spcAft>
              <a:buFont typeface="Wingdings"/>
              <a:buNone/>
              <a:defRPr/>
            </a:pPr>
            <a:r>
              <a:rPr lang="en-US" dirty="0" smtClean="0">
                <a:ea typeface="+mn-ea"/>
                <a:cs typeface="+mn-cs"/>
              </a:rPr>
              <a:t>PE = Market Price per Share / Earnings per Share</a:t>
            </a:r>
          </a:p>
          <a:p>
            <a:pPr marL="320040" indent="-320040" eaLnBrk="1" fontAlgn="auto" hangingPunct="1">
              <a:spcAft>
                <a:spcPts val="0"/>
              </a:spcAft>
              <a:buFont typeface="Wingdings"/>
              <a:buChar char=""/>
              <a:defRPr/>
            </a:pPr>
            <a:r>
              <a:rPr lang="en-US" dirty="0" smtClean="0">
                <a:ea typeface="+mn-ea"/>
                <a:cs typeface="+mn-cs"/>
              </a:rPr>
              <a:t>There are a number of variants on the basic PE ratio in use. They are based upon how the price and the earnings are defined.</a:t>
            </a:r>
          </a:p>
          <a:p>
            <a:pPr marL="0" indent="0" eaLnBrk="1" fontAlgn="auto" hangingPunct="1">
              <a:spcAft>
                <a:spcPts val="0"/>
              </a:spcAft>
              <a:buFont typeface="Wingdings"/>
              <a:buNone/>
              <a:defRPr/>
            </a:pPr>
            <a:r>
              <a:rPr lang="en-US" dirty="0" smtClean="0">
                <a:ea typeface="+mn-ea"/>
                <a:cs typeface="+mn-cs"/>
              </a:rPr>
              <a:t>Price:	is usually the current price</a:t>
            </a:r>
          </a:p>
          <a:p>
            <a:pPr marL="0" indent="0" eaLnBrk="1" fontAlgn="auto" hangingPunct="1">
              <a:spcAft>
                <a:spcPts val="0"/>
              </a:spcAft>
              <a:buFont typeface="Wingdings"/>
              <a:buNone/>
              <a:defRPr/>
            </a:pPr>
            <a:r>
              <a:rPr lang="en-US" dirty="0" smtClean="0">
                <a:ea typeface="+mn-ea"/>
                <a:cs typeface="+mn-cs"/>
              </a:rPr>
              <a:t>	is sometimes the average price for the year</a:t>
            </a:r>
          </a:p>
          <a:p>
            <a:pPr marL="0" indent="0" eaLnBrk="1" fontAlgn="auto" hangingPunct="1">
              <a:spcAft>
                <a:spcPts val="0"/>
              </a:spcAft>
              <a:buFont typeface="Wingdings"/>
              <a:buNone/>
              <a:defRPr/>
            </a:pPr>
            <a:r>
              <a:rPr lang="en-US" dirty="0" smtClean="0">
                <a:ea typeface="+mn-ea"/>
                <a:cs typeface="+mn-cs"/>
              </a:rPr>
              <a:t>EPS:	EPS in most recent financial year</a:t>
            </a:r>
          </a:p>
          <a:p>
            <a:pPr marL="0" indent="0" eaLnBrk="1" fontAlgn="auto" hangingPunct="1">
              <a:spcAft>
                <a:spcPts val="0"/>
              </a:spcAft>
              <a:buFont typeface="Wingdings"/>
              <a:buNone/>
              <a:defRPr/>
            </a:pPr>
            <a:r>
              <a:rPr lang="en-US" dirty="0" smtClean="0">
                <a:ea typeface="+mn-ea"/>
                <a:cs typeface="+mn-cs"/>
              </a:rPr>
              <a:t>	EPS in trailing 12 months (Trailing PE)</a:t>
            </a:r>
          </a:p>
          <a:p>
            <a:pPr marL="0" indent="0" eaLnBrk="1" fontAlgn="auto" hangingPunct="1">
              <a:spcAft>
                <a:spcPts val="0"/>
              </a:spcAft>
              <a:buFont typeface="Wingdings"/>
              <a:buNone/>
              <a:defRPr/>
            </a:pPr>
            <a:r>
              <a:rPr lang="en-US" dirty="0" smtClean="0">
                <a:ea typeface="+mn-ea"/>
                <a:cs typeface="+mn-cs"/>
              </a:rPr>
              <a:t>	Forecasted </a:t>
            </a:r>
            <a:r>
              <a:rPr lang="en-US" dirty="0" err="1" smtClean="0">
                <a:ea typeface="+mn-ea"/>
                <a:cs typeface="+mn-cs"/>
              </a:rPr>
              <a:t>EPSnnext</a:t>
            </a:r>
            <a:r>
              <a:rPr lang="en-US" dirty="0" smtClean="0">
                <a:ea typeface="+mn-ea"/>
                <a:cs typeface="+mn-cs"/>
              </a:rPr>
              <a:t> year (Forward PE)</a:t>
            </a:r>
          </a:p>
          <a:p>
            <a:pPr marL="0" indent="0" eaLnBrk="1" fontAlgn="auto" hangingPunct="1">
              <a:spcAft>
                <a:spcPts val="0"/>
              </a:spcAft>
              <a:buFont typeface="Wingdings"/>
              <a:buNone/>
              <a:defRPr/>
            </a:pPr>
            <a:r>
              <a:rPr lang="en-US" dirty="0" smtClean="0">
                <a:ea typeface="+mn-ea"/>
                <a:cs typeface="+mn-cs"/>
              </a:rPr>
              <a:t>	</a:t>
            </a:r>
            <a:r>
              <a:rPr lang="en-US" dirty="0">
                <a:ea typeface="+mn-ea"/>
                <a:cs typeface="+mn-cs"/>
              </a:rPr>
              <a:t>F</a:t>
            </a:r>
            <a:r>
              <a:rPr lang="en-US" dirty="0" smtClean="0">
                <a:ea typeface="+mn-ea"/>
                <a:cs typeface="+mn-cs"/>
              </a:rPr>
              <a:t>orecasted EPS in future year</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2: Enterprise Value /EBITDA Multiple</a:t>
            </a:r>
            <a:endParaRPr lang="en-US">
              <a:ea typeface="+mj-ea"/>
              <a:cs typeface="+mj-cs"/>
            </a:endParaRPr>
          </a:p>
        </p:txBody>
      </p:sp>
      <p:sp>
        <p:nvSpPr>
          <p:cNvPr id="219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454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The enterprise value to EBITDA multiple is obtained by netting cash out against debt to arrive at enterprise value and dividing by EBITDA.</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Why do we net out cash from firm value?</a:t>
            </a:r>
          </a:p>
          <a:p>
            <a:pPr marL="320040" indent="-320040" eaLnBrk="1" fontAlgn="auto" hangingPunct="1">
              <a:spcAft>
                <a:spcPts val="0"/>
              </a:spcAft>
              <a:buFont typeface="Wingdings"/>
              <a:buChar char=""/>
              <a:defRPr/>
            </a:pPr>
            <a:r>
              <a:rPr lang="en-US" smtClean="0">
                <a:ea typeface="+mn-ea"/>
                <a:cs typeface="+mn-cs"/>
              </a:rPr>
              <a:t>What happens if a firm has cross holdings which are categorized as:</a:t>
            </a:r>
          </a:p>
          <a:p>
            <a:pPr marL="640080" lvl="1" indent="-274320" eaLnBrk="1" fontAlgn="auto" hangingPunct="1">
              <a:spcAft>
                <a:spcPts val="0"/>
              </a:spcAft>
              <a:buFont typeface="Wingdings 2"/>
              <a:buChar char=""/>
              <a:defRPr/>
            </a:pPr>
            <a:r>
              <a:rPr lang="en-US" smtClean="0">
                <a:ea typeface="+mn-ea"/>
              </a:rPr>
              <a:t>Minority interests?</a:t>
            </a:r>
          </a:p>
          <a:p>
            <a:pPr marL="640080" lvl="1" indent="-274320" eaLnBrk="1" fontAlgn="auto" hangingPunct="1">
              <a:spcAft>
                <a:spcPts val="0"/>
              </a:spcAft>
              <a:buFont typeface="Wingdings 2"/>
              <a:buChar char=""/>
              <a:defRPr/>
            </a:pPr>
            <a:r>
              <a:rPr lang="en-US" smtClean="0">
                <a:ea typeface="+mn-ea"/>
              </a:rPr>
              <a:t>Majority active interests?</a:t>
            </a:r>
          </a:p>
          <a:p>
            <a:pPr marL="320040" indent="-320040" eaLnBrk="1" fontAlgn="auto" hangingPunct="1">
              <a:spcAft>
                <a:spcPts val="0"/>
              </a:spcAft>
              <a:buFont typeface="Wingdings"/>
              <a:buChar char=""/>
              <a:defRPr/>
            </a:pPr>
            <a:endParaRPr lang="en-US">
              <a:ea typeface="+mn-ea"/>
              <a:cs typeface="+mn-cs"/>
            </a:endParaRPr>
          </a:p>
        </p:txBody>
      </p:sp>
      <p:graphicFrame>
        <p:nvGraphicFramePr>
          <p:cNvPr id="219140" name="Object 2"/>
          <p:cNvGraphicFramePr>
            <a:graphicFrameLocks/>
          </p:cNvGraphicFramePr>
          <p:nvPr/>
        </p:nvGraphicFramePr>
        <p:xfrm>
          <a:off x="838200" y="3124200"/>
          <a:ext cx="7188200" cy="576263"/>
        </p:xfrm>
        <a:graphic>
          <a:graphicData uri="http://schemas.openxmlformats.org/presentationml/2006/ole">
            <mc:AlternateContent xmlns:mc="http://schemas.openxmlformats.org/markup-compatibility/2006">
              <mc:Choice xmlns:v="urn:schemas-microsoft-com:vml" Requires="v">
                <p:oleObj spid="_x0000_s219192" name="Equation" r:id="rId4" imgW="4800600" imgH="393700" progId="Equation.3">
                  <p:embed/>
                </p:oleObj>
              </mc:Choice>
              <mc:Fallback>
                <p:oleObj name="Equation" r:id="rId4" imgW="48006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124200"/>
                        <a:ext cx="718820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Descriptive Tests</a:t>
            </a:r>
          </a:p>
        </p:txBody>
      </p:sp>
      <p:sp>
        <p:nvSpPr>
          <p:cNvPr id="221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4745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What is the average and standard deviation for this multiple, across the universe (market)?</a:t>
            </a:r>
          </a:p>
          <a:p>
            <a:pPr marL="320040" indent="-320040" eaLnBrk="1" fontAlgn="auto" hangingPunct="1">
              <a:spcAft>
                <a:spcPts val="0"/>
              </a:spcAft>
              <a:buFont typeface="Wingdings"/>
              <a:buChar char=""/>
              <a:defRPr/>
            </a:pPr>
            <a:r>
              <a:rPr lang="en-US" smtClean="0">
                <a:ea typeface="+mn-ea"/>
                <a:cs typeface="+mn-cs"/>
              </a:rPr>
              <a:t>What is the median for this multiple? </a:t>
            </a:r>
          </a:p>
          <a:p>
            <a:pPr marL="640080" lvl="1" indent="-274320" eaLnBrk="1" fontAlgn="auto" hangingPunct="1">
              <a:spcAft>
                <a:spcPts val="0"/>
              </a:spcAft>
              <a:buFont typeface="Wingdings 2"/>
              <a:buChar char=""/>
              <a:defRPr/>
            </a:pPr>
            <a:r>
              <a:rPr lang="en-US" smtClean="0">
                <a:ea typeface="+mn-ea"/>
              </a:rPr>
              <a:t>The median for this multiple is often a more reliable comparison point.</a:t>
            </a:r>
          </a:p>
          <a:p>
            <a:pPr marL="320040" indent="-320040" eaLnBrk="1" fontAlgn="auto" hangingPunct="1">
              <a:spcAft>
                <a:spcPts val="0"/>
              </a:spcAft>
              <a:buFont typeface="Wingdings"/>
              <a:buChar char=""/>
              <a:defRPr/>
            </a:pPr>
            <a:r>
              <a:rPr lang="en-US" smtClean="0">
                <a:ea typeface="+mn-ea"/>
                <a:cs typeface="+mn-cs"/>
              </a:rPr>
              <a:t>How large are the outliers to the distribution, and how do we deal with the outliers?</a:t>
            </a:r>
          </a:p>
          <a:p>
            <a:pPr marL="640080" lvl="1" indent="-274320" eaLnBrk="1" fontAlgn="auto" hangingPunct="1">
              <a:spcAft>
                <a:spcPts val="0"/>
              </a:spcAft>
              <a:buFont typeface="Wingdings 2"/>
              <a:buChar char=""/>
              <a:defRPr/>
            </a:pPr>
            <a:r>
              <a:rPr lang="en-US" smtClean="0">
                <a:ea typeface="+mn-ea"/>
              </a:rPr>
              <a:t>Throwing out the outliers may seem like an obvious solution, but if the outliers all lie on one side of the distribution (they usually are large positive numbers), this can lead to a biased estimate.</a:t>
            </a:r>
          </a:p>
          <a:p>
            <a:pPr marL="320040" indent="-320040" eaLnBrk="1" fontAlgn="auto" hangingPunct="1">
              <a:spcAft>
                <a:spcPts val="0"/>
              </a:spcAft>
              <a:buFont typeface="Wingdings"/>
              <a:buChar char=""/>
              <a:defRPr/>
            </a:pPr>
            <a:r>
              <a:rPr lang="en-US" smtClean="0">
                <a:ea typeface="+mn-ea"/>
                <a:cs typeface="+mn-cs"/>
              </a:rPr>
              <a:t>Are there cases where the multiple cannot be estimated? Will ignoring these cases lead to a biased estimate of the multiple?</a:t>
            </a:r>
          </a:p>
          <a:p>
            <a:pPr marL="320040" indent="-320040" eaLnBrk="1" fontAlgn="auto" hangingPunct="1">
              <a:spcAft>
                <a:spcPts val="0"/>
              </a:spcAft>
              <a:buFont typeface="Wingdings"/>
              <a:buChar char=""/>
              <a:defRPr/>
            </a:pPr>
            <a:r>
              <a:rPr lang="en-US" smtClean="0">
                <a:ea typeface="+mn-ea"/>
                <a:cs typeface="+mn-cs"/>
              </a:rPr>
              <a:t>How has this multiple changed over time?</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1026"/>
          <p:cNvSpPr>
            <a:spLocks noGrp="1" noChangeArrowheads="1"/>
          </p:cNvSpPr>
          <p:nvPr>
            <p:ph type="title"/>
          </p:nvPr>
        </p:nvSpPr>
        <p:spPr>
          <a:xfrm>
            <a:off x="612775" y="228600"/>
            <a:ext cx="8153400" cy="990600"/>
          </a:xfrm>
        </p:spPr>
        <p:txBody>
          <a:bodyPr/>
          <a:lstStyle/>
          <a:p>
            <a:pPr eaLnBrk="1" hangingPunct="1"/>
            <a:r>
              <a:rPr lang="en-US">
                <a:latin typeface="Calibri" charset="0"/>
              </a:rPr>
              <a:t>1. Multiples have skewed distributions…</a:t>
            </a:r>
          </a:p>
        </p:txBody>
      </p:sp>
      <p:sp>
        <p:nvSpPr>
          <p:cNvPr id="223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6"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1026"/>
          <p:cNvSpPr>
            <a:spLocks noGrp="1" noChangeArrowheads="1"/>
          </p:cNvSpPr>
          <p:nvPr>
            <p:ph type="title"/>
          </p:nvPr>
        </p:nvSpPr>
        <p:spPr>
          <a:xfrm>
            <a:off x="612775" y="228600"/>
            <a:ext cx="8153400" cy="990600"/>
          </a:xfrm>
        </p:spPr>
        <p:txBody>
          <a:bodyPr/>
          <a:lstStyle/>
          <a:p>
            <a:pPr eaLnBrk="1" hangingPunct="1"/>
            <a:r>
              <a:rPr lang="en-US">
                <a:latin typeface="Calibri" charset="0"/>
              </a:rPr>
              <a:t>2. Making statistics “dicey”</a:t>
            </a:r>
          </a:p>
        </p:txBody>
      </p:sp>
      <p:sp>
        <p:nvSpPr>
          <p:cNvPr id="2252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6" name="Content Placeholder 3"/>
          <p:cNvGraphicFramePr>
            <a:graphicFrameLocks noGrp="1"/>
          </p:cNvGraphicFramePr>
          <p:nvPr>
            <p:ph sz="quarter" idx="1"/>
            <p:extLst>
              <p:ext uri="{D42A27DB-BD31-4B8C-83A1-F6EECF244321}">
                <p14:modId xmlns:p14="http://schemas.microsoft.com/office/powerpoint/2010/main" val="2147214035"/>
              </p:ext>
            </p:extLst>
          </p:nvPr>
        </p:nvGraphicFramePr>
        <p:xfrm>
          <a:off x="612775" y="1600200"/>
          <a:ext cx="7467598" cy="4419600"/>
        </p:xfrm>
        <a:graphic>
          <a:graphicData uri="http://schemas.openxmlformats.org/drawingml/2006/table">
            <a:tbl>
              <a:tblPr/>
              <a:tblGrid>
                <a:gridCol w="2677528"/>
                <a:gridCol w="1596690"/>
                <a:gridCol w="1596690"/>
                <a:gridCol w="1596690"/>
              </a:tblGrid>
              <a:tr h="368300">
                <a:tc>
                  <a:txBody>
                    <a:bodyPr/>
                    <a:lstStyle/>
                    <a:p>
                      <a:pPr algn="l" fontAlgn="b"/>
                      <a:r>
                        <a:rPr lang="en-US" sz="1600" b="0" i="0" u="none" strike="noStrike" dirty="0">
                          <a:solidFill>
                            <a:srgbClr val="000000"/>
                          </a:solidFill>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Arial"/>
                        </a:rPr>
                        <a:t>Current 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Arial"/>
                        </a:rPr>
                        <a:t>Trailing 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Arial"/>
                        </a:rPr>
                        <a:t>Forward 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dirty="0">
                          <a:solidFill>
                            <a:srgbClr val="000000"/>
                          </a:solidFill>
                          <a:effectLst/>
                          <a:latin typeface="Arial"/>
                        </a:rPr>
                        <a:t>Number of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Arial"/>
                        </a:rPr>
                        <a:t>7887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Arial"/>
                        </a:rPr>
                        <a:t>7887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Arial"/>
                        </a:rPr>
                        <a:t>7887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Number with 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3403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3398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2820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Average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Arial"/>
                        </a:rPr>
                        <a:t>72.13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60.49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35.25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Median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20.88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19.74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18.32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Minimum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0.4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Maximum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23,100.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23,100.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5,230.91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Standard deviation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509.6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510.41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139.75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Standard error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8.74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8.76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Arial"/>
                        </a:rPr>
                        <a:t>2.63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Skewness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32.77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25.04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25th percentile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13.578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13.2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14.32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75th percentile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33.86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31.16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Arial"/>
                        </a:rPr>
                        <a:t>25.66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050"/>
          <p:cNvSpPr>
            <a:spLocks noGrp="1" noChangeArrowheads="1"/>
          </p:cNvSpPr>
          <p:nvPr>
            <p:ph type="title"/>
          </p:nvPr>
        </p:nvSpPr>
        <p:spPr>
          <a:xfrm>
            <a:off x="152400" y="228600"/>
            <a:ext cx="8839200" cy="990600"/>
          </a:xfrm>
        </p:spPr>
        <p:txBody>
          <a:bodyPr>
            <a:noAutofit/>
          </a:bodyPr>
          <a:lstStyle/>
          <a:p>
            <a:pPr eaLnBrk="1" fontAlgn="auto" hangingPunct="1">
              <a:spcAft>
                <a:spcPts val="0"/>
              </a:spcAft>
              <a:defRPr/>
            </a:pPr>
            <a:r>
              <a:rPr lang="en-US" sz="2800" dirty="0" smtClean="0">
                <a:ea typeface="+mj-ea"/>
                <a:cs typeface="+mj-cs"/>
              </a:rPr>
              <a:t>3. Markets have a lot in common</a:t>
            </a:r>
            <a:r>
              <a:rPr lang="en-US" sz="2800" dirty="0">
                <a:ea typeface="+mj-ea"/>
                <a:cs typeface="+mj-cs"/>
              </a:rPr>
              <a:t> </a:t>
            </a:r>
            <a:r>
              <a:rPr lang="en-US" sz="2800" dirty="0" smtClean="0">
                <a:ea typeface="+mj-ea"/>
                <a:cs typeface="+mj-cs"/>
              </a:rPr>
              <a:t>: Comparing Global PEs</a:t>
            </a:r>
            <a:endParaRPr lang="en-US" sz="2800" dirty="0">
              <a:ea typeface="+mj-ea"/>
              <a:cs typeface="+mj-cs"/>
            </a:endParaRPr>
          </a:p>
        </p:txBody>
      </p:sp>
      <p:sp>
        <p:nvSpPr>
          <p:cNvPr id="45058" name="Text Box 2055"/>
          <p:cNvSpPr txBox="1">
            <a:spLocks noChangeArrowheads="1"/>
          </p:cNvSpPr>
          <p:nvPr/>
        </p:nvSpPr>
        <p:spPr bwMode="auto">
          <a:xfrm>
            <a:off x="8197850" y="1676400"/>
            <a:ext cx="1841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endParaRPr lang="en-US" sz="1600" i="1"/>
          </a:p>
        </p:txBody>
      </p:sp>
      <p:sp>
        <p:nvSpPr>
          <p:cNvPr id="450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EB80A482-9D00-8042-9E98-351D7A2B5BDD}" type="slidenum">
              <a:rPr lang="en-US"/>
              <a:pPr>
                <a:defRPr/>
              </a:pPr>
              <a:t>97</a:t>
            </a:fld>
            <a:endParaRPr lang="en-US" dirty="0"/>
          </a:p>
        </p:txBody>
      </p:sp>
      <p:graphicFrame>
        <p:nvGraphicFramePr>
          <p:cNvPr id="10" name="Content Placeholder 9"/>
          <p:cNvGraphicFramePr>
            <a:graphicFrameLocks noGrp="1"/>
          </p:cNvGraphicFramePr>
          <p:nvPr>
            <p:ph sz="quarter" idx="1"/>
            <p:extLst>
              <p:ext uri="{D42A27DB-BD31-4B8C-83A1-F6EECF244321}">
                <p14:modId xmlns:p14="http://schemas.microsoft.com/office/powerpoint/2010/main" val="2806035948"/>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33814390"/>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4. Simplistic rules almost always break down…6 times EBITDA may not be cheap… </a:t>
            </a:r>
            <a:endParaRPr lang="en-US">
              <a:ea typeface="+mj-ea"/>
              <a:cs typeface="+mj-cs"/>
            </a:endParaRPr>
          </a:p>
        </p:txBody>
      </p:sp>
      <p:sp>
        <p:nvSpPr>
          <p:cNvPr id="2293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229379"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But it may be in 2015, unless you are in Japan, Australia or Canada</a:t>
            </a:r>
            <a:endParaRPr lang="en-US" dirty="0">
              <a:ea typeface="+mj-ea"/>
              <a:cs typeface="+mj-cs"/>
            </a:endParaRPr>
          </a:p>
        </p:txBody>
      </p:sp>
      <p:sp>
        <p:nvSpPr>
          <p:cNvPr id="512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ADB31A79-CF36-784E-969B-CF4A4C1772A9}" type="slidenum">
              <a:rPr lang="en-US"/>
              <a:pPr>
                <a:defRPr/>
              </a:pPr>
              <a:t>99</a:t>
            </a:fld>
            <a:endParaRPr lang="en-US" dirty="0"/>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664351095"/>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346560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Analytical Tests</a:t>
            </a: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5872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What are the fundamentals that determine and drive these multiples?</a:t>
            </a:r>
          </a:p>
          <a:p>
            <a:pPr marL="640080" lvl="1" indent="-274320" eaLnBrk="1" fontAlgn="auto" hangingPunct="1">
              <a:spcAft>
                <a:spcPts val="0"/>
              </a:spcAft>
              <a:buFont typeface="Wingdings 2"/>
              <a:buChar char=""/>
              <a:defRPr/>
            </a:pPr>
            <a:r>
              <a:rPr lang="en-US" smtClean="0">
                <a:ea typeface="+mn-ea"/>
              </a:rPr>
              <a:t>Proposition 2: Embedded in every multiple are all of the variables that drive every discounted cash flow valuation - growth, risk and cash flow patterns.</a:t>
            </a:r>
          </a:p>
          <a:p>
            <a:pPr marL="640080" lvl="1" indent="-274320" eaLnBrk="1" fontAlgn="auto" hangingPunct="1">
              <a:spcAft>
                <a:spcPts val="0"/>
              </a:spcAft>
              <a:buFont typeface="Wingdings 2"/>
              <a:buChar char=""/>
              <a:defRPr/>
            </a:pPr>
            <a:r>
              <a:rPr lang="en-US" smtClean="0">
                <a:ea typeface="+mn-ea"/>
              </a:rPr>
              <a:t>In fact, using a simple discounted cash flow model and basic algebra should yield the fundamentals that drive a multiple</a:t>
            </a:r>
          </a:p>
          <a:p>
            <a:pPr marL="320040" indent="-320040" eaLnBrk="1" fontAlgn="auto" hangingPunct="1">
              <a:spcAft>
                <a:spcPts val="0"/>
              </a:spcAft>
              <a:buFont typeface="Wingdings"/>
              <a:buChar char=""/>
              <a:defRPr/>
            </a:pPr>
            <a:r>
              <a:rPr lang="en-US" smtClean="0">
                <a:ea typeface="+mn-ea"/>
                <a:cs typeface="+mn-cs"/>
              </a:rPr>
              <a:t>How do changes in these fundamentals change the multiple?</a:t>
            </a:r>
          </a:p>
          <a:p>
            <a:pPr marL="640080" lvl="1" indent="-274320" eaLnBrk="1" fontAlgn="auto" hangingPunct="1">
              <a:spcAft>
                <a:spcPts val="0"/>
              </a:spcAft>
              <a:buFont typeface="Wingdings 2"/>
              <a:buChar char=""/>
              <a:defRPr/>
            </a:pPr>
            <a:r>
              <a:rPr lang="en-US" smtClean="0">
                <a:ea typeface="+mn-ea"/>
              </a:rPr>
              <a:t>The relationship between a fundamental (like growth) and a multiple (such as PE) is seldom linear. For example, if firm A has twice the growth rate of firm B, it will generally not trade at twice its PE ratio</a:t>
            </a:r>
          </a:p>
          <a:p>
            <a:pPr marL="640080" lvl="1" indent="-274320" eaLnBrk="1" fontAlgn="auto" hangingPunct="1">
              <a:spcAft>
                <a:spcPts val="0"/>
              </a:spcAft>
              <a:buFont typeface="Wingdings 2"/>
              <a:buChar char=""/>
              <a:defRPr/>
            </a:pPr>
            <a:r>
              <a:rPr lang="en-US" smtClean="0">
                <a:ea typeface="+mn-ea"/>
              </a:rPr>
              <a:t>Proposition 3: It is impossible to properly compare firms on a multiple, if we do not know the nature of the relationship between fundamentals and the multiple.</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PE Ratio: Understanding the Fundamentals</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607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To understand the fundamentals, start with a basic equity discounted cash flow model. </a:t>
            </a:r>
          </a:p>
          <a:p>
            <a:pPr marL="320040" indent="-320040" eaLnBrk="1" fontAlgn="auto" hangingPunct="1">
              <a:spcAft>
                <a:spcPts val="0"/>
              </a:spcAft>
              <a:buFont typeface="Wingdings"/>
              <a:buChar char=""/>
              <a:defRPr/>
            </a:pPr>
            <a:r>
              <a:rPr lang="en-US" dirty="0" smtClean="0">
                <a:ea typeface="+mn-ea"/>
                <a:cs typeface="+mn-cs"/>
              </a:rPr>
              <a:t>With the dividend discount model,</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Dividing both sides by the current earnings per share,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this had been a FCFE Model,</a:t>
            </a:r>
          </a:p>
          <a:p>
            <a:pPr marL="0" indent="0" eaLnBrk="1" fontAlgn="auto" hangingPunct="1">
              <a:spcAft>
                <a:spcPts val="0"/>
              </a:spcAft>
              <a:buFont typeface="Wingdings"/>
              <a:buNone/>
              <a:defRPr/>
            </a:pPr>
            <a:r>
              <a:rPr lang="en-US" dirty="0" smtClean="0">
                <a:ea typeface="+mn-ea"/>
                <a:cs typeface="+mn-cs"/>
              </a:rPr>
              <a:t> </a:t>
            </a:r>
            <a:endParaRPr lang="en-US" dirty="0">
              <a:ea typeface="+mn-ea"/>
              <a:cs typeface="+mn-cs"/>
            </a:endParaRPr>
          </a:p>
        </p:txBody>
      </p:sp>
      <p:graphicFrame>
        <p:nvGraphicFramePr>
          <p:cNvPr id="234500" name="Object 2"/>
          <p:cNvGraphicFramePr>
            <a:graphicFrameLocks/>
          </p:cNvGraphicFramePr>
          <p:nvPr/>
        </p:nvGraphicFramePr>
        <p:xfrm>
          <a:off x="3657600" y="2971800"/>
          <a:ext cx="923925" cy="479425"/>
        </p:xfrm>
        <a:graphic>
          <a:graphicData uri="http://schemas.openxmlformats.org/presentationml/2006/ole">
            <mc:AlternateContent xmlns:mc="http://schemas.openxmlformats.org/markup-compatibility/2006">
              <mc:Choice xmlns:v="urn:schemas-microsoft-com:vml" Requires="v">
                <p:oleObj spid="_x0000_s234657" name="Equation" r:id="rId4" imgW="749300" imgH="393700" progId="Equation.3">
                  <p:embed/>
                </p:oleObj>
              </mc:Choice>
              <mc:Fallback>
                <p:oleObj name="Equation" r:id="rId4" imgW="7493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2971800"/>
                        <a:ext cx="923925" cy="479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4501" name="Object 3"/>
          <p:cNvGraphicFramePr>
            <a:graphicFrameLocks/>
          </p:cNvGraphicFramePr>
          <p:nvPr/>
        </p:nvGraphicFramePr>
        <p:xfrm>
          <a:off x="2971800" y="4343400"/>
          <a:ext cx="2940050" cy="558800"/>
        </p:xfrm>
        <a:graphic>
          <a:graphicData uri="http://schemas.openxmlformats.org/presentationml/2006/ole">
            <mc:AlternateContent xmlns:mc="http://schemas.openxmlformats.org/markup-compatibility/2006">
              <mc:Choice xmlns:v="urn:schemas-microsoft-com:vml" Requires="v">
                <p:oleObj spid="_x0000_s234658" name="Equation" r:id="rId6" imgW="2362200" imgH="457200" progId="Equation.3">
                  <p:embed/>
                </p:oleObj>
              </mc:Choice>
              <mc:Fallback>
                <p:oleObj name="Equation" r:id="rId6" imgW="2362200" imgH="457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4343400"/>
                        <a:ext cx="2940050" cy="558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4502" name="Object 4"/>
          <p:cNvGraphicFramePr>
            <a:graphicFrameLocks/>
          </p:cNvGraphicFramePr>
          <p:nvPr/>
        </p:nvGraphicFramePr>
        <p:xfrm>
          <a:off x="3810000" y="5562600"/>
          <a:ext cx="2830513" cy="482600"/>
        </p:xfrm>
        <a:graphic>
          <a:graphicData uri="http://schemas.openxmlformats.org/presentationml/2006/ole">
            <mc:AlternateContent xmlns:mc="http://schemas.openxmlformats.org/markup-compatibility/2006">
              <mc:Choice xmlns:v="urn:schemas-microsoft-com:vml" Requires="v">
                <p:oleObj spid="_x0000_s234659" name="Equation" r:id="rId8" imgW="2260600" imgH="393700" progId="Equation.3">
                  <p:embed/>
                </p:oleObj>
              </mc:Choice>
              <mc:Fallback>
                <p:oleObj name="Equation" r:id="rId8" imgW="2260600" imgH="3937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0" y="5562600"/>
                        <a:ext cx="2830513" cy="482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4503" name="Object 5"/>
          <p:cNvGraphicFramePr>
            <a:graphicFrameLocks/>
          </p:cNvGraphicFramePr>
          <p:nvPr/>
        </p:nvGraphicFramePr>
        <p:xfrm>
          <a:off x="3810000" y="6172200"/>
          <a:ext cx="3148013" cy="547688"/>
        </p:xfrm>
        <a:graphic>
          <a:graphicData uri="http://schemas.openxmlformats.org/presentationml/2006/ole">
            <mc:AlternateContent xmlns:mc="http://schemas.openxmlformats.org/markup-compatibility/2006">
              <mc:Choice xmlns:v="urn:schemas-microsoft-com:vml" Requires="v">
                <p:oleObj spid="_x0000_s234660" name="Equation" r:id="rId10" imgW="2565400" imgH="444500" progId="Equation.3">
                  <p:embed/>
                </p:oleObj>
              </mc:Choice>
              <mc:Fallback>
                <p:oleObj name="Equation" r:id="rId10" imgW="2565400" imgH="4445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10000" y="6172200"/>
                        <a:ext cx="3148013" cy="5476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Determinants of Multiples…</a:t>
            </a: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236547"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53" b="-1353"/>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Application Tests</a:t>
            </a: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6486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Given the firm that we are valuing, what is a </a:t>
            </a:r>
            <a:r>
              <a:rPr lang="ja-JP" altLang="en-US" smtClean="0">
                <a:ea typeface="+mn-ea"/>
                <a:cs typeface="+mn-cs"/>
              </a:rPr>
              <a:t>“</a:t>
            </a:r>
            <a:r>
              <a:rPr lang="en-US" altLang="ja-JP" smtClean="0">
                <a:ea typeface="+mn-ea"/>
                <a:cs typeface="+mn-cs"/>
              </a:rPr>
              <a:t>comparable</a:t>
            </a:r>
            <a:r>
              <a:rPr lang="ja-JP" altLang="en-US" smtClean="0">
                <a:ea typeface="+mn-ea"/>
                <a:cs typeface="+mn-cs"/>
              </a:rPr>
              <a:t>”</a:t>
            </a:r>
            <a:r>
              <a:rPr lang="en-US" altLang="ja-JP" smtClean="0">
                <a:ea typeface="+mn-ea"/>
                <a:cs typeface="+mn-cs"/>
              </a:rPr>
              <a:t> firm?</a:t>
            </a:r>
          </a:p>
          <a:p>
            <a:pPr marL="640080" lvl="1" indent="-274320" eaLnBrk="1" fontAlgn="auto" hangingPunct="1">
              <a:spcAft>
                <a:spcPts val="0"/>
              </a:spcAft>
              <a:buFont typeface="Wingdings 2"/>
              <a:buChar char=""/>
              <a:defRPr/>
            </a:pPr>
            <a:r>
              <a:rPr lang="en-US" smtClean="0">
                <a:ea typeface="+mn-ea"/>
              </a:rPr>
              <a:t>While traditional analysis is built on the premise that firms in the same sector are comparable firms, valuation theory would suggest that a comparable firm is one which is similar to the one being analyzed in terms of fundamentals.</a:t>
            </a:r>
          </a:p>
          <a:p>
            <a:pPr marL="640080" lvl="1" indent="-274320" eaLnBrk="1" fontAlgn="auto" hangingPunct="1">
              <a:spcAft>
                <a:spcPts val="0"/>
              </a:spcAft>
              <a:buFont typeface="Wingdings 2"/>
              <a:buChar char=""/>
              <a:defRPr/>
            </a:pPr>
            <a:r>
              <a:rPr lang="en-US" smtClean="0">
                <a:ea typeface="+mn-ea"/>
              </a:rPr>
              <a:t>Proposition 4: There is no reason why a firm cannot be compared with another firm in a very different business, if the two firms have the same risk, growth and cash flow characteristics.</a:t>
            </a:r>
          </a:p>
          <a:p>
            <a:pPr marL="320040" indent="-320040" eaLnBrk="1" fontAlgn="auto" hangingPunct="1">
              <a:spcAft>
                <a:spcPts val="0"/>
              </a:spcAft>
              <a:buFont typeface="Wingdings"/>
              <a:buChar char=""/>
              <a:defRPr/>
            </a:pPr>
            <a:r>
              <a:rPr lang="en-US" smtClean="0">
                <a:ea typeface="+mn-ea"/>
                <a:cs typeface="+mn-cs"/>
              </a:rPr>
              <a:t>Given the comparable firms, how do we adjust for differences across firms on  the fundamentals?</a:t>
            </a:r>
          </a:p>
          <a:p>
            <a:pPr marL="640080" lvl="1" indent="-274320" eaLnBrk="1" fontAlgn="auto" hangingPunct="1">
              <a:spcAft>
                <a:spcPts val="0"/>
              </a:spcAft>
              <a:buFont typeface="Wingdings 2"/>
              <a:buChar char=""/>
              <a:defRPr/>
            </a:pPr>
            <a:r>
              <a:rPr lang="en-US" smtClean="0">
                <a:ea typeface="+mn-ea"/>
              </a:rPr>
              <a:t>Proposition 5: It is impossible to find an exactly identical firm to the one you are valuing.</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 Example: Comparing PE Ratios across a Sector: PE</a:t>
            </a:r>
            <a:endParaRPr lang="en-US">
              <a:ea typeface="+mj-ea"/>
              <a:cs typeface="+mj-cs"/>
            </a:endParaRP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240643" name="Object 2"/>
          <p:cNvGraphicFramePr>
            <a:graphicFrameLocks noGrp="1" noChangeAspect="1"/>
          </p:cNvGraphicFramePr>
          <p:nvPr>
            <p:ph sz="quarter" idx="1"/>
          </p:nvPr>
        </p:nvGraphicFramePr>
        <p:xfrm>
          <a:off x="2327275" y="1695450"/>
          <a:ext cx="4724400" cy="4305300"/>
        </p:xfrm>
        <a:graphic>
          <a:graphicData uri="http://schemas.openxmlformats.org/presentationml/2006/ole">
            <mc:AlternateContent xmlns:mc="http://schemas.openxmlformats.org/markup-compatibility/2006">
              <mc:Choice xmlns:v="urn:schemas-microsoft-com:vml" Requires="v">
                <p:oleObj spid="_x0000_s240695" name="Worksheet" r:id="rId4" imgW="4724400" imgH="4305300" progId="Excel.Sheet.8">
                  <p:embed/>
                </p:oleObj>
              </mc:Choice>
              <mc:Fallback>
                <p:oleObj name="Worksheet" r:id="rId4" imgW="4724400" imgH="4305300" progId="Excel.Shee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7275" y="1695450"/>
                        <a:ext cx="4724400" cy="4305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PE, Growth and Risk</a:t>
            </a: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6896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Dependent variable is:	PE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R squared = 66.2%     R squared (adjusted) = 63.1%</a:t>
            </a: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Variable		Coefficient	SE	t-ratio	Probability</a:t>
            </a:r>
          </a:p>
          <a:p>
            <a:pPr marL="0" indent="0" eaLnBrk="1" fontAlgn="auto" hangingPunct="1">
              <a:spcAft>
                <a:spcPts val="0"/>
              </a:spcAft>
              <a:buFont typeface="Wingdings"/>
              <a:buNone/>
              <a:defRPr/>
            </a:pPr>
            <a:r>
              <a:rPr lang="en-US" dirty="0" smtClean="0">
                <a:ea typeface="+mn-ea"/>
                <a:cs typeface="+mn-cs"/>
              </a:rPr>
              <a:t>Constant		13.1151	3.471	3.78	0.0010</a:t>
            </a:r>
          </a:p>
          <a:p>
            <a:pPr marL="0" indent="0" eaLnBrk="1" fontAlgn="auto" hangingPunct="1">
              <a:spcAft>
                <a:spcPts val="0"/>
              </a:spcAft>
              <a:buFont typeface="Wingdings"/>
              <a:buNone/>
              <a:defRPr/>
            </a:pPr>
            <a:r>
              <a:rPr lang="en-US" dirty="0" smtClean="0">
                <a:ea typeface="+mn-ea"/>
                <a:cs typeface="+mn-cs"/>
              </a:rPr>
              <a:t>Growth rate		121.223	19.27	6.29	 ≤ 0.0001</a:t>
            </a:r>
          </a:p>
          <a:p>
            <a:pPr marL="0" indent="0" eaLnBrk="1" fontAlgn="auto" hangingPunct="1">
              <a:spcAft>
                <a:spcPts val="0"/>
              </a:spcAft>
              <a:buFont typeface="Wingdings"/>
              <a:buNone/>
              <a:defRPr/>
            </a:pPr>
            <a:r>
              <a:rPr lang="en-US" dirty="0" smtClean="0">
                <a:ea typeface="+mn-ea"/>
                <a:cs typeface="+mn-cs"/>
              </a:rPr>
              <a:t>Emerging Market 	-13.8531	3.606	-3.84	0.0009</a:t>
            </a:r>
          </a:p>
          <a:p>
            <a:pPr marL="0" indent="0" eaLnBrk="1" fontAlgn="auto" hangingPunct="1">
              <a:spcAft>
                <a:spcPts val="0"/>
              </a:spcAft>
              <a:buFont typeface="Wingdings"/>
              <a:buNone/>
              <a:defRPr/>
            </a:pPr>
            <a:r>
              <a:rPr lang="en-US" dirty="0" smtClean="0">
                <a:ea typeface="+mn-ea"/>
                <a:cs typeface="+mn-cs"/>
              </a:rPr>
              <a:t>Emerging Market is a dummy: 	1 if emerging market</a:t>
            </a:r>
          </a:p>
          <a:p>
            <a:pPr marL="0" indent="0" eaLnBrk="1" fontAlgn="auto" hangingPunct="1">
              <a:spcAft>
                <a:spcPts val="0"/>
              </a:spcAft>
              <a:buFont typeface="Wingdings"/>
              <a:buNone/>
              <a:defRPr/>
            </a:pPr>
            <a:r>
              <a:rPr lang="en-US" dirty="0" smtClean="0">
                <a:ea typeface="+mn-ea"/>
                <a:cs typeface="+mn-cs"/>
              </a:rPr>
              <a:t>		         			0 if not</a:t>
            </a:r>
          </a:p>
          <a:p>
            <a:pPr marL="0" indent="0" eaLnBrk="1" fontAlgn="auto" hangingPunct="1">
              <a:spcAft>
                <a:spcPts val="0"/>
              </a:spcAft>
              <a:buFont typeface="Wingdings"/>
              <a:buNone/>
              <a:defRPr/>
            </a:pPr>
            <a:r>
              <a:rPr lang="en-US" dirty="0" smtClean="0">
                <a:ea typeface="+mn-ea"/>
                <a:cs typeface="+mn-cs"/>
              </a:rPr>
              <a:t>Applying to </a:t>
            </a:r>
            <a:r>
              <a:rPr lang="en-US" dirty="0" err="1" smtClean="0">
                <a:ea typeface="+mn-ea"/>
                <a:cs typeface="+mn-cs"/>
              </a:rPr>
              <a:t>Telebras</a:t>
            </a:r>
            <a:r>
              <a:rPr lang="en-US" dirty="0" smtClean="0">
                <a:ea typeface="+mn-ea"/>
                <a:cs typeface="+mn-cs"/>
              </a:rPr>
              <a:t>,</a:t>
            </a:r>
          </a:p>
          <a:p>
            <a:pPr marL="0" indent="0" eaLnBrk="1" fontAlgn="auto" hangingPunct="1">
              <a:spcAft>
                <a:spcPts val="0"/>
              </a:spcAft>
              <a:buFont typeface="Wingdings"/>
              <a:buNone/>
              <a:defRPr/>
            </a:pPr>
            <a:r>
              <a:rPr lang="en-US" dirty="0" smtClean="0">
                <a:ea typeface="+mn-ea"/>
                <a:cs typeface="+mn-cs"/>
              </a:rPr>
              <a:t>Predicted PE = 13.15 + 121.22 (.075) – 13.85 = 8.39</a:t>
            </a:r>
          </a:p>
          <a:p>
            <a:pPr marL="0" indent="0" eaLnBrk="1" fontAlgn="auto" hangingPunct="1">
              <a:spcAft>
                <a:spcPts val="0"/>
              </a:spcAft>
              <a:buFont typeface="Wingdings"/>
              <a:buNone/>
              <a:defRPr/>
            </a:pPr>
            <a:r>
              <a:rPr lang="en-US" dirty="0" smtClean="0">
                <a:ea typeface="+mn-ea"/>
                <a:cs typeface="+mn-cs"/>
              </a:rPr>
              <a:t>After controlling for lower growth &amp; higher risk, the stock is overvalued.</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050"/>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PE Ratio: Standard Regression for US stocks - January 2015</a:t>
            </a:r>
            <a:endParaRPr lang="en-US" dirty="0">
              <a:ea typeface="+mj-ea"/>
              <a:cs typeface="+mj-cs"/>
            </a:endParaRPr>
          </a:p>
        </p:txBody>
      </p:sp>
      <p:sp>
        <p:nvSpPr>
          <p:cNvPr id="178178" name="Rectangle 2343"/>
          <p:cNvSpPr>
            <a:spLocks noChangeArrowheads="1"/>
          </p:cNvSpPr>
          <p:nvPr/>
        </p:nvSpPr>
        <p:spPr bwMode="auto">
          <a:xfrm>
            <a:off x="3429000" y="254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solidFill>
                <a:srgbClr val="000000"/>
              </a:solidFill>
              <a:latin typeface="Lucida Grande" charset="0"/>
            </a:endParaRPr>
          </a:p>
        </p:txBody>
      </p:sp>
      <p:sp>
        <p:nvSpPr>
          <p:cNvPr id="178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6A3A71BE-CC16-4B45-A5B4-C79232B44BAB}" type="slidenum">
              <a:rPr lang="en-US"/>
              <a:pPr>
                <a:defRPr/>
              </a:pPr>
              <a:t>106</a:t>
            </a:fld>
            <a:endParaRPr lang="en-US" dirty="0"/>
          </a:p>
        </p:txBody>
      </p:sp>
      <p:pic>
        <p:nvPicPr>
          <p:cNvPr id="4" name="Content Placeholder 3"/>
          <p:cNvPicPr>
            <a:picLocks noGrp="1" noChangeAspect="1"/>
          </p:cNvPicPr>
          <p:nvPr>
            <p:ph sz="quarter" idx="1"/>
          </p:nvPr>
        </p:nvPicPr>
        <p:blipFill>
          <a:blip r:embed="rId3"/>
          <a:srcRect l="-16913" r="-16913"/>
          <a:stretch>
            <a:fillRect/>
          </a:stretch>
        </p:blipFill>
        <p:spPr>
          <a:xfrm>
            <a:off x="612775" y="1600200"/>
            <a:ext cx="7997825" cy="4648200"/>
          </a:xfrm>
        </p:spPr>
      </p:pic>
      <p:sp>
        <p:nvSpPr>
          <p:cNvPr id="178182" name="TextBox 3"/>
          <p:cNvSpPr txBox="1">
            <a:spLocks noChangeArrowheads="1"/>
          </p:cNvSpPr>
          <p:nvPr/>
        </p:nvSpPr>
        <p:spPr bwMode="auto">
          <a:xfrm>
            <a:off x="5562600" y="2057400"/>
            <a:ext cx="2743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t>The regression is run with growth and payout entered as decimals, i.e., 25% is entered as 0.25)</a:t>
            </a:r>
          </a:p>
        </p:txBody>
      </p:sp>
    </p:spTree>
    <p:extLst>
      <p:ext uri="{BB962C8B-B14F-4D97-AF65-F5344CB8AC3E}">
        <p14:creationId xmlns:p14="http://schemas.microsoft.com/office/powerpoint/2010/main" val="1984235595"/>
      </p:ext>
    </p:extLst>
  </p:cSld>
  <p:clrMapOvr>
    <a:masterClrMapping/>
  </p:clrMapOvr>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a:xfrm>
            <a:off x="612775" y="228600"/>
            <a:ext cx="8153400" cy="990600"/>
          </a:xfrm>
        </p:spPr>
        <p:txBody>
          <a:bodyPr/>
          <a:lstStyle/>
          <a:p>
            <a:pPr eaLnBrk="1" hangingPunct="1"/>
            <a:r>
              <a:rPr lang="en-US">
                <a:latin typeface="Calibri" charset="0"/>
              </a:rPr>
              <a:t>PE ratio regressions across markets</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275480854"/>
              </p:ext>
            </p:extLst>
          </p:nvPr>
        </p:nvGraphicFramePr>
        <p:xfrm>
          <a:off x="609600" y="1752600"/>
          <a:ext cx="8382000" cy="3662363"/>
        </p:xfrm>
        <a:graphic>
          <a:graphicData uri="http://schemas.openxmlformats.org/drawingml/2006/table">
            <a:tbl>
              <a:tblPr/>
              <a:tblGrid>
                <a:gridCol w="1193865"/>
                <a:gridCol w="6072673"/>
                <a:gridCol w="1115462"/>
              </a:tblGrid>
              <a:tr h="56871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Region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Regression – January 2015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a:t>
                      </a:r>
                      <a:r>
                        <a:rPr kumimoji="0" lang="en-US" sz="1800" b="1" i="0" u="none" strike="noStrike" cap="none" normalizeH="0" baseline="30000" dirty="0" smtClean="0">
                          <a:ln>
                            <a:noFill/>
                          </a:ln>
                          <a:solidFill>
                            <a:srgbClr val="FFFFFF"/>
                          </a:solidFill>
                          <a:effectLst/>
                          <a:latin typeface="Times" charset="0"/>
                        </a:rPr>
                        <a:t>2</a:t>
                      </a:r>
                      <a:endParaRPr kumimoji="0" lang="en-US" sz="1800" b="1" i="0" u="none" strike="noStrike" cap="none" normalizeH="0" baseline="0" dirty="0" smtClean="0">
                        <a:ln>
                          <a:noFill/>
                        </a:ln>
                        <a:solidFill>
                          <a:srgbClr val="FFFFFF"/>
                        </a:solidFill>
                        <a:effectLst/>
                        <a:latin typeface="Times" charset="0"/>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210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US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6.48 + 98.58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+ 16.77 Payout - 3.25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35.5%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6210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Europe</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19.32 + 43.89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+ 5.14 Payout - 4.45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17.4%</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46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Times" charset="0"/>
                        </a:rPr>
                        <a:t>Japan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7.85+ 32.48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+ 31.32 Payout - 1.165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25.2%</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435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Emerging Markets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10.90 + 57.47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+ 7.62 Payout - 2.36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27.0%</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6137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Global</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12.49 + 56.89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+ 10.40 Payout - 3.10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23.3%</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196640" name="TextBox 5"/>
          <p:cNvSpPr txBox="1">
            <a:spLocks noChangeArrowheads="1"/>
          </p:cNvSpPr>
          <p:nvPr/>
        </p:nvSpPr>
        <p:spPr bwMode="auto">
          <a:xfrm>
            <a:off x="762000" y="5410200"/>
            <a:ext cx="853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a:t>
            </a:r>
            <a:r>
              <a:rPr lang="en-US" sz="1600" dirty="0" smtClean="0"/>
              <a:t>0</a:t>
            </a:r>
            <a:endParaRPr lang="en-US" sz="1600" dirty="0"/>
          </a:p>
        </p:txBody>
      </p:sp>
      <p:sp>
        <p:nvSpPr>
          <p:cNvPr id="196641" name="Footer Placeholder 3"/>
          <p:cNvSpPr>
            <a:spLocks noGrp="1"/>
          </p:cNvSpPr>
          <p:nvPr>
            <p:ph type="ftr" sz="quarter" idx="10"/>
          </p:nvPr>
        </p:nvSpPr>
        <p:spPr bwMode="auto">
          <a:xfrm>
            <a:off x="304800" y="6472238"/>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6" name="Slide Number Placeholder 5"/>
          <p:cNvSpPr>
            <a:spLocks noGrp="1"/>
          </p:cNvSpPr>
          <p:nvPr>
            <p:ph type="sldNum" sz="quarter" idx="11"/>
          </p:nvPr>
        </p:nvSpPr>
        <p:spPr/>
        <p:txBody>
          <a:bodyPr>
            <a:normAutofit fontScale="85000" lnSpcReduction="20000"/>
          </a:bodyPr>
          <a:lstStyle/>
          <a:p>
            <a:pPr>
              <a:defRPr/>
            </a:pPr>
            <a:fld id="{FDA7D0BB-40A5-444C-ACD8-0E8C2AE8CEAC}" type="slidenum">
              <a:rPr lang="en-US"/>
              <a:pPr>
                <a:defRPr/>
              </a:pPr>
              <a:t>107</a:t>
            </a:fld>
            <a:endParaRPr lang="en-US" dirty="0"/>
          </a:p>
        </p:txBody>
      </p:sp>
    </p:spTree>
    <p:extLst>
      <p:ext uri="{BB962C8B-B14F-4D97-AF65-F5344CB8AC3E}">
        <p14:creationId xmlns:p14="http://schemas.microsoft.com/office/powerpoint/2010/main" val="404930705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a:xfrm>
            <a:off x="612775" y="228600"/>
            <a:ext cx="8153400" cy="990600"/>
          </a:xfrm>
        </p:spPr>
        <p:txBody>
          <a:bodyPr/>
          <a:lstStyle/>
          <a:p>
            <a:pPr eaLnBrk="1" hangingPunct="1"/>
            <a:r>
              <a:rPr lang="en-US">
                <a:latin typeface="Calibri" charset="0"/>
              </a:rPr>
              <a:t>Conventional usage…</a:t>
            </a:r>
          </a:p>
        </p:txBody>
      </p:sp>
      <p:sp>
        <p:nvSpPr>
          <p:cNvPr id="257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6" name="Content Placeholder 3"/>
          <p:cNvGraphicFramePr>
            <a:graphicFrameLocks noGrp="1"/>
          </p:cNvGraphicFramePr>
          <p:nvPr>
            <p:ph sz="quarter" idx="1"/>
          </p:nvPr>
        </p:nvGraphicFramePr>
        <p:xfrm>
          <a:off x="612775" y="1600200"/>
          <a:ext cx="7848600" cy="4448174"/>
        </p:xfrm>
        <a:graphic>
          <a:graphicData uri="http://schemas.openxmlformats.org/drawingml/2006/table">
            <a:tbl>
              <a:tblPr/>
              <a:tblGrid>
                <a:gridCol w="2616200"/>
                <a:gridCol w="2616200"/>
                <a:gridCol w="2616200"/>
              </a:tblGrid>
              <a:tr h="36581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Sector</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Multiple Used</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Rationale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4017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Cyclical Manufacturing</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PE, Relative PE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Often with normalized earnings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4017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Growth firms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PEG ratio</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Big differences in growth rates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4017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Young growth firms w/ losses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Revenue Multiples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What choice do you have?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9852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Infrastructure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EV/EBITDA</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Early losses, big DA</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757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REIT</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P/CFE (where CFE = Net income + Depreciation)</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Big depreciation charges on real estate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6581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Financial Services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Price/ Book equity</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Marked to market?</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4017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Retailing</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Revenue multiples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Margins equalize sooner or later</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closing thought…</a:t>
            </a:r>
          </a:p>
        </p:txBody>
      </p:sp>
      <p:sp>
        <p:nvSpPr>
          <p:cNvPr id="258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258051" name="Content Placeholder 3" descr="22281ozthe-wizard-of-oz-posters2.jpg"/>
          <p:cNvPicPr>
            <a:picLocks noGrp="1" noChangeAspect="1"/>
          </p:cNvPicPr>
          <p:nvPr>
            <p:ph sz="quarter" idx="1"/>
          </p:nvPr>
        </p:nvPicPr>
        <p:blipFill>
          <a:blip r:embed="rId3">
            <a:extLst>
              <a:ext uri="{28A0092B-C50C-407E-A947-70E740481C1C}">
                <a14:useLocalDpi xmlns:a14="http://schemas.microsoft.com/office/drawing/2010/main" val="0"/>
              </a:ext>
            </a:extLst>
          </a:blip>
          <a:srcRect l="-14156" r="-14156"/>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20227</TotalTime>
  <Pages>63</Pages>
  <Words>9412</Words>
  <Application>Microsoft Macintosh PowerPoint</Application>
  <PresentationFormat>Letter Paper (8.5x11 in)</PresentationFormat>
  <Paragraphs>786</Paragraphs>
  <Slides>109</Slides>
  <Notes>76</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109</vt:i4>
      </vt:variant>
    </vt:vector>
  </HeadingPairs>
  <TitlesOfParts>
    <vt:vector size="113" baseType="lpstr">
      <vt:lpstr>Basic</vt:lpstr>
      <vt:lpstr>Document</vt:lpstr>
      <vt:lpstr>Worksheet</vt:lpstr>
      <vt:lpstr>Equation</vt:lpstr>
      <vt:lpstr>Valuation: Art, SCIENCE, CRAFT or magic?</vt:lpstr>
      <vt:lpstr>Some Initial Thoughts</vt:lpstr>
      <vt:lpstr>Theme 1: Characterizing Valuation as a discipline</vt:lpstr>
      <vt:lpstr>Theme 2: Valuing an asset is not the same as pricing that asset</vt:lpstr>
      <vt:lpstr>Theme 3: Good valuation = Story + Numbers</vt:lpstr>
      <vt:lpstr>Misconceptions about Valuation</vt:lpstr>
      <vt:lpstr>Approaches to Valuation</vt:lpstr>
      <vt:lpstr>Discounted Cash Flow Valuation</vt:lpstr>
      <vt:lpstr>Intrinsic Value: Four Basic Propositions</vt:lpstr>
      <vt:lpstr>DCF Choices: Equity Valuation versus Firm Valuation</vt:lpstr>
      <vt:lpstr>The Drivers of Value…</vt:lpstr>
      <vt:lpstr>PowerPoint Presentation</vt:lpstr>
      <vt:lpstr>PowerPoint Presentation</vt:lpstr>
      <vt:lpstr>PowerPoint Presentation</vt:lpstr>
      <vt:lpstr>DCF Inputs</vt:lpstr>
      <vt:lpstr>I. Measure earnings right.. </vt:lpstr>
      <vt:lpstr>Operating Leases at Amgen in 2007</vt:lpstr>
      <vt:lpstr>Capitalizing R&amp;D Expenses: Amgen</vt:lpstr>
      <vt:lpstr>II. Get the big picture (not the accounting one) when it comes to cap ex and working capital</vt:lpstr>
      <vt:lpstr>Amgen’s Net Capital Expenditures</vt:lpstr>
      <vt:lpstr>III. The government bond rate is not always the risk free rate</vt:lpstr>
      <vt:lpstr>Risk free rates will vary across currencies: January 2015</vt:lpstr>
      <vt:lpstr>But valuations should not</vt:lpstr>
      <vt:lpstr>IV. Betas do not come from regressions… and are noisy…</vt:lpstr>
      <vt:lpstr>Look better for some companies, but only because they are run against narrow indices</vt:lpstr>
      <vt:lpstr>Determinants of Betas</vt:lpstr>
      <vt:lpstr>Bottom-up Betas</vt:lpstr>
      <vt:lpstr>Working through with our companies</vt:lpstr>
      <vt:lpstr>V. And the past is not always a good indicator of the future.</vt:lpstr>
      <vt:lpstr>But in the future..</vt:lpstr>
      <vt:lpstr>Implied Premiums in the US: 1960-2015</vt:lpstr>
      <vt:lpstr>The Anatomy of a Crisis: Implied ERP from September 12, 2008 to January 1, 2009</vt:lpstr>
      <vt:lpstr>Implied Premium for India using the Sensex: April 2010</vt:lpstr>
      <vt:lpstr>VI. There is a downside to globalization…</vt:lpstr>
      <vt:lpstr>ERP Estimation: A Picture</vt:lpstr>
      <vt:lpstr>PowerPoint Presentation</vt:lpstr>
      <vt:lpstr>VII. And it is not just emerging market companies that are exposed to this risk..</vt:lpstr>
      <vt:lpstr>Globalization’s flip side: Operation-based ERP</vt:lpstr>
      <vt:lpstr>VIII. Growth has to be earned (not endowed or estimated)</vt:lpstr>
      <vt:lpstr>The Quality of Growth</vt:lpstr>
      <vt:lpstr>IX. All good things come to an end..And the terminal value is not an ATM…</vt:lpstr>
      <vt:lpstr>Terminal Value and Growth</vt:lpstr>
      <vt:lpstr>The loose ends in valuation…</vt:lpstr>
      <vt:lpstr>Getting from DCF to value per share: The Loose Ends</vt:lpstr>
      <vt:lpstr>1. The Value of Cash An Exercise in Cash Valuation</vt:lpstr>
      <vt:lpstr>Cash: Discount or Premium?</vt:lpstr>
      <vt:lpstr>2. Dealing with Holdings in Other firms</vt:lpstr>
      <vt:lpstr>How to value holdings in other firms.. In a perfect world..</vt:lpstr>
      <vt:lpstr>Two compromise solutions…</vt:lpstr>
      <vt:lpstr>Tata Motor’s Cross Holdings</vt:lpstr>
      <vt:lpstr>3. Other Assets that have not been counted yet..</vt:lpstr>
      <vt:lpstr>4. Brand name, great management, superb product …Don’t double count!</vt:lpstr>
      <vt:lpstr>Valuing Brand Name</vt:lpstr>
      <vt:lpstr>5. The Value of Control: It’s not always worth 20%!!</vt:lpstr>
      <vt:lpstr>PowerPoint Presentation</vt:lpstr>
      <vt:lpstr>PowerPoint Presentation</vt:lpstr>
      <vt:lpstr>PowerPoint Presentation</vt:lpstr>
      <vt:lpstr>Value of Control and the Value of Voting Rights</vt:lpstr>
      <vt:lpstr>The Dark Side of Valuation: Valuing difficult-to-value companies</vt:lpstr>
      <vt:lpstr>The Dark Side of Valuation…</vt:lpstr>
      <vt:lpstr>I. The challenge with young companies…</vt:lpstr>
      <vt:lpstr>Upping the ante.. Young companies in young businesses…</vt:lpstr>
      <vt:lpstr>PowerPoint Presentation</vt:lpstr>
      <vt:lpstr>PowerPoint Presentation</vt:lpstr>
      <vt:lpstr>Lesson 1: Have a narrative</vt:lpstr>
      <vt:lpstr>Your narrative and counters</vt:lpstr>
      <vt:lpstr>The narrative to numbers</vt:lpstr>
      <vt:lpstr>Lesson 2: Less is more</vt:lpstr>
      <vt:lpstr>A tougher task at Twitter</vt:lpstr>
      <vt:lpstr>Lesson 3: Build in “internal” checks for reasonableness…</vt:lpstr>
      <vt:lpstr>Lesson 4: Scaling up is hard to do…</vt:lpstr>
      <vt:lpstr>Lesson 5: Don’t forget to pay for growth…</vt:lpstr>
      <vt:lpstr>Lesson 6: There are always scenarios where the market price can be justified…</vt:lpstr>
      <vt:lpstr>Lesson 7: Don’t forget to mop up…</vt:lpstr>
      <vt:lpstr>Lesson 8: You will be wrong 100% of the time… and it really is not (always) your fault…</vt:lpstr>
      <vt:lpstr>And the market is often “more wrong”….</vt:lpstr>
      <vt:lpstr>II. Dealing with decline and distress…</vt:lpstr>
      <vt:lpstr>PowerPoint Presentation</vt:lpstr>
      <vt:lpstr>Adjusting the value of LVS for distress..</vt:lpstr>
      <vt:lpstr>III. Valuing cyclical and commodity companies</vt:lpstr>
      <vt:lpstr>PowerPoint Presentation</vt:lpstr>
      <vt:lpstr>PowerPoint Presentation</vt:lpstr>
      <vt:lpstr>Exxon Mobil Valuation: Simulation</vt:lpstr>
      <vt:lpstr>IV. Valuing Companies across the ownership cycle</vt:lpstr>
      <vt:lpstr>PowerPoint Presentation</vt:lpstr>
      <vt:lpstr>Total Risk versus Market Risk</vt:lpstr>
      <vt:lpstr>Relative Valuation</vt:lpstr>
      <vt:lpstr>Relative valuation is pervasive…</vt:lpstr>
      <vt:lpstr>The Reasons for the allure…</vt:lpstr>
      <vt:lpstr>The Four Steps to Deconstructing Multiples</vt:lpstr>
      <vt:lpstr>Definitional Tests</vt:lpstr>
      <vt:lpstr>Example 1: Price Earnings Ratio: Definition</vt:lpstr>
      <vt:lpstr>Example 2: Enterprise Value /EBITDA Multiple</vt:lpstr>
      <vt:lpstr>Descriptive Tests</vt:lpstr>
      <vt:lpstr>1. Multiples have skewed distributions…</vt:lpstr>
      <vt:lpstr>2. Making statistics “dicey”</vt:lpstr>
      <vt:lpstr>3. Markets have a lot in common : Comparing Global PEs</vt:lpstr>
      <vt:lpstr>4. Simplistic rules almost always break down…6 times EBITDA may not be cheap… </vt:lpstr>
      <vt:lpstr>But it may be in 2015, unless you are in Japan, Australia or Canada</vt:lpstr>
      <vt:lpstr>Analytical Tests</vt:lpstr>
      <vt:lpstr>PE Ratio: Understanding the Fundamentals</vt:lpstr>
      <vt:lpstr>The Determinants of Multiples…</vt:lpstr>
      <vt:lpstr>Application Tests</vt:lpstr>
      <vt:lpstr>An Example: Comparing PE Ratios across a Sector: PE</vt:lpstr>
      <vt:lpstr>PE, Growth and Risk</vt:lpstr>
      <vt:lpstr>PE Ratio: Standard Regression for US stocks - January 2015</vt:lpstr>
      <vt:lpstr>PE ratio regressions across markets</vt:lpstr>
      <vt:lpstr>Conventional usage…</vt:lpstr>
      <vt:lpstr>A closing thought…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312</cp:revision>
  <cp:lastPrinted>2015-01-15T00:48:06Z</cp:lastPrinted>
  <dcterms:created xsi:type="dcterms:W3CDTF">2010-08-23T11:25:52Z</dcterms:created>
  <dcterms:modified xsi:type="dcterms:W3CDTF">2016-01-13T10:18:22Z</dcterms:modified>
</cp:coreProperties>
</file>