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sldIdLst>
    <p:sldId id="256" r:id="rId2"/>
    <p:sldId id="257" r:id="rId3"/>
    <p:sldId id="258" r:id="rId4"/>
    <p:sldId id="259" r:id="rId5"/>
    <p:sldId id="260" r:id="rId6"/>
    <p:sldId id="261" r:id="rId7"/>
    <p:sldId id="262" r:id="rId8"/>
    <p:sldId id="263" r:id="rId9"/>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8" d="100"/>
          <a:sy n="98" d="100"/>
        </p:scale>
        <p:origin x="-87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 Typical Project</a:t>
            </a:r>
            <a:endParaRPr lang="en-US" dirty="0"/>
          </a:p>
        </p:txBody>
      </p:sp>
      <p:sp>
        <p:nvSpPr>
          <p:cNvPr id="3" name="Subtitle 2"/>
          <p:cNvSpPr>
            <a:spLocks noGrp="1"/>
          </p:cNvSpPr>
          <p:nvPr>
            <p:ph type="subTitle" idx="1"/>
          </p:nvPr>
        </p:nvSpPr>
        <p:spPr/>
        <p:txBody>
          <a:bodyPr/>
          <a:lstStyle/>
          <a:p>
            <a:r>
              <a:rPr lang="en-US" dirty="0" smtClean="0"/>
              <a:t>Aswath Damodaran</a:t>
            </a:r>
            <a:endParaRPr lang="en-US" dirty="0"/>
          </a:p>
        </p:txBody>
      </p:sp>
    </p:spTree>
    <p:extLst>
      <p:ext uri="{BB962C8B-B14F-4D97-AF65-F5344CB8AC3E}">
        <p14:creationId xmlns:p14="http://schemas.microsoft.com/office/powerpoint/2010/main" val="38570073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we care?</a:t>
            </a:r>
            <a:endParaRPr lang="en-US" dirty="0"/>
          </a:p>
        </p:txBody>
      </p:sp>
      <p:sp>
        <p:nvSpPr>
          <p:cNvPr id="3" name="Content Placeholder 2"/>
          <p:cNvSpPr>
            <a:spLocks noGrp="1"/>
          </p:cNvSpPr>
          <p:nvPr>
            <p:ph sz="quarter" idx="1"/>
          </p:nvPr>
        </p:nvSpPr>
        <p:spPr/>
        <p:txBody>
          <a:bodyPr>
            <a:normAutofit fontScale="92500" lnSpcReduction="20000"/>
          </a:bodyPr>
          <a:lstStyle/>
          <a:p>
            <a:r>
              <a:rPr lang="en-US" u="sng" dirty="0" smtClean="0"/>
              <a:t>Structure investment analysis</a:t>
            </a:r>
            <a:r>
              <a:rPr lang="en-US" dirty="0" smtClean="0"/>
              <a:t>: Knowing what a typical project looks like allows you to structure your investment analysis and key in on the “drivers” of project success and failure.</a:t>
            </a:r>
          </a:p>
          <a:p>
            <a:r>
              <a:rPr lang="en-US" u="sng" dirty="0" smtClean="0"/>
              <a:t>Choose financing</a:t>
            </a:r>
            <a:r>
              <a:rPr lang="en-US" dirty="0" smtClean="0"/>
              <a:t>: The financing for a project should reflect the project’s characteristics:</a:t>
            </a:r>
          </a:p>
          <a:p>
            <a:pPr lvl="1"/>
            <a:r>
              <a:rPr lang="en-US" dirty="0" smtClean="0"/>
              <a:t>Amount of debt</a:t>
            </a:r>
          </a:p>
          <a:p>
            <a:pPr lvl="1"/>
            <a:r>
              <a:rPr lang="en-US" dirty="0" smtClean="0"/>
              <a:t>Duration</a:t>
            </a:r>
          </a:p>
          <a:p>
            <a:pPr lvl="1"/>
            <a:r>
              <a:rPr lang="en-US" dirty="0" smtClean="0"/>
              <a:t>Cash flows</a:t>
            </a:r>
          </a:p>
          <a:p>
            <a:pPr lvl="1"/>
            <a:r>
              <a:rPr lang="en-US" dirty="0" smtClean="0"/>
              <a:t>Other characteristics</a:t>
            </a:r>
          </a:p>
          <a:p>
            <a:r>
              <a:rPr lang="en-US" u="sng" dirty="0" smtClean="0"/>
              <a:t>Determine dividends</a:t>
            </a:r>
            <a:r>
              <a:rPr lang="en-US" dirty="0" smtClean="0"/>
              <a:t>: A company’s capacity to pay dividends or return cash to stockholders will be determined by the nature of its projects</a:t>
            </a:r>
            <a:endParaRPr lang="en-US" dirty="0"/>
          </a:p>
        </p:txBody>
      </p:sp>
    </p:spTree>
    <p:extLst>
      <p:ext uri="{BB962C8B-B14F-4D97-AF65-F5344CB8AC3E}">
        <p14:creationId xmlns:p14="http://schemas.microsoft.com/office/powerpoint/2010/main" val="174909651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simplest case: A single project company</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The easiest case to analyze is a company with a single project. </a:t>
            </a:r>
            <a:endParaRPr lang="en-US" dirty="0"/>
          </a:p>
          <a:p>
            <a:r>
              <a:rPr lang="en-US" dirty="0" smtClean="0"/>
              <a:t>Example: </a:t>
            </a:r>
            <a:r>
              <a:rPr lang="en-US" dirty="0" err="1" smtClean="0"/>
              <a:t>TollCorp</a:t>
            </a:r>
            <a:r>
              <a:rPr lang="en-US" dirty="0" smtClean="0"/>
              <a:t> Inc. is a company started exclusively to build a single toll road in Mumbai, connecting the heart of the city to suburbs.</a:t>
            </a:r>
          </a:p>
          <a:p>
            <a:r>
              <a:rPr lang="en-US" dirty="0" smtClean="0"/>
              <a:t>Project description</a:t>
            </a:r>
          </a:p>
          <a:p>
            <a:pPr lvl="1"/>
            <a:r>
              <a:rPr lang="en-US" dirty="0" smtClean="0"/>
              <a:t>Long term, with large infrastructure investments up front</a:t>
            </a:r>
          </a:p>
          <a:p>
            <a:pPr lvl="1"/>
            <a:r>
              <a:rPr lang="en-US" dirty="0" smtClean="0"/>
              <a:t>Once investment is made, cash flows will depend upon number of cars on the toll road and tolls </a:t>
            </a:r>
            <a:r>
              <a:rPr lang="en-US" dirty="0" smtClean="0"/>
              <a:t>charged</a:t>
            </a:r>
          </a:p>
          <a:p>
            <a:pPr lvl="1"/>
            <a:r>
              <a:rPr lang="en-US" dirty="0" smtClean="0"/>
              <a:t>The </a:t>
            </a:r>
            <a:r>
              <a:rPr lang="en-US" dirty="0" err="1" smtClean="0"/>
              <a:t>cashflows</a:t>
            </a:r>
            <a:r>
              <a:rPr lang="en-US" dirty="0" smtClean="0"/>
              <a:t> will entirely be in rupees</a:t>
            </a:r>
            <a:endParaRPr lang="en-US" dirty="0" smtClean="0"/>
          </a:p>
          <a:p>
            <a:pPr lvl="1"/>
            <a:r>
              <a:rPr lang="en-US" dirty="0" smtClean="0"/>
              <a:t>At  the end of the project life, the project will be sold to the government at an preset multiple of revenues in the last year.</a:t>
            </a:r>
            <a:endParaRPr lang="en-US" dirty="0"/>
          </a:p>
        </p:txBody>
      </p:sp>
    </p:spTree>
    <p:extLst>
      <p:ext uri="{BB962C8B-B14F-4D97-AF65-F5344CB8AC3E}">
        <p14:creationId xmlns:p14="http://schemas.microsoft.com/office/powerpoint/2010/main" val="37448428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slightly more complicated example: A single business company with homogeneous projects</a:t>
            </a:r>
            <a:endParaRPr lang="en-US" dirty="0"/>
          </a:p>
        </p:txBody>
      </p:sp>
      <p:sp>
        <p:nvSpPr>
          <p:cNvPr id="3" name="Content Placeholder 2"/>
          <p:cNvSpPr>
            <a:spLocks noGrp="1"/>
          </p:cNvSpPr>
          <p:nvPr>
            <p:ph sz="quarter" idx="1"/>
          </p:nvPr>
        </p:nvSpPr>
        <p:spPr/>
        <p:txBody>
          <a:bodyPr>
            <a:normAutofit fontScale="92500"/>
          </a:bodyPr>
          <a:lstStyle/>
          <a:p>
            <a:r>
              <a:rPr lang="en-US" dirty="0" smtClean="0"/>
              <a:t>There are companies that operate in a single business, with projects that are very similar to each other.</a:t>
            </a:r>
          </a:p>
          <a:p>
            <a:r>
              <a:rPr lang="en-US" u="sng" dirty="0" smtClean="0"/>
              <a:t>Example</a:t>
            </a:r>
            <a:r>
              <a:rPr lang="en-US" dirty="0" smtClean="0"/>
              <a:t>: Buffalo Wild Wings is a fast-growing restaurant company. Each project is another restaurant, of roughly the same size, though the costs can vary by location. </a:t>
            </a:r>
          </a:p>
          <a:p>
            <a:pPr lvl="1"/>
            <a:r>
              <a:rPr lang="en-US" dirty="0" smtClean="0"/>
              <a:t>The restaurant sites are leased, typically for the same number of years, albeit with different lease expenses.</a:t>
            </a:r>
          </a:p>
          <a:p>
            <a:pPr lvl="1"/>
            <a:r>
              <a:rPr lang="en-US" dirty="0" smtClean="0"/>
              <a:t>The revenues at the restaurants are roughly similar, with differences reflecting the competition in the vicinity.</a:t>
            </a:r>
          </a:p>
          <a:p>
            <a:pPr lvl="1"/>
            <a:r>
              <a:rPr lang="en-US" dirty="0" smtClean="0"/>
              <a:t>At the end of the lease life, there is typically little to salvage.</a:t>
            </a:r>
            <a:endParaRPr lang="en-US" dirty="0"/>
          </a:p>
        </p:txBody>
      </p:sp>
    </p:spTree>
    <p:extLst>
      <p:ext uri="{BB962C8B-B14F-4D97-AF65-F5344CB8AC3E}">
        <p14:creationId xmlns:p14="http://schemas.microsoft.com/office/powerpoint/2010/main" val="161399535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Life gets more complicated: Same business, but projects become diverse</a:t>
            </a:r>
            <a:endParaRPr lang="en-US" dirty="0"/>
          </a:p>
        </p:txBody>
      </p:sp>
      <p:sp>
        <p:nvSpPr>
          <p:cNvPr id="3" name="Content Placeholder 2"/>
          <p:cNvSpPr>
            <a:spLocks noGrp="1"/>
          </p:cNvSpPr>
          <p:nvPr>
            <p:ph sz="quarter" idx="1"/>
          </p:nvPr>
        </p:nvSpPr>
        <p:spPr/>
        <p:txBody>
          <a:bodyPr/>
          <a:lstStyle/>
          <a:p>
            <a:r>
              <a:rPr lang="en-US" dirty="0" smtClean="0"/>
              <a:t>As companies get larger and more ambitious, the projects taken can become more diverse because the company is either exploring ways to expand in an existing market or going into new markets.</a:t>
            </a:r>
          </a:p>
          <a:p>
            <a:r>
              <a:rPr lang="en-US" u="sng" dirty="0" smtClean="0"/>
              <a:t>Example</a:t>
            </a:r>
            <a:r>
              <a:rPr lang="en-US" dirty="0" smtClean="0"/>
              <a:t>: For much of its history, </a:t>
            </a:r>
            <a:r>
              <a:rPr lang="en-US" dirty="0" err="1" smtClean="0"/>
              <a:t>Walmart</a:t>
            </a:r>
            <a:r>
              <a:rPr lang="en-US" dirty="0" smtClean="0"/>
              <a:t> has grown its business in the US with homogeneous investments. Now, as </a:t>
            </a:r>
            <a:r>
              <a:rPr lang="en-US" dirty="0" err="1" smtClean="0"/>
              <a:t>Walmart</a:t>
            </a:r>
            <a:r>
              <a:rPr lang="en-US" dirty="0" smtClean="0"/>
              <a:t> expands overseas, it is discovering that differences in regulation, real estate practices and legal systems can change the nature of a project investment.</a:t>
            </a:r>
            <a:endParaRPr lang="en-US" dirty="0"/>
          </a:p>
        </p:txBody>
      </p:sp>
    </p:spTree>
    <p:extLst>
      <p:ext uri="{BB962C8B-B14F-4D97-AF65-F5344CB8AC3E}">
        <p14:creationId xmlns:p14="http://schemas.microsoft.com/office/powerpoint/2010/main" val="417330270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really messy examples: Multi business companies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If a company is a multi business company, the projects in each business can be vary widely in terms of characteristics. In this case, you should try to describe typical projects by business.</a:t>
            </a:r>
          </a:p>
          <a:p>
            <a:r>
              <a:rPr lang="en-US" u="sng" dirty="0" smtClean="0"/>
              <a:t>Example</a:t>
            </a:r>
            <a:r>
              <a:rPr lang="en-US" dirty="0" smtClean="0"/>
              <a:t>: Disney, with its mix of theme park, movie and TV businesses sees very different projects across businesses in terms of </a:t>
            </a:r>
          </a:p>
          <a:p>
            <a:pPr lvl="1"/>
            <a:r>
              <a:rPr lang="en-US" dirty="0" smtClean="0"/>
              <a:t>Duration</a:t>
            </a:r>
          </a:p>
          <a:p>
            <a:pPr lvl="1"/>
            <a:r>
              <a:rPr lang="en-US" dirty="0" smtClean="0"/>
              <a:t>Cash flow patterns</a:t>
            </a:r>
          </a:p>
          <a:p>
            <a:pPr lvl="1"/>
            <a:r>
              <a:rPr lang="en-US" dirty="0" smtClean="0"/>
              <a:t>Currencies</a:t>
            </a:r>
          </a:p>
          <a:p>
            <a:pPr lvl="1"/>
            <a:r>
              <a:rPr lang="en-US" dirty="0" smtClean="0"/>
              <a:t>Risks</a:t>
            </a:r>
          </a:p>
          <a:p>
            <a:pPr lvl="1"/>
            <a:endParaRPr lang="en-US" dirty="0" smtClean="0"/>
          </a:p>
        </p:txBody>
      </p:sp>
    </p:spTree>
    <p:extLst>
      <p:ext uri="{BB962C8B-B14F-4D97-AF65-F5344CB8AC3E}">
        <p14:creationId xmlns:p14="http://schemas.microsoft.com/office/powerpoint/2010/main" val="281711711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acquisitive company: Acquisitions are projects too</a:t>
            </a:r>
            <a:endParaRPr lang="en-US" dirty="0"/>
          </a:p>
        </p:txBody>
      </p:sp>
      <p:sp>
        <p:nvSpPr>
          <p:cNvPr id="3" name="Content Placeholder 2"/>
          <p:cNvSpPr>
            <a:spLocks noGrp="1"/>
          </p:cNvSpPr>
          <p:nvPr>
            <p:ph sz="quarter" idx="1"/>
          </p:nvPr>
        </p:nvSpPr>
        <p:spPr/>
        <p:txBody>
          <a:bodyPr/>
          <a:lstStyle/>
          <a:p>
            <a:r>
              <a:rPr lang="en-US" dirty="0" smtClean="0"/>
              <a:t>Some companies choose to grow through acquisitions (or at least some of their growth systematically) through acquisitions.</a:t>
            </a:r>
          </a:p>
          <a:p>
            <a:r>
              <a:rPr lang="en-US" dirty="0" smtClean="0"/>
              <a:t>An acquisition is a project. If you have a company that grows through acquisitions, here are some of the things to look for:</a:t>
            </a:r>
          </a:p>
          <a:p>
            <a:pPr lvl="1"/>
            <a:r>
              <a:rPr lang="en-US" dirty="0" smtClean="0"/>
              <a:t>Large, infrequent acquisitions versus Small, frequent acquisitions</a:t>
            </a:r>
          </a:p>
          <a:p>
            <a:pPr lvl="1"/>
            <a:r>
              <a:rPr lang="en-US" dirty="0" smtClean="0"/>
              <a:t>Financing of the acquisitions (Cash, Stock or Debt)</a:t>
            </a:r>
          </a:p>
          <a:p>
            <a:pPr lvl="1"/>
            <a:r>
              <a:rPr lang="en-US" dirty="0" smtClean="0"/>
              <a:t>Dependence on side benefits (Control, Synergy)</a:t>
            </a:r>
          </a:p>
        </p:txBody>
      </p:sp>
    </p:spTree>
    <p:extLst>
      <p:ext uri="{BB962C8B-B14F-4D97-AF65-F5344CB8AC3E}">
        <p14:creationId xmlns:p14="http://schemas.microsoft.com/office/powerpoint/2010/main" val="31697394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final advice: Where to find information</a:t>
            </a:r>
            <a:endParaRPr lang="en-US" dirty="0"/>
          </a:p>
        </p:txBody>
      </p:sp>
      <p:sp>
        <p:nvSpPr>
          <p:cNvPr id="3" name="Content Placeholder 2"/>
          <p:cNvSpPr>
            <a:spLocks noGrp="1"/>
          </p:cNvSpPr>
          <p:nvPr>
            <p:ph sz="quarter" idx="1"/>
          </p:nvPr>
        </p:nvSpPr>
        <p:spPr/>
        <p:txBody>
          <a:bodyPr>
            <a:normAutofit lnSpcReduction="10000"/>
          </a:bodyPr>
          <a:lstStyle/>
          <a:p>
            <a:r>
              <a:rPr lang="en-US" u="sng" dirty="0" smtClean="0"/>
              <a:t>Experience with the product/service</a:t>
            </a:r>
            <a:r>
              <a:rPr lang="en-US" dirty="0" smtClean="0"/>
              <a:t>: If you have used a company’s products or services, you can start thinking about how those products and services came into being.</a:t>
            </a:r>
          </a:p>
          <a:p>
            <a:r>
              <a:rPr lang="en-US" u="sng" dirty="0" smtClean="0"/>
              <a:t>Financial statements</a:t>
            </a:r>
            <a:r>
              <a:rPr lang="en-US" dirty="0" smtClean="0"/>
              <a:t>: There will be information about investments taken during the course of a year in financial statements, though it is scattered through the report.</a:t>
            </a:r>
          </a:p>
          <a:p>
            <a:r>
              <a:rPr lang="en-US" u="sng" dirty="0" smtClean="0"/>
              <a:t>News reports</a:t>
            </a:r>
            <a:r>
              <a:rPr lang="en-US" dirty="0" smtClean="0"/>
              <a:t>: News stories often reveal how much a project cost and what the plans are for the future, at least at the time of the investment.</a:t>
            </a:r>
            <a:endParaRPr lang="en-US" dirty="0"/>
          </a:p>
        </p:txBody>
      </p:sp>
    </p:spTree>
    <p:extLst>
      <p:ext uri="{BB962C8B-B14F-4D97-AF65-F5344CB8AC3E}">
        <p14:creationId xmlns:p14="http://schemas.microsoft.com/office/powerpoint/2010/main" val="341916208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45</TotalTime>
  <Words>671</Words>
  <Application>Microsoft Macintosh PowerPoint</Application>
  <PresentationFormat>Letter Paper (8.5x11 in)</PresentationFormat>
  <Paragraphs>44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Basic</vt:lpstr>
      <vt:lpstr>A Typical Project</vt:lpstr>
      <vt:lpstr>Why do we care?</vt:lpstr>
      <vt:lpstr>The simplest case: A single project company</vt:lpstr>
      <vt:lpstr>A slightly more complicated example: A single business company with homogeneous projects</vt:lpstr>
      <vt:lpstr>Life gets more complicated: Same business, but projects become diverse</vt:lpstr>
      <vt:lpstr>The really messy examples: Multi business companies</vt:lpstr>
      <vt:lpstr>The acquisitive company: Acquisitions are projects too</vt:lpstr>
      <vt:lpstr>Some final advice: Where to find information</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Typical Project</dc:title>
  <dc:creator>Aswath Damodaran</dc:creator>
  <cp:lastModifiedBy>Microsoft Office User</cp:lastModifiedBy>
  <cp:revision>4</cp:revision>
  <dcterms:created xsi:type="dcterms:W3CDTF">2013-04-04T13:40:29Z</dcterms:created>
  <dcterms:modified xsi:type="dcterms:W3CDTF">2013-04-04T20:00:33Z</dcterms:modified>
</cp:coreProperties>
</file>