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12"/>
  </p:notesMasterIdLst>
  <p:handoutMasterIdLst>
    <p:handoutMasterId r:id="rId13"/>
  </p:handoutMasterIdLst>
  <p:sldIdLst>
    <p:sldId id="405" r:id="rId2"/>
    <p:sldId id="406" r:id="rId3"/>
    <p:sldId id="414" r:id="rId4"/>
    <p:sldId id="413" r:id="rId5"/>
    <p:sldId id="415" r:id="rId6"/>
    <p:sldId id="409" r:id="rId7"/>
    <p:sldId id="410" r:id="rId8"/>
    <p:sldId id="411" r:id="rId9"/>
    <p:sldId id="412" r:id="rId10"/>
    <p:sldId id="416" r:id="rId1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08"/>
    <p:restoredTop sz="93607"/>
  </p:normalViewPr>
  <p:slideViewPr>
    <p:cSldViewPr>
      <p:cViewPr varScale="1">
        <p:scale>
          <a:sx n="268" d="100"/>
          <a:sy n="268" d="100"/>
        </p:scale>
        <p:origin x="380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11155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828800"/>
            <a:ext cx="776173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a:bodyPr>
          <a:lstStyle/>
          <a:p>
            <a:r>
              <a:rPr lang="en-US" sz="4200">
                <a:solidFill>
                  <a:srgbClr val="000000"/>
                </a:solidFill>
              </a:rPr>
              <a:t>The Corporate Life cycle</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2" name="Text Placeholder 1">
            <a:extLst>
              <a:ext uri="{FF2B5EF4-FFF2-40B4-BE49-F238E27FC236}">
                <a16:creationId xmlns:a16="http://schemas.microsoft.com/office/drawing/2014/main" id="{D6B37727-0B82-AA1C-E7F5-8DC82351289A}"/>
              </a:ext>
            </a:extLst>
          </p:cNvPr>
          <p:cNvSpPr>
            <a:spLocks noGrp="1"/>
          </p:cNvSpPr>
          <p:nvPr>
            <p:ph type="body" sz="half" idx="2"/>
          </p:nvPr>
        </p:nvSpPr>
        <p:spPr>
          <a:xfrm>
            <a:off x="4940658" y="3007389"/>
            <a:ext cx="3651885" cy="3065865"/>
          </a:xfrm>
        </p:spPr>
        <p:txBody>
          <a:bodyPr vert="horz" lIns="91440" tIns="45720" rIns="91440" bIns="45720" rtlCol="0" anchor="t">
            <a:normAutofit/>
          </a:bodyPr>
          <a:lstStyle/>
          <a:p>
            <a:pPr indent="-182880">
              <a:lnSpc>
                <a:spcPct val="90000"/>
              </a:lnSpc>
              <a:buFont typeface="Wingdings" pitchFamily="2" charset="2"/>
              <a:buChar char="§"/>
            </a:pPr>
            <a:r>
              <a:rPr lang="en-US" sz="1600" dirty="0">
                <a:solidFill>
                  <a:srgbClr val="000000"/>
                </a:solidFill>
              </a:rPr>
              <a:t>A class about how businesses age, and the implications for corporate finance, valuation, investing and managing.</a:t>
            </a:r>
          </a:p>
        </p:txBody>
      </p:sp>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The ”Big” Idea</a:t>
            </a:r>
          </a:p>
        </p:txBody>
      </p:sp>
      <p:sp>
        <p:nvSpPr>
          <p:cNvPr id="3" name="Content Placeholder 2">
            <a:extLst>
              <a:ext uri="{FF2B5EF4-FFF2-40B4-BE49-F238E27FC236}">
                <a16:creationId xmlns:a16="http://schemas.microsoft.com/office/drawing/2014/main" id="{D0939A59-B53C-DFA5-C60C-FD8A6B2A1813}"/>
              </a:ext>
            </a:extLst>
          </p:cNvPr>
          <p:cNvSpPr>
            <a:spLocks noGrp="1"/>
          </p:cNvSpPr>
          <p:nvPr>
            <p:ph idx="1"/>
          </p:nvPr>
        </p:nvSpPr>
        <p:spPr/>
        <p:txBody>
          <a:bodyPr/>
          <a:lstStyle/>
          <a:p>
            <a:r>
              <a:rPr lang="en-US" dirty="0"/>
              <a:t>In every discipline, practitioners search for a framework that helps them explain the whys, the why nots and the what ifs of that discipline. </a:t>
            </a:r>
          </a:p>
          <a:p>
            <a:r>
              <a:rPr lang="en-US" dirty="0"/>
              <a:t>In corporate finance and valuation, we have seen many such attempts to build universal theories, and in our view, the structure that offers the most promise is the corporate life cycle, where companies go through the cycle of being born, growing up, growing old and eventually perishing. </a:t>
            </a:r>
          </a:p>
          <a:p>
            <a:r>
              <a:rPr lang="en-US" dirty="0"/>
              <a:t>It is one that we find ourselves coming back to, repeatedly, as we try to understand the behavior and misbehavior of businesses, differences across investing perspectives and the allure of the next big thing.</a:t>
            </a:r>
          </a:p>
          <a:p>
            <a:endParaRPr lang="en-US" dirty="0"/>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928DD-4AD6-B02E-F83C-ADB25FACE2A5}"/>
              </a:ext>
            </a:extLst>
          </p:cNvPr>
          <p:cNvSpPr>
            <a:spLocks noGrp="1"/>
          </p:cNvSpPr>
          <p:nvPr>
            <p:ph type="title"/>
          </p:nvPr>
        </p:nvSpPr>
        <p:spPr/>
        <p:txBody>
          <a:bodyPr/>
          <a:lstStyle/>
          <a:p>
            <a:r>
              <a:rPr lang="en-US" dirty="0"/>
              <a:t>The Corporate Life cycle</a:t>
            </a:r>
          </a:p>
        </p:txBody>
      </p:sp>
      <p:pic>
        <p:nvPicPr>
          <p:cNvPr id="5" name="Content Placeholder 4">
            <a:extLst>
              <a:ext uri="{FF2B5EF4-FFF2-40B4-BE49-F238E27FC236}">
                <a16:creationId xmlns:a16="http://schemas.microsoft.com/office/drawing/2014/main" id="{38C42AA9-C96A-3EA9-01B8-A685C0D53BD4}"/>
              </a:ext>
            </a:extLst>
          </p:cNvPr>
          <p:cNvPicPr>
            <a:picLocks noGrp="1" noChangeAspect="1"/>
          </p:cNvPicPr>
          <p:nvPr>
            <p:ph idx="1"/>
          </p:nvPr>
        </p:nvPicPr>
        <p:blipFill>
          <a:blip r:embed="rId2"/>
          <a:stretch>
            <a:fillRect/>
          </a:stretch>
        </p:blipFill>
        <p:spPr>
          <a:xfrm>
            <a:off x="1037431" y="1828800"/>
            <a:ext cx="7058025" cy="4343400"/>
          </a:xfrm>
          <a:prstGeom prst="rect">
            <a:avLst/>
          </a:prstGeom>
        </p:spPr>
      </p:pic>
      <p:sp>
        <p:nvSpPr>
          <p:cNvPr id="4" name="Footer Placeholder 3">
            <a:extLst>
              <a:ext uri="{FF2B5EF4-FFF2-40B4-BE49-F238E27FC236}">
                <a16:creationId xmlns:a16="http://schemas.microsoft.com/office/drawing/2014/main" id="{1C9DB83B-C199-1B76-A42A-4842275BF1C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37692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D865-2A51-5BF7-782C-BBAA6AEDAF5A}"/>
              </a:ext>
            </a:extLst>
          </p:cNvPr>
          <p:cNvSpPr>
            <a:spLocks noGrp="1"/>
          </p:cNvSpPr>
          <p:nvPr>
            <p:ph type="title"/>
          </p:nvPr>
        </p:nvSpPr>
        <p:spPr/>
        <p:txBody>
          <a:bodyPr/>
          <a:lstStyle/>
          <a:p>
            <a:r>
              <a:rPr lang="en-US" dirty="0"/>
              <a:t>Measuring corporate age</a:t>
            </a:r>
          </a:p>
        </p:txBody>
      </p:sp>
      <p:sp>
        <p:nvSpPr>
          <p:cNvPr id="3" name="Content Placeholder 2">
            <a:extLst>
              <a:ext uri="{FF2B5EF4-FFF2-40B4-BE49-F238E27FC236}">
                <a16:creationId xmlns:a16="http://schemas.microsoft.com/office/drawing/2014/main" id="{53142076-50ED-9953-24A9-B57413238BEB}"/>
              </a:ext>
            </a:extLst>
          </p:cNvPr>
          <p:cNvSpPr>
            <a:spLocks noGrp="1"/>
          </p:cNvSpPr>
          <p:nvPr>
            <p:ph idx="1"/>
          </p:nvPr>
        </p:nvSpPr>
        <p:spPr/>
        <p:txBody>
          <a:bodyPr/>
          <a:lstStyle/>
          <a:p>
            <a:r>
              <a:rPr lang="en-US" u="sng" dirty="0"/>
              <a:t>Chronological age</a:t>
            </a:r>
            <a:r>
              <a:rPr lang="en-US" dirty="0"/>
              <a:t>: You can look at how old a business is, from founding date to today. Implicitly, you assume that older companies are further along the life cycle than younger firms.</a:t>
            </a:r>
          </a:p>
          <a:p>
            <a:r>
              <a:rPr lang="en-US" u="sng" dirty="0"/>
              <a:t>Industry/Sector</a:t>
            </a:r>
            <a:r>
              <a:rPr lang="en-US" dirty="0"/>
              <a:t>: You can look at the industry and country that a company operates in, and assume that companies that operate in some industries (say technology) and some countries (India) are earlier in the life cycle than companies that operate in others (industries or countries).</a:t>
            </a:r>
          </a:p>
          <a:p>
            <a:r>
              <a:rPr lang="en-US" u="sng" dirty="0"/>
              <a:t>Operating metrics</a:t>
            </a:r>
            <a:r>
              <a:rPr lang="en-US" dirty="0"/>
              <a:t>: You can look at a company’s revenue growth, operating margins and reinvestment policy to determine age; younger companies have higher revenue growth, changing (usually rising) margins and large reinvestment (relative to their earnings)</a:t>
            </a:r>
          </a:p>
          <a:p>
            <a:endParaRPr lang="en-US" dirty="0"/>
          </a:p>
        </p:txBody>
      </p:sp>
      <p:sp>
        <p:nvSpPr>
          <p:cNvPr id="4" name="Footer Placeholder 3">
            <a:extLst>
              <a:ext uri="{FF2B5EF4-FFF2-40B4-BE49-F238E27FC236}">
                <a16:creationId xmlns:a16="http://schemas.microsoft.com/office/drawing/2014/main" id="{AEF797F1-4672-8328-5605-8E6379E6DB4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856814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1EBC-DD65-38B9-4A73-3DB3EE9CF1BD}"/>
              </a:ext>
            </a:extLst>
          </p:cNvPr>
          <p:cNvSpPr>
            <a:spLocks noGrp="1"/>
          </p:cNvSpPr>
          <p:nvPr>
            <p:ph type="title"/>
          </p:nvPr>
        </p:nvSpPr>
        <p:spPr/>
        <p:txBody>
          <a:bodyPr/>
          <a:lstStyle/>
          <a:p>
            <a:r>
              <a:rPr lang="en-US" dirty="0"/>
              <a:t>Corporate Life cycle determinants</a:t>
            </a:r>
          </a:p>
        </p:txBody>
      </p:sp>
      <p:pic>
        <p:nvPicPr>
          <p:cNvPr id="5" name="Content Placeholder 4">
            <a:extLst>
              <a:ext uri="{FF2B5EF4-FFF2-40B4-BE49-F238E27FC236}">
                <a16:creationId xmlns:a16="http://schemas.microsoft.com/office/drawing/2014/main" id="{78E729A8-A081-6C47-AC86-93F7289E2CDF}"/>
              </a:ext>
            </a:extLst>
          </p:cNvPr>
          <p:cNvPicPr>
            <a:picLocks noGrp="1" noChangeAspect="1"/>
          </p:cNvPicPr>
          <p:nvPr>
            <p:ph idx="1"/>
          </p:nvPr>
        </p:nvPicPr>
        <p:blipFill>
          <a:blip r:embed="rId2"/>
          <a:stretch>
            <a:fillRect/>
          </a:stretch>
        </p:blipFill>
        <p:spPr>
          <a:xfrm>
            <a:off x="1246845" y="1828800"/>
            <a:ext cx="6639197" cy="4343400"/>
          </a:xfrm>
          <a:prstGeom prst="rect">
            <a:avLst/>
          </a:prstGeom>
        </p:spPr>
      </p:pic>
      <p:sp>
        <p:nvSpPr>
          <p:cNvPr id="4" name="Footer Placeholder 3">
            <a:extLst>
              <a:ext uri="{FF2B5EF4-FFF2-40B4-BE49-F238E27FC236}">
                <a16:creationId xmlns:a16="http://schemas.microsoft.com/office/drawing/2014/main" id="{EDDB98E5-6948-8597-8B92-256C5CED738B}"/>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925260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A083-3E76-7CBE-47F3-739D80BD873B}"/>
              </a:ext>
            </a:extLst>
          </p:cNvPr>
          <p:cNvSpPr>
            <a:spLocks noGrp="1"/>
          </p:cNvSpPr>
          <p:nvPr>
            <p:ph type="title"/>
          </p:nvPr>
        </p:nvSpPr>
        <p:spPr/>
        <p:txBody>
          <a:bodyPr>
            <a:normAutofit fontScale="90000"/>
          </a:bodyPr>
          <a:lstStyle/>
          <a:p>
            <a:r>
              <a:rPr lang="en-US" dirty="0"/>
              <a:t>Corporate finance across the life cycle</a:t>
            </a:r>
          </a:p>
        </p:txBody>
      </p:sp>
      <p:sp>
        <p:nvSpPr>
          <p:cNvPr id="4" name="Footer Placeholder 3">
            <a:extLst>
              <a:ext uri="{FF2B5EF4-FFF2-40B4-BE49-F238E27FC236}">
                <a16:creationId xmlns:a16="http://schemas.microsoft.com/office/drawing/2014/main" id="{085D37F6-CD79-FFA8-BC8F-76074DA702AA}"/>
              </a:ext>
            </a:extLst>
          </p:cNvPr>
          <p:cNvSpPr>
            <a:spLocks noGrp="1"/>
          </p:cNvSpPr>
          <p:nvPr>
            <p:ph type="ftr" sz="quarter" idx="11"/>
          </p:nvPr>
        </p:nvSpPr>
        <p:spPr/>
        <p:txBody>
          <a:bodyPr/>
          <a:lstStyle/>
          <a:p>
            <a:pPr>
              <a:defRPr/>
            </a:pPr>
            <a:r>
              <a:rPr lang="en-US"/>
              <a:t>Aswath Damodaran</a:t>
            </a:r>
          </a:p>
        </p:txBody>
      </p:sp>
      <p:pic>
        <p:nvPicPr>
          <p:cNvPr id="5" name="Content Placeholder 3">
            <a:extLst>
              <a:ext uri="{FF2B5EF4-FFF2-40B4-BE49-F238E27FC236}">
                <a16:creationId xmlns:a16="http://schemas.microsoft.com/office/drawing/2014/main" id="{78DB1477-0DC5-6FA2-408F-EDFEE79D088A}"/>
              </a:ext>
            </a:extLst>
          </p:cNvPr>
          <p:cNvPicPr>
            <a:picLocks noGrp="1" noChangeAspect="1"/>
          </p:cNvPicPr>
          <p:nvPr>
            <p:ph idx="1"/>
          </p:nvPr>
        </p:nvPicPr>
        <p:blipFill>
          <a:blip r:embed="rId2"/>
          <a:stretch>
            <a:fillRect/>
          </a:stretch>
        </p:blipFill>
        <p:spPr>
          <a:xfrm>
            <a:off x="1558029" y="2120900"/>
            <a:ext cx="6027942" cy="4051300"/>
          </a:xfrm>
          <a:prstGeom prst="rect">
            <a:avLst/>
          </a:prstGeom>
        </p:spPr>
      </p:pic>
    </p:spTree>
    <p:extLst>
      <p:ext uri="{BB962C8B-B14F-4D97-AF65-F5344CB8AC3E}">
        <p14:creationId xmlns:p14="http://schemas.microsoft.com/office/powerpoint/2010/main" val="131525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Valuation across the life cycle</a:t>
            </a:r>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pPr>
              <a:defRPr/>
            </a:pPr>
            <a:r>
              <a:rPr lang="en-US"/>
              <a:t>Aswath Damodaran</a:t>
            </a:r>
          </a:p>
        </p:txBody>
      </p:sp>
      <p:pic>
        <p:nvPicPr>
          <p:cNvPr id="5" name="Content Placeholder 6">
            <a:extLst>
              <a:ext uri="{FF2B5EF4-FFF2-40B4-BE49-F238E27FC236}">
                <a16:creationId xmlns:a16="http://schemas.microsoft.com/office/drawing/2014/main" id="{87DC89CC-1293-650C-5E4B-59B0B0CEACF1}"/>
              </a:ext>
            </a:extLst>
          </p:cNvPr>
          <p:cNvPicPr>
            <a:picLocks noGrp="1" noChangeAspect="1"/>
          </p:cNvPicPr>
          <p:nvPr>
            <p:ph idx="1"/>
          </p:nvPr>
        </p:nvPicPr>
        <p:blipFill>
          <a:blip r:embed="rId2"/>
          <a:stretch>
            <a:fillRect/>
          </a:stretch>
        </p:blipFill>
        <p:spPr>
          <a:xfrm>
            <a:off x="1554987" y="2120900"/>
            <a:ext cx="6034025" cy="4051300"/>
          </a:xfrm>
          <a:prstGeom prst="rect">
            <a:avLst/>
          </a:prstGeom>
        </p:spPr>
      </p:pic>
    </p:spTree>
    <p:extLst>
      <p:ext uri="{BB962C8B-B14F-4D97-AF65-F5344CB8AC3E}">
        <p14:creationId xmlns:p14="http://schemas.microsoft.com/office/powerpoint/2010/main" val="2939768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E6CDC-BCB3-46B6-3727-A72E71FE0FC4}"/>
              </a:ext>
            </a:extLst>
          </p:cNvPr>
          <p:cNvSpPr>
            <a:spLocks noGrp="1"/>
          </p:cNvSpPr>
          <p:nvPr>
            <p:ph type="title"/>
          </p:nvPr>
        </p:nvSpPr>
        <p:spPr/>
        <p:txBody>
          <a:bodyPr/>
          <a:lstStyle/>
          <a:p>
            <a:r>
              <a:rPr lang="en-US" dirty="0"/>
              <a:t>Investing across the life cycle</a:t>
            </a:r>
          </a:p>
        </p:txBody>
      </p:sp>
      <p:pic>
        <p:nvPicPr>
          <p:cNvPr id="5" name="Content Placeholder 4">
            <a:extLst>
              <a:ext uri="{FF2B5EF4-FFF2-40B4-BE49-F238E27FC236}">
                <a16:creationId xmlns:a16="http://schemas.microsoft.com/office/drawing/2014/main" id="{193F481A-E3E0-237C-F73F-1CF6D5953CB6}"/>
              </a:ext>
            </a:extLst>
          </p:cNvPr>
          <p:cNvPicPr>
            <a:picLocks noGrp="1" noChangeAspect="1"/>
          </p:cNvPicPr>
          <p:nvPr>
            <p:ph idx="1"/>
          </p:nvPr>
        </p:nvPicPr>
        <p:blipFill>
          <a:blip r:embed="rId2"/>
          <a:stretch>
            <a:fillRect/>
          </a:stretch>
        </p:blipFill>
        <p:spPr>
          <a:xfrm>
            <a:off x="1204004" y="1676400"/>
            <a:ext cx="6129925" cy="4495800"/>
          </a:xfrm>
          <a:prstGeom prst="rect">
            <a:avLst/>
          </a:prstGeom>
        </p:spPr>
      </p:pic>
      <p:sp>
        <p:nvSpPr>
          <p:cNvPr id="4" name="Footer Placeholder 3">
            <a:extLst>
              <a:ext uri="{FF2B5EF4-FFF2-40B4-BE49-F238E27FC236}">
                <a16:creationId xmlns:a16="http://schemas.microsoft.com/office/drawing/2014/main" id="{ABFAD312-4E19-B7A5-8EBD-15803F7F271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512207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80E0-85A8-61C0-8E0B-E06E72090483}"/>
              </a:ext>
            </a:extLst>
          </p:cNvPr>
          <p:cNvSpPr>
            <a:spLocks noGrp="1"/>
          </p:cNvSpPr>
          <p:nvPr>
            <p:ph type="title"/>
          </p:nvPr>
        </p:nvSpPr>
        <p:spPr/>
        <p:txBody>
          <a:bodyPr>
            <a:normAutofit/>
          </a:bodyPr>
          <a:lstStyle/>
          <a:p>
            <a:r>
              <a:rPr lang="en-US" dirty="0"/>
              <a:t>Managing across the life cycle</a:t>
            </a:r>
          </a:p>
        </p:txBody>
      </p:sp>
      <p:sp>
        <p:nvSpPr>
          <p:cNvPr id="4" name="Footer Placeholder 3">
            <a:extLst>
              <a:ext uri="{FF2B5EF4-FFF2-40B4-BE49-F238E27FC236}">
                <a16:creationId xmlns:a16="http://schemas.microsoft.com/office/drawing/2014/main" id="{BFAADDB7-CEAC-F1A7-F5CD-914B2CE86AC2}"/>
              </a:ext>
            </a:extLst>
          </p:cNvPr>
          <p:cNvSpPr>
            <a:spLocks noGrp="1"/>
          </p:cNvSpPr>
          <p:nvPr>
            <p:ph type="ftr" sz="quarter" idx="11"/>
          </p:nvPr>
        </p:nvSpPr>
        <p:spPr/>
        <p:txBody>
          <a:bodyPr>
            <a:normAutofit/>
          </a:bodyPr>
          <a:lstStyle/>
          <a:p>
            <a:pPr>
              <a:spcAft>
                <a:spcPts val="600"/>
              </a:spcAft>
              <a:defRPr/>
            </a:pPr>
            <a:r>
              <a:rPr lang="en-US"/>
              <a:t>Aswath Damodaran</a:t>
            </a:r>
          </a:p>
        </p:txBody>
      </p:sp>
      <p:pic>
        <p:nvPicPr>
          <p:cNvPr id="10" name="Content Placeholder 4" descr="A picture containing chart&#10;&#10;Description automatically generated">
            <a:extLst>
              <a:ext uri="{FF2B5EF4-FFF2-40B4-BE49-F238E27FC236}">
                <a16:creationId xmlns:a16="http://schemas.microsoft.com/office/drawing/2014/main" id="{41A11AA8-1E2C-505D-3BA5-564FD6B67B06}"/>
              </a:ext>
            </a:extLst>
          </p:cNvPr>
          <p:cNvPicPr>
            <a:picLocks noGrp="1" noChangeAspect="1"/>
          </p:cNvPicPr>
          <p:nvPr>
            <p:ph idx="1"/>
          </p:nvPr>
        </p:nvPicPr>
        <p:blipFill>
          <a:blip r:embed="rId2"/>
          <a:stretch>
            <a:fillRect/>
          </a:stretch>
        </p:blipFill>
        <p:spPr>
          <a:xfrm>
            <a:off x="1714500" y="1565786"/>
            <a:ext cx="5715000" cy="4915581"/>
          </a:xfrm>
          <a:prstGeom prst="rect">
            <a:avLst/>
          </a:prstGeom>
        </p:spPr>
      </p:pic>
    </p:spTree>
    <p:extLst>
      <p:ext uri="{BB962C8B-B14F-4D97-AF65-F5344CB8AC3E}">
        <p14:creationId xmlns:p14="http://schemas.microsoft.com/office/powerpoint/2010/main" val="2229452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8EF8-7E19-6F64-4FC7-88E38DEDA050}"/>
              </a:ext>
            </a:extLst>
          </p:cNvPr>
          <p:cNvSpPr>
            <a:spLocks noGrp="1"/>
          </p:cNvSpPr>
          <p:nvPr>
            <p:ph type="title"/>
          </p:nvPr>
        </p:nvSpPr>
        <p:spPr/>
        <p:txBody>
          <a:bodyPr/>
          <a:lstStyle/>
          <a:p>
            <a:r>
              <a:rPr lang="en-US" dirty="0"/>
              <a:t>Aging gracefully? The choices</a:t>
            </a:r>
          </a:p>
        </p:txBody>
      </p:sp>
      <p:sp>
        <p:nvSpPr>
          <p:cNvPr id="3" name="Content Placeholder 2">
            <a:extLst>
              <a:ext uri="{FF2B5EF4-FFF2-40B4-BE49-F238E27FC236}">
                <a16:creationId xmlns:a16="http://schemas.microsoft.com/office/drawing/2014/main" id="{AE3087D9-9B89-A7EA-AFA9-B7373C053696}"/>
              </a:ext>
            </a:extLst>
          </p:cNvPr>
          <p:cNvSpPr>
            <a:spLocks noGrp="1"/>
          </p:cNvSpPr>
          <p:nvPr>
            <p:ph idx="1"/>
          </p:nvPr>
        </p:nvSpPr>
        <p:spPr/>
        <p:txBody>
          <a:bodyPr/>
          <a:lstStyle/>
          <a:p>
            <a:r>
              <a:rPr lang="en-US" dirty="0"/>
              <a:t>Acceptance: Accept where you are in the life cycle, and act your age.</a:t>
            </a:r>
          </a:p>
          <a:p>
            <a:r>
              <a:rPr lang="en-US" dirty="0"/>
              <a:t>Denial: Deny that you are aging, blaming bad luck and outsiders for aging symptoms, and repeat what you used to do when you were younger.</a:t>
            </a:r>
          </a:p>
          <a:p>
            <a:r>
              <a:rPr lang="en-US" dirty="0"/>
              <a:t>Desperation: Gamble on long-odds bets to become young again, especially with other people’s money.</a:t>
            </a:r>
          </a:p>
          <a:p>
            <a:r>
              <a:rPr lang="en-US" dirty="0"/>
              <a:t>Rebirth: Find that much sought after path back to youth, by reinventing your business or entering new ones.</a:t>
            </a:r>
          </a:p>
          <a:p>
            <a:r>
              <a:rPr lang="en-US" dirty="0"/>
              <a:t>Zombieland: Mistake your end game </a:t>
            </a:r>
            <a:r>
              <a:rPr lang="en-US"/>
              <a:t>as survival, at any cost.</a:t>
            </a:r>
            <a:endParaRPr lang="en-US" dirty="0"/>
          </a:p>
        </p:txBody>
      </p:sp>
      <p:sp>
        <p:nvSpPr>
          <p:cNvPr id="4" name="Footer Placeholder 3">
            <a:extLst>
              <a:ext uri="{FF2B5EF4-FFF2-40B4-BE49-F238E27FC236}">
                <a16:creationId xmlns:a16="http://schemas.microsoft.com/office/drawing/2014/main" id="{ED4B289A-6580-935C-6258-E8D4E5E00F7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133001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32022</TotalTime>
  <Pages>63</Pages>
  <Words>434</Words>
  <Application>Microsoft Macintosh PowerPoint</Application>
  <PresentationFormat>Letter Paper (8.5x11 in)</PresentationFormat>
  <Paragraphs>32</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Helvetica</vt:lpstr>
      <vt:lpstr>Rockwell</vt:lpstr>
      <vt:lpstr>Rockwell Condensed</vt:lpstr>
      <vt:lpstr>Rockwell Extra Bold</vt:lpstr>
      <vt:lpstr>Wingdings</vt:lpstr>
      <vt:lpstr>Wood Type</vt:lpstr>
      <vt:lpstr>The Corporate Life cycle</vt:lpstr>
      <vt:lpstr>The ”Big” Idea</vt:lpstr>
      <vt:lpstr>The Corporate Life cycle</vt:lpstr>
      <vt:lpstr>Measuring corporate age</vt:lpstr>
      <vt:lpstr>Corporate Life cycle determinants</vt:lpstr>
      <vt:lpstr>Corporate finance across the life cycle</vt:lpstr>
      <vt:lpstr>Valuation across the life cycle</vt:lpstr>
      <vt:lpstr>Investing across the life cycle</vt:lpstr>
      <vt:lpstr>Managing across the life cycle</vt:lpstr>
      <vt:lpstr>Aging gracefully? The choices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546</cp:revision>
  <cp:lastPrinted>2024-08-15T20:23:14Z</cp:lastPrinted>
  <dcterms:created xsi:type="dcterms:W3CDTF">2010-08-23T11:25:52Z</dcterms:created>
  <dcterms:modified xsi:type="dcterms:W3CDTF">2024-08-15T20:35:08Z</dcterms:modified>
</cp:coreProperties>
</file>