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4411" r:id="rId1"/>
  </p:sldMasterIdLst>
  <p:notesMasterIdLst>
    <p:notesMasterId r:id="rId15"/>
  </p:notesMasterIdLst>
  <p:handoutMasterIdLst>
    <p:handoutMasterId r:id="rId16"/>
  </p:handoutMasterIdLst>
  <p:sldIdLst>
    <p:sldId id="405" r:id="rId2"/>
    <p:sldId id="406" r:id="rId3"/>
    <p:sldId id="413" r:id="rId4"/>
    <p:sldId id="414" r:id="rId5"/>
    <p:sldId id="415" r:id="rId6"/>
    <p:sldId id="416" r:id="rId7"/>
    <p:sldId id="417" r:id="rId8"/>
    <p:sldId id="418" r:id="rId9"/>
    <p:sldId id="419" r:id="rId10"/>
    <p:sldId id="407" r:id="rId11"/>
    <p:sldId id="408" r:id="rId12"/>
    <p:sldId id="409" r:id="rId13"/>
    <p:sldId id="410" r:id="rId14"/>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swath Damodaran" initials="AD" lastIdx="1"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346"/>
    <p:restoredTop sz="93605"/>
  </p:normalViewPr>
  <p:slideViewPr>
    <p:cSldViewPr>
      <p:cViewPr varScale="1">
        <p:scale>
          <a:sx n="115" d="100"/>
          <a:sy n="115" d="100"/>
        </p:scale>
        <p:origin x="1416"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p:cViewPr varScale="1">
        <p:scale>
          <a:sx n="97" d="100"/>
          <a:sy n="97" d="100"/>
        </p:scale>
        <p:origin x="4328"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101489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363" name="Rectangle 3"/>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Lst>
        </p:spPr>
      </p:sp>
    </p:spTree>
    <p:extLst>
      <p:ext uri="{BB962C8B-B14F-4D97-AF65-F5344CB8AC3E}">
        <p14:creationId xmlns:p14="http://schemas.microsoft.com/office/powerpoint/2010/main" val="3646706584"/>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xfrm>
            <a:off x="1150938" y="692150"/>
            <a:ext cx="4556125" cy="3416300"/>
          </a:xfrm>
          <a:ln/>
        </p:spPr>
      </p:sp>
      <p:sp>
        <p:nvSpPr>
          <p:cNvPr id="17410" name="Rectangle 3"/>
          <p:cNvSpPr>
            <a:spLocks noGrp="1" noChangeArrowheads="1"/>
          </p:cNvSpPr>
          <p:nvPr>
            <p:ph type="body" idx="1"/>
          </p:nvPr>
        </p:nvSpPr>
        <p:spPr>
          <a:noFill/>
          <a:ln w="9525"/>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85800" y="1484779"/>
            <a:ext cx="7772400" cy="274320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p:cNvGrpSpPr>
            <a:grpSpLocks noChangeAspect="1"/>
          </p:cNvGrpSpPr>
          <p:nvPr/>
        </p:nvGrpSpPr>
        <p:grpSpPr>
          <a:xfrm>
            <a:off x="7234780" y="4107023"/>
            <a:ext cx="914400" cy="914400"/>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1"/>
          <p:cNvSpPr>
            <a:spLocks noGrp="1"/>
          </p:cNvSpPr>
          <p:nvPr>
            <p:ph type="ctrTitle"/>
          </p:nvPr>
        </p:nvSpPr>
        <p:spPr>
          <a:xfrm>
            <a:off x="788670" y="1432223"/>
            <a:ext cx="7593330" cy="3035808"/>
          </a:xfrm>
        </p:spPr>
        <p:txBody>
          <a:bodyPr anchor="ctr">
            <a:noAutofit/>
          </a:bodyPr>
          <a:lstStyle>
            <a:lvl1pPr algn="l">
              <a:lnSpc>
                <a:spcPct val="80000"/>
              </a:lnSpc>
              <a:defRPr sz="6400" b="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a:xfrm>
            <a:off x="812805" y="6272785"/>
            <a:ext cx="4745736" cy="365125"/>
          </a:xfrm>
        </p:spPr>
        <p:txBody>
          <a:bodyPr/>
          <a:lstStyle/>
          <a:p>
            <a:pPr>
              <a:defRPr/>
            </a:pPr>
            <a:r>
              <a:rPr lang="en-US"/>
              <a:t>Aswath Damodaran</a:t>
            </a:r>
            <a:endParaRPr lang="en-US" dirty="0"/>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pPr>
              <a:defRPr/>
            </a:pPr>
            <a:fld id="{B548DA48-CD55-7D46-9088-BD1D4AF668F0}" type="slidenum">
              <a:rPr lang="en-US" smtClean="0"/>
              <a:pPr>
                <a:defRPr/>
              </a:pPr>
              <a:t>‹#›</a:t>
            </a:fld>
            <a:endParaRPr lang="en-US" dirty="0"/>
          </a:p>
        </p:txBody>
      </p:sp>
    </p:spTree>
    <p:extLst>
      <p:ext uri="{BB962C8B-B14F-4D97-AF65-F5344CB8AC3E}">
        <p14:creationId xmlns:p14="http://schemas.microsoft.com/office/powerpoint/2010/main" val="41896550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84632"/>
            <a:ext cx="7797546" cy="1191768"/>
          </a:xfrm>
        </p:spPr>
        <p:txBody>
          <a:bodyPr/>
          <a:lstStyle/>
          <a:p>
            <a:r>
              <a:rPr lang="en-US"/>
              <a:t>Click to edit Master title style</a:t>
            </a:r>
            <a:endParaRPr lang="en-US" dirty="0"/>
          </a:p>
        </p:txBody>
      </p:sp>
      <p:sp>
        <p:nvSpPr>
          <p:cNvPr id="3" name="Content Placeholder 2"/>
          <p:cNvSpPr>
            <a:spLocks noGrp="1"/>
          </p:cNvSpPr>
          <p:nvPr>
            <p:ph idx="1"/>
          </p:nvPr>
        </p:nvSpPr>
        <p:spPr>
          <a:xfrm>
            <a:off x="685800" y="1752600"/>
            <a:ext cx="7761732" cy="44196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4061597799"/>
      </p:ext>
    </p:extLst>
  </p:cSld>
  <p:clrMapOvr>
    <a:masterClrMapping/>
  </p:clrMapOvr>
  <p:hf sldNum="0" hd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en-US"/>
              <a:t>Click to edit Master title style</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pPr>
              <a:defRPr/>
            </a:pPr>
            <a:endParaRPr lang="en-US"/>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pPr>
              <a:defRPr/>
            </a:pPr>
            <a:r>
              <a:rPr lang="en-US"/>
              <a:t>Aswath Damodaran</a:t>
            </a:r>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pPr>
              <a:defRPr/>
            </a:pPr>
            <a:fld id="{CA031F07-3481-9143-935D-C9BC1BAF8C14}" type="slidenum">
              <a:rPr lang="en-US" smtClean="0"/>
              <a:pPr>
                <a:defRPr/>
              </a:pPr>
              <a:t>‹#›</a:t>
            </a:fld>
            <a:endParaRPr lang="en-US" dirty="0"/>
          </a:p>
        </p:txBody>
      </p:sp>
    </p:spTree>
    <p:extLst>
      <p:ext uri="{BB962C8B-B14F-4D97-AF65-F5344CB8AC3E}">
        <p14:creationId xmlns:p14="http://schemas.microsoft.com/office/powerpoint/2010/main" val="37455845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r>
              <a:rPr lang="en-US"/>
              <a:t>Aswath Damodaran</a:t>
            </a:r>
          </a:p>
        </p:txBody>
      </p:sp>
      <p:sp>
        <p:nvSpPr>
          <p:cNvPr id="7" name="Slide Number Placeholder 6"/>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3932319342"/>
      </p:ext>
    </p:extLst>
  </p:cSld>
  <p:clrMapOvr>
    <a:masterClrMapping/>
  </p:clrMapOvr>
  <p:hf sldNum="0" hdr="0" dt="0"/>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308592848"/>
      </p:ext>
    </p:extLst>
  </p:cSld>
  <p:clrMapOvr>
    <a:masterClrMapping/>
  </p:clrMapOvr>
  <p:hf sldNum="0" hdr="0" dt="0"/>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accent1">
                    <a:lumMod val="50000"/>
                  </a:schemeClr>
                </a:solidFill>
              </a:defRPr>
            </a:lvl1pPr>
          </a:lstStyle>
          <a:p>
            <a:pPr>
              <a:defRPr/>
            </a:pPr>
            <a:endParaRPr lang="en-US"/>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pPr>
              <a:defRPr/>
            </a:pPr>
            <a:r>
              <a:rPr lang="en-US"/>
              <a:t>Aswath Damodaran</a:t>
            </a:r>
          </a:p>
        </p:txBody>
      </p:sp>
      <p:sp>
        <p:nvSpPr>
          <p:cNvPr id="5" name="Slide Number Placeholder 4"/>
          <p:cNvSpPr>
            <a:spLocks noGrp="1"/>
          </p:cNvSpPr>
          <p:nvPr>
            <p:ph type="sldNum" sz="quarter" idx="12"/>
          </p:nvPr>
        </p:nvSpPr>
        <p:spPr/>
        <p:txBody>
          <a:bodyPr/>
          <a:lstStyle/>
          <a:p>
            <a:pPr>
              <a:defRPr/>
            </a:pPr>
            <a:fld id="{500F3875-3E8C-C840-A055-17855AA13C79}" type="slidenum">
              <a:rPr lang="en-US" smtClean="0"/>
              <a:pPr>
                <a:defRPr/>
              </a:pPr>
              <a:t>‹#›</a:t>
            </a:fld>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1097220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r>
              <a:rPr lang="en-US"/>
              <a:t>Aswath Damodaran</a:t>
            </a:r>
          </a:p>
        </p:txBody>
      </p:sp>
      <p:sp>
        <p:nvSpPr>
          <p:cNvPr id="4" name="Slide Number Placeholder 3"/>
          <p:cNvSpPr>
            <a:spLocks noGrp="1"/>
          </p:cNvSpPr>
          <p:nvPr>
            <p:ph type="sldNum" sz="quarter" idx="12"/>
          </p:nvPr>
        </p:nvSpPr>
        <p:spPr/>
        <p:txBody>
          <a:bodyPr/>
          <a:lstStyle/>
          <a:p>
            <a:pPr>
              <a:defRPr/>
            </a:pPr>
            <a:fld id="{B9BA377C-7D64-3F47-856A-286272E12FC8}" type="slidenum">
              <a:rPr lang="en-US" smtClean="0"/>
              <a:pPr>
                <a:defRPr/>
              </a:pPr>
              <a:t>‹#›</a:t>
            </a:fld>
            <a:endParaRPr lang="en-US" dirty="0"/>
          </a:p>
        </p:txBody>
      </p:sp>
    </p:spTree>
    <p:extLst>
      <p:ext uri="{BB962C8B-B14F-4D97-AF65-F5344CB8AC3E}">
        <p14:creationId xmlns:p14="http://schemas.microsoft.com/office/powerpoint/2010/main" val="33282635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9" name="Date Placeholder 8"/>
          <p:cNvSpPr>
            <a:spLocks noGrp="1"/>
          </p:cNvSpPr>
          <p:nvPr>
            <p:ph type="dt" sz="half" idx="10"/>
          </p:nvPr>
        </p:nvSpPr>
        <p:spPr/>
        <p:txBody>
          <a:bodyPr/>
          <a:lstStyle/>
          <a:p>
            <a:pPr>
              <a:defRPr/>
            </a:pPr>
            <a:endParaRPr lang="en-US"/>
          </a:p>
        </p:txBody>
      </p:sp>
      <p:sp>
        <p:nvSpPr>
          <p:cNvPr id="10" name="Footer Placeholder 9"/>
          <p:cNvSpPr>
            <a:spLocks noGrp="1"/>
          </p:cNvSpPr>
          <p:nvPr>
            <p:ph type="ftr" sz="quarter" idx="11"/>
          </p:nvPr>
        </p:nvSpPr>
        <p:spPr/>
        <p:txBody>
          <a:bodyPr/>
          <a:lstStyle/>
          <a:p>
            <a:pPr>
              <a:defRPr/>
            </a:pPr>
            <a:r>
              <a:rPr lang="en-US"/>
              <a:t>Aswath Damodaran</a:t>
            </a:r>
          </a:p>
        </p:txBody>
      </p:sp>
      <p:sp>
        <p:nvSpPr>
          <p:cNvPr id="11" name="Slide Number Placeholder 10"/>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2438031939"/>
      </p:ext>
    </p:extLst>
  </p:cSld>
  <p:clrMapOvr>
    <a:masterClrMapping/>
  </p:clrMapOvr>
  <p:hf sldNum="0" hdr="0" dt="0"/>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Picture Placeholder 2"/>
          <p:cNvSpPr>
            <a:spLocks noGrp="1"/>
          </p:cNvSpPr>
          <p:nvPr>
            <p:ph type="pic" idx="1"/>
          </p:nvPr>
        </p:nvSpPr>
        <p:spPr>
          <a:xfrm>
            <a:off x="0" y="0"/>
            <a:ext cx="6227805"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8" name="Date Placeholder 7"/>
          <p:cNvSpPr>
            <a:spLocks noGrp="1"/>
          </p:cNvSpPr>
          <p:nvPr>
            <p:ph type="dt" sz="half" idx="10"/>
          </p:nvPr>
        </p:nvSpPr>
        <p:spPr/>
        <p:txBody>
          <a:bodyPr/>
          <a:lstStyle/>
          <a:p>
            <a:pPr>
              <a:defRPr/>
            </a:pPr>
            <a:endParaRPr lang="en-US"/>
          </a:p>
        </p:txBody>
      </p:sp>
      <p:sp>
        <p:nvSpPr>
          <p:cNvPr id="10" name="Slide Number Placeholder 9"/>
          <p:cNvSpPr>
            <a:spLocks noGrp="1"/>
          </p:cNvSpPr>
          <p:nvPr>
            <p:ph type="sldNum" sz="quarter" idx="12"/>
          </p:nvPr>
        </p:nvSpPr>
        <p:spPr/>
        <p:txBody>
          <a:bodyPr/>
          <a:lstStyle/>
          <a:p>
            <a:pPr>
              <a:defRPr/>
            </a:pPr>
            <a:fld id="{3CC3F1FF-FCC0-0849-955C-7A2EFAD0A42E}" type="slidenum">
              <a:rPr lang="en-US" smtClean="0"/>
              <a:pPr>
                <a:defRPr/>
              </a:pPr>
              <a:t>‹#›</a:t>
            </a:fld>
            <a:endParaRPr lang="en-US" dirty="0"/>
          </a:p>
        </p:txBody>
      </p:sp>
    </p:spTree>
    <p:extLst>
      <p:ext uri="{BB962C8B-B14F-4D97-AF65-F5344CB8AC3E}">
        <p14:creationId xmlns:p14="http://schemas.microsoft.com/office/powerpoint/2010/main" val="28506407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3509058288"/>
      </p:ext>
    </p:extLst>
  </p:cSld>
  <p:clrMapOvr>
    <a:masterClrMapping/>
  </p:clrMapOvr>
  <p:hf sldNum="0"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2351946843"/>
      </p:ext>
    </p:extLst>
  </p:cSld>
  <p:clrMapOvr>
    <a:masterClrMapping/>
  </p:clrMapOvr>
  <p:hf sldNum="0"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pPr>
              <a:defRPr/>
            </a:pPr>
            <a:endParaRPr lang="en-US"/>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pPr>
              <a:defRPr/>
            </a:pPr>
            <a:r>
              <a:rPr lang="en-US"/>
              <a:t>Aswath Damodaran</a:t>
            </a:r>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2142568023"/>
      </p:ext>
    </p:extLst>
  </p:cSld>
  <p:clrMap bg1="lt1" tx1="dk1" bg2="lt2" tx2="dk2" accent1="accent1" accent2="accent2" accent3="accent3" accent4="accent4" accent5="accent5" accent6="accent6" hlink="hlink" folHlink="folHlink"/>
  <p:sldLayoutIdLst>
    <p:sldLayoutId id="2147484412" r:id="rId1"/>
    <p:sldLayoutId id="2147484413" r:id="rId2"/>
    <p:sldLayoutId id="2147484414" r:id="rId3"/>
    <p:sldLayoutId id="2147484415" r:id="rId4"/>
    <p:sldLayoutId id="2147484416" r:id="rId5"/>
    <p:sldLayoutId id="2147484417" r:id="rId6"/>
    <p:sldLayoutId id="2147484418" r:id="rId7"/>
    <p:sldLayoutId id="2147484419" r:id="rId8"/>
    <p:sldLayoutId id="2147484420" r:id="rId9"/>
    <p:sldLayoutId id="2147484421" r:id="rId10"/>
    <p:sldLayoutId id="2147484422" r:id="rId11"/>
  </p:sldLayoutIdLst>
  <p:hf sldNum="0" hdr="0" dt="0"/>
  <p:txStyles>
    <p:titleStyle>
      <a:lvl1pPr algn="l" defTabSz="914400" rtl="0" eaLnBrk="1" latinLnBrk="0" hangingPunct="1">
        <a:lnSpc>
          <a:spcPct val="90000"/>
        </a:lnSpc>
        <a:spcBef>
          <a:spcPct val="0"/>
        </a:spcBef>
        <a:buNone/>
        <a:defRPr sz="4200" b="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8.xml"/><Relationship Id="rId6" Type="http://schemas.microsoft.com/office/2007/relationships/hdphoto" Target="../media/hdphoto2.wdp"/><Relationship Id="rId5" Type="http://schemas.openxmlformats.org/officeDocument/2006/relationships/image" Target="../media/image5.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6404" name="Group 16391">
            <a:extLst>
              <a:ext uri="{FF2B5EF4-FFF2-40B4-BE49-F238E27FC236}">
                <a16:creationId xmlns:a16="http://schemas.microsoft.com/office/drawing/2014/main" id="{16DBFAD4-B5FC-442B-A283-381B01B195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551293" y="6229681"/>
            <a:ext cx="342900" cy="457200"/>
            <a:chOff x="11361456" y="6195813"/>
            <a:chExt cx="548640" cy="548640"/>
          </a:xfrm>
        </p:grpSpPr>
        <p:sp>
          <p:nvSpPr>
            <p:cNvPr id="16405" name="Oval 16392">
              <a:extLst>
                <a:ext uri="{FF2B5EF4-FFF2-40B4-BE49-F238E27FC236}">
                  <a16:creationId xmlns:a16="http://schemas.microsoft.com/office/drawing/2014/main" id="{9B649DC7-8769-4383-A6F2-8F366BA7A1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6406" name="Oval 16393">
              <a:extLst>
                <a:ext uri="{FF2B5EF4-FFF2-40B4-BE49-F238E27FC236}">
                  <a16:creationId xmlns:a16="http://schemas.microsoft.com/office/drawing/2014/main" id="{0C67FD53-2686-4E0E-BA49-976F78F9AA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sp>
      </p:grpSp>
      <p:sp useBgFill="1">
        <p:nvSpPr>
          <p:cNvPr id="16407" name="Rectangle 16395">
            <a:extLst>
              <a:ext uri="{FF2B5EF4-FFF2-40B4-BE49-F238E27FC236}">
                <a16:creationId xmlns:a16="http://schemas.microsoft.com/office/drawing/2014/main" id="{D8AFD15B-CF29-4306-884F-47675092F9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62" name="Rectangle 2"/>
          <p:cNvSpPr>
            <a:spLocks noGrp="1" noChangeArrowheads="1"/>
          </p:cNvSpPr>
          <p:nvPr>
            <p:ph type="title"/>
          </p:nvPr>
        </p:nvSpPr>
        <p:spPr>
          <a:xfrm>
            <a:off x="4940658" y="1382165"/>
            <a:ext cx="3651884" cy="1517984"/>
          </a:xfrm>
        </p:spPr>
        <p:txBody>
          <a:bodyPr vert="horz" lIns="91440" tIns="45720" rIns="91440" bIns="45720" rtlCol="0" anchor="ctr">
            <a:normAutofit fontScale="90000"/>
          </a:bodyPr>
          <a:lstStyle/>
          <a:p>
            <a:r>
              <a:rPr lang="en-US" sz="4200">
                <a:solidFill>
                  <a:srgbClr val="000000"/>
                </a:solidFill>
              </a:rPr>
              <a:t>Chapter 1: A </a:t>
            </a:r>
            <a:r>
              <a:rPr lang="en-US" sz="4200" dirty="0">
                <a:solidFill>
                  <a:srgbClr val="000000"/>
                </a:solidFill>
              </a:rPr>
              <a:t>search for a unifying theory</a:t>
            </a:r>
          </a:p>
        </p:txBody>
      </p:sp>
      <p:sp>
        <p:nvSpPr>
          <p:cNvPr id="16408" name="Freeform: Shape 16397">
            <a:extLst>
              <a:ext uri="{FF2B5EF4-FFF2-40B4-BE49-F238E27FC236}">
                <a16:creationId xmlns:a16="http://schemas.microsoft.com/office/drawing/2014/main" id="{96349AB3-1BD3-41E1-8979-1DBDCB5CDC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99" y="401980"/>
            <a:ext cx="4586799" cy="6456021"/>
          </a:xfrm>
          <a:custGeom>
            <a:avLst/>
            <a:gdLst>
              <a:gd name="connsiteX0" fmla="*/ 2259477 w 6115733"/>
              <a:gd name="connsiteY0" fmla="*/ 433395 h 6456021"/>
              <a:gd name="connsiteX1" fmla="*/ 5681904 w 6115733"/>
              <a:gd name="connsiteY1" fmla="*/ 3852396 h 6456021"/>
              <a:gd name="connsiteX2" fmla="*/ 4679499 w 6115733"/>
              <a:gd name="connsiteY2" fmla="*/ 6269995 h 6456021"/>
              <a:gd name="connsiteX3" fmla="*/ 4474613 w 6115733"/>
              <a:gd name="connsiteY3" fmla="*/ 6456021 h 6456021"/>
              <a:gd name="connsiteX4" fmla="*/ 44341 w 6115733"/>
              <a:gd name="connsiteY4" fmla="*/ 6456021 h 6456021"/>
              <a:gd name="connsiteX5" fmla="*/ 0 w 6115733"/>
              <a:gd name="connsiteY5" fmla="*/ 6415762 h 6456021"/>
              <a:gd name="connsiteX6" fmla="*/ 0 w 6115733"/>
              <a:gd name="connsiteY6" fmla="*/ 1289029 h 6456021"/>
              <a:gd name="connsiteX7" fmla="*/ 82495 w 6115733"/>
              <a:gd name="connsiteY7" fmla="*/ 1214128 h 6456021"/>
              <a:gd name="connsiteX8" fmla="*/ 2259477 w 6115733"/>
              <a:gd name="connsiteY8" fmla="*/ 433395 h 6456021"/>
              <a:gd name="connsiteX9" fmla="*/ 2259477 w 6115733"/>
              <a:gd name="connsiteY9" fmla="*/ 0 h 6456021"/>
              <a:gd name="connsiteX10" fmla="*/ 6115733 w 6115733"/>
              <a:gd name="connsiteY10" fmla="*/ 3852396 h 6456021"/>
              <a:gd name="connsiteX11" fmla="*/ 5235152 w 6115733"/>
              <a:gd name="connsiteY11" fmla="*/ 6302877 h 6456021"/>
              <a:gd name="connsiteX12" fmla="*/ 5095826 w 6115733"/>
              <a:gd name="connsiteY12" fmla="*/ 6456021 h 6456021"/>
              <a:gd name="connsiteX13" fmla="*/ 4617788 w 6115733"/>
              <a:gd name="connsiteY13" fmla="*/ 6456021 h 6456021"/>
              <a:gd name="connsiteX14" fmla="*/ 4747668 w 6115733"/>
              <a:gd name="connsiteY14" fmla="*/ 6338096 h 6456021"/>
              <a:gd name="connsiteX15" fmla="*/ 5778311 w 6115733"/>
              <a:gd name="connsiteY15" fmla="*/ 3852396 h 6456021"/>
              <a:gd name="connsiteX16" fmla="*/ 2259477 w 6115733"/>
              <a:gd name="connsiteY16" fmla="*/ 337085 h 6456021"/>
              <a:gd name="connsiteX17" fmla="*/ 21172 w 6115733"/>
              <a:gd name="connsiteY17" fmla="*/ 1139811 h 6456021"/>
              <a:gd name="connsiteX18" fmla="*/ 0 w 6115733"/>
              <a:gd name="connsiteY18" fmla="*/ 1159034 h 6456021"/>
              <a:gd name="connsiteX19" fmla="*/ 0 w 6115733"/>
              <a:gd name="connsiteY19" fmla="*/ 735177 h 6456021"/>
              <a:gd name="connsiteX20" fmla="*/ 103407 w 6115733"/>
              <a:gd name="connsiteY20" fmla="*/ 657929 h 6456021"/>
              <a:gd name="connsiteX21" fmla="*/ 2259477 w 6115733"/>
              <a:gd name="connsiteY21" fmla="*/ 0 h 6456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a:blipFill dpi="0" rotWithShape="1">
            <a:blip r:embed="rId5">
              <a:alphaModFix amt="30000"/>
              <a:duotone>
                <a:prstClr val="black"/>
                <a:schemeClr val="accent1">
                  <a:tint val="45000"/>
                  <a:satMod val="400000"/>
                </a:schemeClr>
              </a:duotone>
              <a:extLst>
                <a:ext uri="{BEBA8EAE-BF5A-486C-A8C5-ECC9F3942E4B}">
                  <a14:imgProps xmlns:a14="http://schemas.microsoft.com/office/drawing/2010/main">
                    <a14:imgLayer r:embed="rId6">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pic>
        <p:nvPicPr>
          <p:cNvPr id="7" name="Content Placeholder 6" descr="A book cover with orange arrows and black text&#10;&#10;Description automatically generated">
            <a:extLst>
              <a:ext uri="{FF2B5EF4-FFF2-40B4-BE49-F238E27FC236}">
                <a16:creationId xmlns:a16="http://schemas.microsoft.com/office/drawing/2014/main" id="{D5097C87-D76C-CADB-2D08-0A73E45D106E}"/>
              </a:ext>
            </a:extLst>
          </p:cNvPr>
          <p:cNvPicPr>
            <a:picLocks noGrp="1" noChangeAspect="1"/>
          </p:cNvPicPr>
          <p:nvPr>
            <p:ph idx="1"/>
          </p:nvPr>
        </p:nvPicPr>
        <p:blipFill>
          <a:blip r:embed="rId7"/>
          <a:srcRect l="5911" r="8490"/>
          <a:stretch/>
        </p:blipFill>
        <p:spPr>
          <a:xfrm>
            <a:off x="-7399" y="401980"/>
            <a:ext cx="4586799" cy="6456021"/>
          </a:xfrm>
          <a:custGeom>
            <a:avLst/>
            <a:gdLst/>
            <a:ahLst/>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p:spPr>
      </p:pic>
      <p:sp>
        <p:nvSpPr>
          <p:cNvPr id="16387" name="Footer Placeholder 1"/>
          <p:cNvSpPr>
            <a:spLocks noGrp="1"/>
          </p:cNvSpPr>
          <p:nvPr>
            <p:ph type="ftr" sz="quarter" idx="11"/>
          </p:nvPr>
        </p:nvSpPr>
        <p:spPr>
          <a:xfrm>
            <a:off x="4940658" y="6252323"/>
            <a:ext cx="3442479" cy="365125"/>
          </a:xfrm>
        </p:spPr>
        <p:txBody>
          <a:bodyPr vert="horz" lIns="91440" tIns="45720" rIns="91440" bIns="45720" rtlCol="0" anchor="ctr">
            <a:normAutofit/>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pPr defTabSz="457200">
              <a:spcAft>
                <a:spcPts val="600"/>
              </a:spcAft>
            </a:pPr>
            <a:r>
              <a:rPr lang="en-US" sz="1100" kern="1200">
                <a:solidFill>
                  <a:srgbClr val="7F7F7F"/>
                </a:solidFill>
                <a:latin typeface="+mn-lt"/>
                <a:ea typeface="+mn-ea"/>
                <a:cs typeface="+mn-cs"/>
              </a:rPr>
              <a:t>Aswath Damodaran</a:t>
            </a:r>
          </a:p>
        </p:txBody>
      </p:sp>
      <p:grpSp>
        <p:nvGrpSpPr>
          <p:cNvPr id="16409" name="Group 16399">
            <a:extLst>
              <a:ext uri="{FF2B5EF4-FFF2-40B4-BE49-F238E27FC236}">
                <a16:creationId xmlns:a16="http://schemas.microsoft.com/office/drawing/2014/main" id="{54CA915D-BDF0-41F8-B00E-FB186EFF7B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551293" y="6229681"/>
            <a:ext cx="342900" cy="457200"/>
            <a:chOff x="11361456" y="6195813"/>
            <a:chExt cx="548640" cy="548640"/>
          </a:xfrm>
        </p:grpSpPr>
        <p:sp>
          <p:nvSpPr>
            <p:cNvPr id="16401" name="Oval 16400">
              <a:extLst>
                <a:ext uri="{FF2B5EF4-FFF2-40B4-BE49-F238E27FC236}">
                  <a16:creationId xmlns:a16="http://schemas.microsoft.com/office/drawing/2014/main" id="{317AAC03-BF64-4E67-9032-3BD0249980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6402" name="Oval 16401">
              <a:extLst>
                <a:ext uri="{FF2B5EF4-FFF2-40B4-BE49-F238E27FC236}">
                  <a16:creationId xmlns:a16="http://schemas.microsoft.com/office/drawing/2014/main" id="{1A131397-5A45-4344-9983-5E400A3EA5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sp>
      </p:gr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249CA-B757-511B-6EDC-95B1D8BE44CE}"/>
              </a:ext>
            </a:extLst>
          </p:cNvPr>
          <p:cNvSpPr>
            <a:spLocks noGrp="1"/>
          </p:cNvSpPr>
          <p:nvPr>
            <p:ph type="title"/>
          </p:nvPr>
        </p:nvSpPr>
        <p:spPr/>
        <p:txBody>
          <a:bodyPr/>
          <a:lstStyle/>
          <a:p>
            <a:r>
              <a:rPr lang="en-US" dirty="0"/>
              <a:t>A Theory that Explains everything</a:t>
            </a:r>
          </a:p>
        </p:txBody>
      </p:sp>
      <p:sp>
        <p:nvSpPr>
          <p:cNvPr id="3" name="Content Placeholder 2">
            <a:extLst>
              <a:ext uri="{FF2B5EF4-FFF2-40B4-BE49-F238E27FC236}">
                <a16:creationId xmlns:a16="http://schemas.microsoft.com/office/drawing/2014/main" id="{D0939A59-B53C-DFA5-C60C-FD8A6B2A1813}"/>
              </a:ext>
            </a:extLst>
          </p:cNvPr>
          <p:cNvSpPr>
            <a:spLocks noGrp="1"/>
          </p:cNvSpPr>
          <p:nvPr>
            <p:ph idx="1"/>
          </p:nvPr>
        </p:nvSpPr>
        <p:spPr/>
        <p:txBody>
          <a:bodyPr>
            <a:normAutofit fontScale="92500" lnSpcReduction="20000"/>
          </a:bodyPr>
          <a:lstStyle/>
          <a:p>
            <a:r>
              <a:rPr lang="en-US" dirty="0"/>
              <a:t>It is the dream of researchers and practitioners to create a construct that explains all observed behavior whatever area they work in. </a:t>
            </a:r>
          </a:p>
          <a:p>
            <a:pPr lvl="1"/>
            <a:r>
              <a:rPr lang="en-US" dirty="0"/>
              <a:t>In the physical sciences, that search is abetted by nature, which imposes its order on phenomena. </a:t>
            </a:r>
          </a:p>
          <a:p>
            <a:pPr lvl="1"/>
            <a:r>
              <a:rPr lang="en-US" dirty="0"/>
              <a:t>In the social sciences, the search has been less focused, partly because human behavior does not always follow predictable patterns. </a:t>
            </a:r>
          </a:p>
          <a:p>
            <a:r>
              <a:rPr lang="en-US" dirty="0"/>
              <a:t>It is easy to understand why we search for universal theories that explain everything, since they offer the promise of restoring order to chaos, but that search comes with risk. </a:t>
            </a:r>
          </a:p>
          <a:p>
            <a:pPr lvl="1"/>
            <a:r>
              <a:rPr lang="en-US" dirty="0"/>
              <a:t>The most significant risk is overreach, where sensible theories get pushed to breaking point. </a:t>
            </a:r>
          </a:p>
          <a:p>
            <a:pPr lvl="1"/>
            <a:r>
              <a:rPr lang="en-US" dirty="0"/>
              <a:t>The second is bias, as a theory’s most ardent supporters become selective in their assessment of evidence, choosing to see only what they want to in the data. </a:t>
            </a:r>
          </a:p>
        </p:txBody>
      </p:sp>
      <p:sp>
        <p:nvSpPr>
          <p:cNvPr id="7" name="Text Placeholder 6">
            <a:extLst>
              <a:ext uri="{FF2B5EF4-FFF2-40B4-BE49-F238E27FC236}">
                <a16:creationId xmlns:a16="http://schemas.microsoft.com/office/drawing/2014/main" id="{0B778A8E-ACE9-05B8-348E-8B02B9D7C508}"/>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FF626AB-172F-11C6-07A3-F1C16DAFC52A}"/>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24019713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91EBE-B843-C73E-7BB0-08720F504031}"/>
              </a:ext>
            </a:extLst>
          </p:cNvPr>
          <p:cNvSpPr>
            <a:spLocks noGrp="1"/>
          </p:cNvSpPr>
          <p:nvPr>
            <p:ph type="title"/>
          </p:nvPr>
        </p:nvSpPr>
        <p:spPr/>
        <p:txBody>
          <a:bodyPr>
            <a:normAutofit fontScale="90000"/>
          </a:bodyPr>
          <a:lstStyle/>
          <a:p>
            <a:r>
              <a:rPr lang="en-US" dirty="0"/>
              <a:t>The search in finance &amp; Investing – </a:t>
            </a:r>
            <a:br>
              <a:rPr lang="en-US" dirty="0"/>
            </a:br>
            <a:r>
              <a:rPr lang="en-US" dirty="0"/>
              <a:t>1. Economic theories</a:t>
            </a:r>
          </a:p>
        </p:txBody>
      </p:sp>
      <p:pic>
        <p:nvPicPr>
          <p:cNvPr id="5" name="Content Placeholder 4" descr="Chart, scatter chart&#10;&#10;Description automatically generated">
            <a:extLst>
              <a:ext uri="{FF2B5EF4-FFF2-40B4-BE49-F238E27FC236}">
                <a16:creationId xmlns:a16="http://schemas.microsoft.com/office/drawing/2014/main" id="{3FAB6ECB-846F-FF16-9BB4-B7D5D47BFF7D}"/>
              </a:ext>
            </a:extLst>
          </p:cNvPr>
          <p:cNvPicPr>
            <a:picLocks noGrp="1" noChangeAspect="1"/>
          </p:cNvPicPr>
          <p:nvPr>
            <p:ph idx="1"/>
          </p:nvPr>
        </p:nvPicPr>
        <p:blipFill>
          <a:blip r:embed="rId2"/>
          <a:stretch>
            <a:fillRect/>
          </a:stretch>
        </p:blipFill>
        <p:spPr>
          <a:xfrm>
            <a:off x="628650" y="1094926"/>
            <a:ext cx="5033963" cy="4201422"/>
          </a:xfrm>
          <a:prstGeom prst="rect">
            <a:avLst/>
          </a:prstGeom>
        </p:spPr>
      </p:pic>
      <p:sp>
        <p:nvSpPr>
          <p:cNvPr id="3" name="Text Placeholder 2">
            <a:extLst>
              <a:ext uri="{FF2B5EF4-FFF2-40B4-BE49-F238E27FC236}">
                <a16:creationId xmlns:a16="http://schemas.microsoft.com/office/drawing/2014/main" id="{32D918FE-0724-1E17-D63A-4B842AD12A16}"/>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985511BD-D4AF-5840-092F-322D04E52FCE}"/>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20170295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58E28C-F665-E30D-E2CF-C0CA13811089}"/>
              </a:ext>
            </a:extLst>
          </p:cNvPr>
          <p:cNvSpPr>
            <a:spLocks noGrp="1"/>
          </p:cNvSpPr>
          <p:nvPr>
            <p:ph type="title"/>
          </p:nvPr>
        </p:nvSpPr>
        <p:spPr/>
        <p:txBody>
          <a:bodyPr/>
          <a:lstStyle/>
          <a:p>
            <a:r>
              <a:rPr lang="en-US" dirty="0"/>
              <a:t>And the CAPM</a:t>
            </a:r>
          </a:p>
        </p:txBody>
      </p:sp>
      <p:pic>
        <p:nvPicPr>
          <p:cNvPr id="5" name="Content Placeholder 4" descr="Diagram&#10;&#10;Description automatically generated">
            <a:extLst>
              <a:ext uri="{FF2B5EF4-FFF2-40B4-BE49-F238E27FC236}">
                <a16:creationId xmlns:a16="http://schemas.microsoft.com/office/drawing/2014/main" id="{32D5465A-15E3-DEFD-A63A-A1057F6802EB}"/>
              </a:ext>
            </a:extLst>
          </p:cNvPr>
          <p:cNvPicPr>
            <a:picLocks noGrp="1" noChangeAspect="1"/>
          </p:cNvPicPr>
          <p:nvPr>
            <p:ph idx="1"/>
          </p:nvPr>
        </p:nvPicPr>
        <p:blipFill>
          <a:blip r:embed="rId2"/>
          <a:stretch>
            <a:fillRect/>
          </a:stretch>
        </p:blipFill>
        <p:spPr>
          <a:xfrm>
            <a:off x="628650" y="1181329"/>
            <a:ext cx="5033963" cy="4028616"/>
          </a:xfrm>
          <a:prstGeom prst="rect">
            <a:avLst/>
          </a:prstGeom>
        </p:spPr>
      </p:pic>
      <p:sp>
        <p:nvSpPr>
          <p:cNvPr id="3" name="Text Placeholder 2">
            <a:extLst>
              <a:ext uri="{FF2B5EF4-FFF2-40B4-BE49-F238E27FC236}">
                <a16:creationId xmlns:a16="http://schemas.microsoft.com/office/drawing/2014/main" id="{2C981FC5-0141-F023-E2CC-DDD87C8EB71F}"/>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94B99B87-D2FA-7836-686D-BAAFA59833F9}"/>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38597735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1B995-EC7C-5323-ECD2-931C04C400DD}"/>
              </a:ext>
            </a:extLst>
          </p:cNvPr>
          <p:cNvSpPr>
            <a:spLocks noGrp="1"/>
          </p:cNvSpPr>
          <p:nvPr>
            <p:ph type="title"/>
          </p:nvPr>
        </p:nvSpPr>
        <p:spPr/>
        <p:txBody>
          <a:bodyPr/>
          <a:lstStyle/>
          <a:p>
            <a:r>
              <a:rPr lang="en-US" dirty="0"/>
              <a:t>2. data-driven Models</a:t>
            </a:r>
          </a:p>
        </p:txBody>
      </p:sp>
      <p:sp>
        <p:nvSpPr>
          <p:cNvPr id="3" name="Content Placeholder 2">
            <a:extLst>
              <a:ext uri="{FF2B5EF4-FFF2-40B4-BE49-F238E27FC236}">
                <a16:creationId xmlns:a16="http://schemas.microsoft.com/office/drawing/2014/main" id="{9A013988-7097-668C-9BC1-5028F5A33436}"/>
              </a:ext>
            </a:extLst>
          </p:cNvPr>
          <p:cNvSpPr>
            <a:spLocks noGrp="1"/>
          </p:cNvSpPr>
          <p:nvPr>
            <p:ph idx="1"/>
          </p:nvPr>
        </p:nvSpPr>
        <p:spPr/>
        <p:txBody>
          <a:bodyPr>
            <a:normAutofit fontScale="92500" lnSpcReduction="20000"/>
          </a:bodyPr>
          <a:lstStyle/>
          <a:p>
            <a:r>
              <a:rPr lang="en-US" dirty="0"/>
              <a:t>With an abundance of data (market and company-level) that has been easy to access for decades, you could argue that finance discovered big data well before the rest of the world caught on to its allure. </a:t>
            </a:r>
          </a:p>
          <a:p>
            <a:pPr lvl="1"/>
            <a:r>
              <a:rPr lang="en-US" dirty="0"/>
              <a:t>In 1992, </a:t>
            </a:r>
            <a:r>
              <a:rPr lang="en-US" dirty="0" err="1"/>
              <a:t>Fama</a:t>
            </a:r>
            <a:r>
              <a:rPr lang="en-US" dirty="0"/>
              <a:t> and French looked at returns on all US stocks between 1962 and 1990 and noted that a significant portion of the variation in annual returns across stocks, during this period, could be explained by two characteristics, their </a:t>
            </a:r>
            <a:r>
              <a:rPr lang="en-US" b="1" dirty="0"/>
              <a:t>market capitalizations</a:t>
            </a:r>
            <a:r>
              <a:rPr lang="en-US" dirty="0"/>
              <a:t> and their </a:t>
            </a:r>
            <a:r>
              <a:rPr lang="en-US" b="1" dirty="0"/>
              <a:t>book to market equity ratios</a:t>
            </a:r>
            <a:r>
              <a:rPr lang="en-US" dirty="0"/>
              <a:t>.</a:t>
            </a:r>
          </a:p>
          <a:p>
            <a:r>
              <a:rPr lang="en-US" dirty="0"/>
              <a:t>By 2019, there were over 400 factors that had been identified as explaining price movements and differences in returns in major finance journals, leading some researchers to coin the term the </a:t>
            </a:r>
            <a:r>
              <a:rPr lang="en-US" b="1" dirty="0"/>
              <a:t>“factor zoo” </a:t>
            </a:r>
            <a:r>
              <a:rPr lang="en-US" dirty="0"/>
              <a:t>and argue that most of these “market-explaining” factors are </a:t>
            </a:r>
            <a:r>
              <a:rPr lang="en-US" b="1" dirty="0"/>
              <a:t>more attributable to data mining than to market behavior</a:t>
            </a:r>
            <a:r>
              <a:rPr lang="en-US" dirty="0"/>
              <a:t>.</a:t>
            </a:r>
          </a:p>
        </p:txBody>
      </p:sp>
      <p:sp>
        <p:nvSpPr>
          <p:cNvPr id="5" name="Text Placeholder 4">
            <a:extLst>
              <a:ext uri="{FF2B5EF4-FFF2-40B4-BE49-F238E27FC236}">
                <a16:creationId xmlns:a16="http://schemas.microsoft.com/office/drawing/2014/main" id="{5E2E79C4-16B2-D3C4-2B40-A7A4E91144D9}"/>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81E37BF-37A7-1B20-D2F9-564FAACD7930}"/>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33050889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F04B6-0A4B-EFB7-A3D3-43C03301AC4B}"/>
              </a:ext>
            </a:extLst>
          </p:cNvPr>
          <p:cNvSpPr>
            <a:spLocks noGrp="1"/>
          </p:cNvSpPr>
          <p:nvPr>
            <p:ph type="title"/>
          </p:nvPr>
        </p:nvSpPr>
        <p:spPr/>
        <p:txBody>
          <a:bodyPr/>
          <a:lstStyle/>
          <a:p>
            <a:r>
              <a:rPr lang="en-US" dirty="0"/>
              <a:t>3. Behavioral Models</a:t>
            </a:r>
          </a:p>
        </p:txBody>
      </p:sp>
      <p:sp>
        <p:nvSpPr>
          <p:cNvPr id="3" name="Content Placeholder 2">
            <a:extLst>
              <a:ext uri="{FF2B5EF4-FFF2-40B4-BE49-F238E27FC236}">
                <a16:creationId xmlns:a16="http://schemas.microsoft.com/office/drawing/2014/main" id="{F38C7A83-F7FC-0BB3-AC9D-0642F95354DB}"/>
              </a:ext>
            </a:extLst>
          </p:cNvPr>
          <p:cNvSpPr>
            <a:spLocks noGrp="1"/>
          </p:cNvSpPr>
          <p:nvPr>
            <p:ph idx="1"/>
          </p:nvPr>
        </p:nvSpPr>
        <p:spPr/>
        <p:txBody>
          <a:bodyPr>
            <a:normAutofit fontScale="85000" lnSpcReduction="20000"/>
          </a:bodyPr>
          <a:lstStyle/>
          <a:p>
            <a:r>
              <a:rPr lang="en-US" dirty="0"/>
              <a:t>In the 1970s, </a:t>
            </a:r>
            <a:r>
              <a:rPr lang="en-US" b="1" dirty="0"/>
              <a:t>Kahneman and Tversky </a:t>
            </a:r>
            <a:r>
              <a:rPr lang="en-US" dirty="0"/>
              <a:t>initiated this trend by incorporating well established patterns in human behavior into markets to provide explanations for phenomena and behavior that had either been unexplainable or treated as anomalous.  </a:t>
            </a:r>
          </a:p>
          <a:p>
            <a:r>
              <a:rPr lang="en-US" dirty="0"/>
              <a:t>In the decades since, behavioral finance has </a:t>
            </a:r>
            <a:r>
              <a:rPr lang="en-US" b="1" dirty="0"/>
              <a:t>found its way to the heart of finance</a:t>
            </a:r>
            <a:r>
              <a:rPr lang="en-US" dirty="0"/>
              <a:t>, with Richard Thaler, Robert Shiller and a host of others extending its reach to explain business and investor decision making. </a:t>
            </a:r>
          </a:p>
          <a:p>
            <a:r>
              <a:rPr lang="en-US" dirty="0"/>
              <a:t>However, for much of its existence, albeit with exceptions, behavioral finance has had two problems. </a:t>
            </a:r>
          </a:p>
          <a:p>
            <a:pPr lvl="1"/>
            <a:r>
              <a:rPr lang="en-US" dirty="0"/>
              <a:t>The first is that it has </a:t>
            </a:r>
            <a:r>
              <a:rPr lang="en-US" b="1" dirty="0"/>
              <a:t>expended more resources in explaining past investor and business behavior </a:t>
            </a:r>
            <a:r>
              <a:rPr lang="en-US" dirty="0"/>
              <a:t>than in providing prescriptive solutions for either group. </a:t>
            </a:r>
          </a:p>
          <a:p>
            <a:pPr lvl="1"/>
            <a:r>
              <a:rPr lang="en-US" dirty="0"/>
              <a:t>The second is as with data-driven approaches, where data mining has led to a proliferation of factors, the </a:t>
            </a:r>
            <a:r>
              <a:rPr lang="en-US" b="1" dirty="0"/>
              <a:t>number of behavioral quirks that have been identified in investing has also exploded</a:t>
            </a:r>
            <a:r>
              <a:rPr lang="en-US" dirty="0"/>
              <a:t>.</a:t>
            </a:r>
          </a:p>
        </p:txBody>
      </p:sp>
      <p:sp>
        <p:nvSpPr>
          <p:cNvPr id="5" name="Text Placeholder 4">
            <a:extLst>
              <a:ext uri="{FF2B5EF4-FFF2-40B4-BE49-F238E27FC236}">
                <a16:creationId xmlns:a16="http://schemas.microsoft.com/office/drawing/2014/main" id="{6D01723D-CBD7-26E5-6F16-9959698B5B04}"/>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E46CCCD8-2F80-324C-24F8-AF50CDFCAFB0}"/>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8489950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4ED3A-1E58-8BF9-8C6B-0B2A6F45097F}"/>
              </a:ext>
            </a:extLst>
          </p:cNvPr>
          <p:cNvSpPr>
            <a:spLocks noGrp="1"/>
          </p:cNvSpPr>
          <p:nvPr>
            <p:ph type="title"/>
          </p:nvPr>
        </p:nvSpPr>
        <p:spPr/>
        <p:txBody>
          <a:bodyPr>
            <a:normAutofit/>
          </a:bodyPr>
          <a:lstStyle/>
          <a:p>
            <a:r>
              <a:rPr lang="en-US" dirty="0"/>
              <a:t>The Corporate life cycle: The </a:t>
            </a:r>
            <a:r>
              <a:rPr lang="en-US" dirty="0" err="1"/>
              <a:t>Adizes</a:t>
            </a:r>
            <a:r>
              <a:rPr lang="en-US" dirty="0"/>
              <a:t> version</a:t>
            </a:r>
          </a:p>
        </p:txBody>
      </p:sp>
      <p:pic>
        <p:nvPicPr>
          <p:cNvPr id="6" name="Content Placeholder 5" descr="Radar chart&#10;&#10;Description automatically generated">
            <a:extLst>
              <a:ext uri="{FF2B5EF4-FFF2-40B4-BE49-F238E27FC236}">
                <a16:creationId xmlns:a16="http://schemas.microsoft.com/office/drawing/2014/main" id="{658388DB-BF9C-C5F0-CBC7-97D028EDB90B}"/>
              </a:ext>
            </a:extLst>
          </p:cNvPr>
          <p:cNvPicPr>
            <a:picLocks noGrp="1" noChangeAspect="1"/>
          </p:cNvPicPr>
          <p:nvPr>
            <p:ph idx="1"/>
          </p:nvPr>
        </p:nvPicPr>
        <p:blipFill>
          <a:blip r:embed="rId2"/>
          <a:stretch>
            <a:fillRect/>
          </a:stretch>
        </p:blipFill>
        <p:spPr>
          <a:xfrm>
            <a:off x="628650" y="1895080"/>
            <a:ext cx="5033963" cy="2601114"/>
          </a:xfrm>
          <a:prstGeom prst="rect">
            <a:avLst/>
          </a:prstGeom>
        </p:spPr>
      </p:pic>
      <p:sp>
        <p:nvSpPr>
          <p:cNvPr id="3" name="Text Placeholder 2">
            <a:extLst>
              <a:ext uri="{FF2B5EF4-FFF2-40B4-BE49-F238E27FC236}">
                <a16:creationId xmlns:a16="http://schemas.microsoft.com/office/drawing/2014/main" id="{16FB58DB-F251-EA78-50F6-3D0D3DEC142B}"/>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AA410754-7B11-8508-83D2-1A191C6F91B9}"/>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1486917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84839-4433-81C3-A8A2-1E83EC05C221}"/>
              </a:ext>
            </a:extLst>
          </p:cNvPr>
          <p:cNvSpPr>
            <a:spLocks noGrp="1"/>
          </p:cNvSpPr>
          <p:nvPr>
            <p:ph type="title"/>
          </p:nvPr>
        </p:nvSpPr>
        <p:spPr/>
        <p:txBody>
          <a:bodyPr/>
          <a:lstStyle/>
          <a:p>
            <a:r>
              <a:rPr lang="en-US" dirty="0"/>
              <a:t>The corporate life cycle in finance</a:t>
            </a:r>
          </a:p>
        </p:txBody>
      </p:sp>
      <p:sp>
        <p:nvSpPr>
          <p:cNvPr id="3" name="Content Placeholder 2">
            <a:extLst>
              <a:ext uri="{FF2B5EF4-FFF2-40B4-BE49-F238E27FC236}">
                <a16:creationId xmlns:a16="http://schemas.microsoft.com/office/drawing/2014/main" id="{AEFB8F87-5B03-DA68-1F98-6C3458573AE2}"/>
              </a:ext>
            </a:extLst>
          </p:cNvPr>
          <p:cNvSpPr>
            <a:spLocks noGrp="1"/>
          </p:cNvSpPr>
          <p:nvPr>
            <p:ph idx="1"/>
          </p:nvPr>
        </p:nvSpPr>
        <p:spPr/>
        <p:txBody>
          <a:bodyPr>
            <a:normAutofit lnSpcReduction="10000"/>
          </a:bodyPr>
          <a:lstStyle/>
          <a:p>
            <a:r>
              <a:rPr lang="en-US" b="1" dirty="0"/>
              <a:t>Accounting researchers</a:t>
            </a:r>
            <a:r>
              <a:rPr lang="en-US" dirty="0"/>
              <a:t>, for instance, have used the corporate life cycle to explain </a:t>
            </a:r>
            <a:r>
              <a:rPr lang="en-US" i="1" dirty="0"/>
              <a:t>how accounting ratios measuring leverage and profitability change over the life cycle</a:t>
            </a:r>
            <a:r>
              <a:rPr lang="en-US" dirty="0"/>
              <a:t>, and used that evidence to provide measurement metrics. </a:t>
            </a:r>
          </a:p>
          <a:p>
            <a:r>
              <a:rPr lang="en-US" b="1" dirty="0"/>
              <a:t>Corporate governance researchers </a:t>
            </a:r>
            <a:r>
              <a:rPr lang="en-US" dirty="0"/>
              <a:t>have found evidence that </a:t>
            </a:r>
            <a:r>
              <a:rPr lang="en-US" i="1" dirty="0"/>
              <a:t>corporate governance challenges are greater for young firms</a:t>
            </a:r>
            <a:r>
              <a:rPr lang="en-US" dirty="0"/>
              <a:t> and that governance practices improve as they mature. </a:t>
            </a:r>
          </a:p>
          <a:p>
            <a:r>
              <a:rPr lang="en-US" b="1" dirty="0"/>
              <a:t>In valuation</a:t>
            </a:r>
            <a:r>
              <a:rPr lang="en-US" dirty="0"/>
              <a:t>, we have used the </a:t>
            </a:r>
            <a:r>
              <a:rPr lang="en-US" i="1" dirty="0"/>
              <a:t>corporate life cycle construct to examine why the challenges in valuation</a:t>
            </a:r>
            <a:r>
              <a:rPr lang="en-US" b="1" dirty="0"/>
              <a:t> </a:t>
            </a:r>
            <a:r>
              <a:rPr lang="en-US" dirty="0"/>
              <a:t>can be different for companies at different stages, and how to adapt valuation models to meet these challenges. </a:t>
            </a:r>
          </a:p>
          <a:p>
            <a:endParaRPr lang="en-US" dirty="0"/>
          </a:p>
        </p:txBody>
      </p:sp>
      <p:sp>
        <p:nvSpPr>
          <p:cNvPr id="5" name="Text Placeholder 4">
            <a:extLst>
              <a:ext uri="{FF2B5EF4-FFF2-40B4-BE49-F238E27FC236}">
                <a16:creationId xmlns:a16="http://schemas.microsoft.com/office/drawing/2014/main" id="{DDB47710-64EB-D880-6E3E-8A0A2F493F8A}"/>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B3D3290-BBE9-B8D4-FBCE-C734C669F086}"/>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33679391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6BCE8-5C7A-4F6F-A7DA-8C89326028C5}"/>
              </a:ext>
            </a:extLst>
          </p:cNvPr>
          <p:cNvSpPr>
            <a:spLocks noGrp="1"/>
          </p:cNvSpPr>
          <p:nvPr>
            <p:ph type="title"/>
          </p:nvPr>
        </p:nvSpPr>
        <p:spPr/>
        <p:txBody>
          <a:bodyPr>
            <a:normAutofit fontScale="90000"/>
          </a:bodyPr>
          <a:lstStyle/>
          <a:p>
            <a:r>
              <a:rPr lang="en-US" dirty="0"/>
              <a:t>The corporate life cycle: A Standardized version</a:t>
            </a:r>
          </a:p>
        </p:txBody>
      </p:sp>
      <p:pic>
        <p:nvPicPr>
          <p:cNvPr id="5" name="Content Placeholder 4" descr="Chart, line chart&#10;&#10;Description automatically generated">
            <a:extLst>
              <a:ext uri="{FF2B5EF4-FFF2-40B4-BE49-F238E27FC236}">
                <a16:creationId xmlns:a16="http://schemas.microsoft.com/office/drawing/2014/main" id="{A01CF40B-F3C6-B170-F6AC-A09E19FDB12F}"/>
              </a:ext>
            </a:extLst>
          </p:cNvPr>
          <p:cNvPicPr>
            <a:picLocks noGrp="1" noChangeAspect="1"/>
          </p:cNvPicPr>
          <p:nvPr>
            <p:ph idx="1"/>
          </p:nvPr>
        </p:nvPicPr>
        <p:blipFill>
          <a:blip r:embed="rId2"/>
          <a:stretch>
            <a:fillRect/>
          </a:stretch>
        </p:blipFill>
        <p:spPr>
          <a:xfrm>
            <a:off x="735777" y="1752600"/>
            <a:ext cx="7661334" cy="4419600"/>
          </a:xfrm>
          <a:prstGeom prst="rect">
            <a:avLst/>
          </a:prstGeom>
        </p:spPr>
      </p:pic>
      <p:sp>
        <p:nvSpPr>
          <p:cNvPr id="4" name="Footer Placeholder 3">
            <a:extLst>
              <a:ext uri="{FF2B5EF4-FFF2-40B4-BE49-F238E27FC236}">
                <a16:creationId xmlns:a16="http://schemas.microsoft.com/office/drawing/2014/main" id="{FDA2ED26-9C86-462B-32DF-F32D49F9F1E4}"/>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27135332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65361-B8F8-0ADA-B36F-27E307F2A7D9}"/>
              </a:ext>
            </a:extLst>
          </p:cNvPr>
          <p:cNvSpPr>
            <a:spLocks noGrp="1"/>
          </p:cNvSpPr>
          <p:nvPr>
            <p:ph type="title"/>
          </p:nvPr>
        </p:nvSpPr>
        <p:spPr/>
        <p:txBody>
          <a:bodyPr/>
          <a:lstStyle/>
          <a:p>
            <a:r>
              <a:rPr lang="en-US" dirty="0"/>
              <a:t>Implications for corporate finance</a:t>
            </a:r>
          </a:p>
        </p:txBody>
      </p:sp>
      <p:sp>
        <p:nvSpPr>
          <p:cNvPr id="7" name="Content Placeholder 6">
            <a:extLst>
              <a:ext uri="{FF2B5EF4-FFF2-40B4-BE49-F238E27FC236}">
                <a16:creationId xmlns:a16="http://schemas.microsoft.com/office/drawing/2014/main" id="{18BCFF21-891C-48E0-D2FD-BF710339DC39}"/>
              </a:ext>
            </a:extLst>
          </p:cNvPr>
          <p:cNvSpPr>
            <a:spLocks noGrp="1"/>
          </p:cNvSpPr>
          <p:nvPr>
            <p:ph idx="1"/>
          </p:nvPr>
        </p:nvSpPr>
        <p:spPr/>
        <p:txBody>
          <a:bodyPr>
            <a:normAutofit fontScale="92500" lnSpcReduction="10000"/>
          </a:bodyPr>
          <a:lstStyle/>
          <a:p>
            <a:r>
              <a:rPr lang="en-US" dirty="0"/>
              <a:t>Corporate finance lays out the first financial principles that govern how to run a business, and every decision that a business makes falls under its purview. </a:t>
            </a:r>
          </a:p>
          <a:p>
            <a:pPr lvl="1"/>
            <a:r>
              <a:rPr lang="en-US" dirty="0"/>
              <a:t>We look at the investment decision in more detail, across the life cycle, examining both how investment type and investment challenges vary, as companies age. </a:t>
            </a:r>
          </a:p>
          <a:p>
            <a:pPr lvl="1"/>
            <a:r>
              <a:rPr lang="en-US" dirty="0"/>
              <a:t>We examine the trade-off that determines how much a business should borrow and how the mix and type of financing changes as companies age. </a:t>
            </a:r>
          </a:p>
          <a:p>
            <a:pPr lvl="1"/>
            <a:r>
              <a:rPr lang="en-US" dirty="0"/>
              <a:t>We describe the process that can be used to determine how much cash a business can return, and then apply it to evaluate how much cash (if any) a business should return, given its place in the life cycle. </a:t>
            </a:r>
          </a:p>
          <a:p>
            <a:r>
              <a:rPr lang="en-US" dirty="0"/>
              <a:t>Along the way, we examine the consequences for businesses that choose to adopt corporate financial policies that at are at odds with their ages. </a:t>
            </a:r>
          </a:p>
        </p:txBody>
      </p:sp>
      <p:sp>
        <p:nvSpPr>
          <p:cNvPr id="3" name="Text Placeholder 2">
            <a:extLst>
              <a:ext uri="{FF2B5EF4-FFF2-40B4-BE49-F238E27FC236}">
                <a16:creationId xmlns:a16="http://schemas.microsoft.com/office/drawing/2014/main" id="{F4665AD1-D5B1-482B-7990-F21617FF607B}"/>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4E41EA3-A11C-AA5E-3179-5F7473D2F631}"/>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3250408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E1634-F6C4-6558-2138-3197105AD17A}"/>
              </a:ext>
            </a:extLst>
          </p:cNvPr>
          <p:cNvSpPr>
            <a:spLocks noGrp="1"/>
          </p:cNvSpPr>
          <p:nvPr>
            <p:ph type="title"/>
          </p:nvPr>
        </p:nvSpPr>
        <p:spPr/>
        <p:txBody>
          <a:bodyPr/>
          <a:lstStyle/>
          <a:p>
            <a:r>
              <a:rPr lang="en-US" dirty="0"/>
              <a:t>Implications for valuation</a:t>
            </a:r>
          </a:p>
        </p:txBody>
      </p:sp>
      <p:sp>
        <p:nvSpPr>
          <p:cNvPr id="10" name="Content Placeholder 9">
            <a:extLst>
              <a:ext uri="{FF2B5EF4-FFF2-40B4-BE49-F238E27FC236}">
                <a16:creationId xmlns:a16="http://schemas.microsoft.com/office/drawing/2014/main" id="{55A875B8-78D0-AD0E-8BE3-639FD0017CE9}"/>
              </a:ext>
            </a:extLst>
          </p:cNvPr>
          <p:cNvSpPr>
            <a:spLocks noGrp="1"/>
          </p:cNvSpPr>
          <p:nvPr>
            <p:ph idx="1"/>
          </p:nvPr>
        </p:nvSpPr>
        <p:spPr/>
        <p:txBody>
          <a:bodyPr>
            <a:normAutofit/>
          </a:bodyPr>
          <a:lstStyle/>
          <a:p>
            <a:r>
              <a:rPr lang="en-US" dirty="0"/>
              <a:t>The </a:t>
            </a:r>
            <a:r>
              <a:rPr lang="en-US" b="1" dirty="0"/>
              <a:t>value of a business </a:t>
            </a:r>
            <a:r>
              <a:rPr lang="en-US" dirty="0"/>
              <a:t>is always a function of the expected cash flows investors will receive from the business and the uncertainty that they will receive those cash flows. </a:t>
            </a:r>
          </a:p>
          <a:p>
            <a:r>
              <a:rPr lang="en-US" dirty="0"/>
              <a:t>That universal truth, though, </a:t>
            </a:r>
            <a:r>
              <a:rPr lang="en-US" b="1" dirty="0"/>
              <a:t>can play out very differently across the life cycle</a:t>
            </a:r>
            <a:r>
              <a:rPr lang="en-US" dirty="0"/>
              <a:t>, requiring different skill sets as companies go from start-ups to high growth to middle age to decline.</a:t>
            </a:r>
          </a:p>
          <a:p>
            <a:r>
              <a:rPr lang="en-US" dirty="0"/>
              <a:t>Rather than invent new models and metrics, we use the same models and make our adjustments on what inputs we spend our time estimating, and </a:t>
            </a:r>
            <a:r>
              <a:rPr lang="en-US" b="1" dirty="0"/>
              <a:t>how we adapt to the estimation process to reflect the challenges at each stage</a:t>
            </a:r>
            <a:r>
              <a:rPr lang="en-US" dirty="0"/>
              <a:t>.</a:t>
            </a:r>
          </a:p>
          <a:p>
            <a:endParaRPr lang="en-US" dirty="0"/>
          </a:p>
        </p:txBody>
      </p:sp>
      <p:sp>
        <p:nvSpPr>
          <p:cNvPr id="3" name="Text Placeholder 2">
            <a:extLst>
              <a:ext uri="{FF2B5EF4-FFF2-40B4-BE49-F238E27FC236}">
                <a16:creationId xmlns:a16="http://schemas.microsoft.com/office/drawing/2014/main" id="{86C71DE8-D4A5-C767-9704-F9013ECF6235}"/>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08C4E855-E8FB-D6FE-9675-19244638A630}"/>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13610015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8A083-3E76-7CBE-47F3-739D80BD873B}"/>
              </a:ext>
            </a:extLst>
          </p:cNvPr>
          <p:cNvSpPr>
            <a:spLocks noGrp="1"/>
          </p:cNvSpPr>
          <p:nvPr>
            <p:ph type="title"/>
          </p:nvPr>
        </p:nvSpPr>
        <p:spPr/>
        <p:txBody>
          <a:bodyPr/>
          <a:lstStyle/>
          <a:p>
            <a:r>
              <a:rPr lang="en-US" dirty="0"/>
              <a:t>Implications for investing</a:t>
            </a:r>
          </a:p>
        </p:txBody>
      </p:sp>
      <p:sp>
        <p:nvSpPr>
          <p:cNvPr id="7" name="Content Placeholder 6">
            <a:extLst>
              <a:ext uri="{FF2B5EF4-FFF2-40B4-BE49-F238E27FC236}">
                <a16:creationId xmlns:a16="http://schemas.microsoft.com/office/drawing/2014/main" id="{B5B46D89-7725-DB1E-7F1D-D6975F729FD8}"/>
              </a:ext>
            </a:extLst>
          </p:cNvPr>
          <p:cNvSpPr>
            <a:spLocks noGrp="1"/>
          </p:cNvSpPr>
          <p:nvPr>
            <p:ph idx="1"/>
          </p:nvPr>
        </p:nvSpPr>
        <p:spPr/>
        <p:txBody>
          <a:bodyPr>
            <a:normAutofit fontScale="92500" lnSpcReduction="20000"/>
          </a:bodyPr>
          <a:lstStyle/>
          <a:p>
            <a:r>
              <a:rPr lang="en-US" b="1" dirty="0"/>
              <a:t>Investors invest in stocks because they want to earn high returns on their investments</a:t>
            </a:r>
            <a:r>
              <a:rPr lang="en-US" dirty="0"/>
              <a:t>, while protecting, as best as they can, against downside risks, but that is perhaps the only thing they have in common, since investors come in with very different views on how markets work (or fail to work), leading to them targeting very different types of stocks in their portfolio. </a:t>
            </a:r>
          </a:p>
          <a:p>
            <a:r>
              <a:rPr lang="en-US" dirty="0"/>
              <a:t>We will look at </a:t>
            </a:r>
            <a:r>
              <a:rPr lang="en-US" b="1" dirty="0"/>
              <a:t>how different investment philosophies (value, growth, trading) focus on companies in different stages of the life cycle</a:t>
            </a:r>
            <a:r>
              <a:rPr lang="en-US" dirty="0"/>
              <a:t>, and and why they can co-exist in a market.	</a:t>
            </a:r>
          </a:p>
          <a:p>
            <a:r>
              <a:rPr lang="en-US" dirty="0"/>
              <a:t>We hope to show </a:t>
            </a:r>
            <a:r>
              <a:rPr lang="en-US" b="1" dirty="0"/>
              <a:t>why no one investment philosophy can claim to be the “best” one</a:t>
            </a:r>
            <a:r>
              <a:rPr lang="en-US" dirty="0"/>
              <a:t>, since each one requires different mindsets and skills, to be successful, as well as how your choice of investment philosophy will lead you to target firms in very different phases of the life cycle. </a:t>
            </a:r>
          </a:p>
          <a:p>
            <a:endParaRPr lang="en-US" dirty="0"/>
          </a:p>
        </p:txBody>
      </p:sp>
      <p:sp>
        <p:nvSpPr>
          <p:cNvPr id="3" name="Text Placeholder 2">
            <a:extLst>
              <a:ext uri="{FF2B5EF4-FFF2-40B4-BE49-F238E27FC236}">
                <a16:creationId xmlns:a16="http://schemas.microsoft.com/office/drawing/2014/main" id="{2E3535F9-019D-9391-9FA1-C7A75844FFE7}"/>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085D37F6-CD79-FFA8-BC8F-76074DA702AA}"/>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13152557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BEC27-34D0-1588-928E-11E6A1A56F38}"/>
              </a:ext>
            </a:extLst>
          </p:cNvPr>
          <p:cNvSpPr>
            <a:spLocks noGrp="1"/>
          </p:cNvSpPr>
          <p:nvPr>
            <p:ph type="title"/>
          </p:nvPr>
        </p:nvSpPr>
        <p:spPr/>
        <p:txBody>
          <a:bodyPr/>
          <a:lstStyle/>
          <a:p>
            <a:r>
              <a:rPr lang="en-US" dirty="0"/>
              <a:t>Implications for managing</a:t>
            </a:r>
          </a:p>
        </p:txBody>
      </p:sp>
      <p:sp>
        <p:nvSpPr>
          <p:cNvPr id="7" name="Content Placeholder 6">
            <a:extLst>
              <a:ext uri="{FF2B5EF4-FFF2-40B4-BE49-F238E27FC236}">
                <a16:creationId xmlns:a16="http://schemas.microsoft.com/office/drawing/2014/main" id="{448BE813-77D9-3593-41ED-36C6F9D53DC5}"/>
              </a:ext>
            </a:extLst>
          </p:cNvPr>
          <p:cNvSpPr>
            <a:spLocks noGrp="1"/>
          </p:cNvSpPr>
          <p:nvPr>
            <p:ph idx="1"/>
          </p:nvPr>
        </p:nvSpPr>
        <p:spPr/>
        <p:txBody>
          <a:bodyPr>
            <a:normAutofit/>
          </a:bodyPr>
          <a:lstStyle/>
          <a:p>
            <a:r>
              <a:rPr lang="en-US" dirty="0"/>
              <a:t>While there is a tendency in both academia and practice to assume that there is one prototype for a great CEO, </a:t>
            </a:r>
            <a:r>
              <a:rPr lang="en-US" b="1" dirty="0"/>
              <a:t>the corporate life cycle pushes back</a:t>
            </a:r>
            <a:r>
              <a:rPr lang="en-US" dirty="0"/>
              <a:t>. </a:t>
            </a:r>
          </a:p>
          <a:p>
            <a:r>
              <a:rPr lang="en-US" dirty="0"/>
              <a:t>The skills and personality traits you would like to see in the top manager(s) of a growth company with be very different from those that you would look for in the top manager(s) in a mature or declining company.  </a:t>
            </a:r>
          </a:p>
          <a:p>
            <a:r>
              <a:rPr lang="en-US" dirty="0"/>
              <a:t>We also look at the special challenges of running a business in decline and trying to decide the right path from denial to acceptance to a reach for reincarnation.</a:t>
            </a:r>
          </a:p>
        </p:txBody>
      </p:sp>
      <p:sp>
        <p:nvSpPr>
          <p:cNvPr id="3" name="Text Placeholder 2">
            <a:extLst>
              <a:ext uri="{FF2B5EF4-FFF2-40B4-BE49-F238E27FC236}">
                <a16:creationId xmlns:a16="http://schemas.microsoft.com/office/drawing/2014/main" id="{EEF61533-9919-202D-3558-A5EA995E24AB}"/>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8D97410A-20E2-D876-D8AC-92B49E36A7ED}"/>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293976839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{4ED3E472-F967-4B46-B9EF-D8C12DA60E0B}tf10001070</Template>
  <TotalTime>32142</TotalTime>
  <Pages>63</Pages>
  <Words>1175</Words>
  <Application>Microsoft Macintosh PowerPoint</Application>
  <PresentationFormat>Letter Paper (8.5x11 in)</PresentationFormat>
  <Paragraphs>57</Paragraphs>
  <Slides>13</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Calibri</vt:lpstr>
      <vt:lpstr>Helvetica</vt:lpstr>
      <vt:lpstr>Rockwell</vt:lpstr>
      <vt:lpstr>Rockwell Condensed</vt:lpstr>
      <vt:lpstr>Rockwell Extra Bold</vt:lpstr>
      <vt:lpstr>Wingdings</vt:lpstr>
      <vt:lpstr>Wood Type</vt:lpstr>
      <vt:lpstr>Chapter 1: A search for a unifying theory</vt:lpstr>
      <vt:lpstr>A Theory that Explains everything</vt:lpstr>
      <vt:lpstr>The search in finance &amp; Investing –  1. Economic theories</vt:lpstr>
      <vt:lpstr>And the CAPM</vt:lpstr>
      <vt:lpstr>2. data-driven Models</vt:lpstr>
      <vt:lpstr>3. Behavioral Models</vt:lpstr>
      <vt:lpstr>The Corporate life cycle: The Adizes version</vt:lpstr>
      <vt:lpstr>The corporate life cycle in finance</vt:lpstr>
      <vt:lpstr>The corporate life cycle: A Standardized version</vt:lpstr>
      <vt:lpstr>Implications for corporate finance</vt:lpstr>
      <vt:lpstr>Implications for valuation</vt:lpstr>
      <vt:lpstr>Implications for investing</vt:lpstr>
      <vt:lpstr>Implications for managing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Option Pricing Theory and Applications</dc:title>
  <dc:subject/>
  <dc:creator>Aswath Damodaran</dc:creator>
  <cp:keywords/>
  <dc:description/>
  <cp:lastModifiedBy>Aswath Damodaran</cp:lastModifiedBy>
  <cp:revision>548</cp:revision>
  <cp:lastPrinted>2024-08-05T17:14:26Z</cp:lastPrinted>
  <dcterms:created xsi:type="dcterms:W3CDTF">2010-08-23T11:25:52Z</dcterms:created>
  <dcterms:modified xsi:type="dcterms:W3CDTF">2024-08-05T17:14:46Z</dcterms:modified>
</cp:coreProperties>
</file>