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27"/>
  </p:notesMasterIdLst>
  <p:handoutMasterIdLst>
    <p:handoutMasterId r:id="rId28"/>
  </p:handoutMasterIdLst>
  <p:sldIdLst>
    <p:sldId id="405" r:id="rId2"/>
    <p:sldId id="406" r:id="rId3"/>
    <p:sldId id="432" r:id="rId4"/>
    <p:sldId id="415" r:id="rId5"/>
    <p:sldId id="416" r:id="rId6"/>
    <p:sldId id="417" r:id="rId7"/>
    <p:sldId id="431" r:id="rId8"/>
    <p:sldId id="418" r:id="rId9"/>
    <p:sldId id="419" r:id="rId10"/>
    <p:sldId id="407" r:id="rId11"/>
    <p:sldId id="408" r:id="rId12"/>
    <p:sldId id="421" r:id="rId13"/>
    <p:sldId id="410" r:id="rId14"/>
    <p:sldId id="422" r:id="rId15"/>
    <p:sldId id="433" r:id="rId16"/>
    <p:sldId id="434" r:id="rId17"/>
    <p:sldId id="435" r:id="rId18"/>
    <p:sldId id="436" r:id="rId19"/>
    <p:sldId id="437" r:id="rId20"/>
    <p:sldId id="438" r:id="rId21"/>
    <p:sldId id="439" r:id="rId22"/>
    <p:sldId id="440" r:id="rId23"/>
    <p:sldId id="441" r:id="rId24"/>
    <p:sldId id="442" r:id="rId25"/>
    <p:sldId id="443" r:id="rId26"/>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842"/>
    <p:restoredTop sz="93605"/>
  </p:normalViewPr>
  <p:slideViewPr>
    <p:cSldViewPr>
      <p:cViewPr varScale="1">
        <p:scale>
          <a:sx n="110" d="100"/>
          <a:sy n="110" d="100"/>
        </p:scale>
        <p:origin x="192" y="2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97546" cy="11917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752600"/>
            <a:ext cx="7761732"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fontScale="90000"/>
          </a:bodyPr>
          <a:lstStyle/>
          <a:p>
            <a:r>
              <a:rPr lang="en-US" sz="4200" dirty="0">
                <a:solidFill>
                  <a:srgbClr val="000000"/>
                </a:solidFill>
              </a:rPr>
              <a:t>VALUING AND PRICING YOUNG AND START-UP FIRMS</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lstStyle/>
          <a:p>
            <a:r>
              <a:rPr lang="en-US" dirty="0"/>
              <a:t>Young companies: the challenges</a:t>
            </a:r>
          </a:p>
        </p:txBody>
      </p:sp>
      <p:sp>
        <p:nvSpPr>
          <p:cNvPr id="15" name="Text Placeholder 14">
            <a:extLst>
              <a:ext uri="{FF2B5EF4-FFF2-40B4-BE49-F238E27FC236}">
                <a16:creationId xmlns:a16="http://schemas.microsoft.com/office/drawing/2014/main" id="{CD5B385C-4A60-3ED1-5596-516874825361}"/>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pic>
        <p:nvPicPr>
          <p:cNvPr id="16" name="Content Placeholder 15" descr="A picture containing table&#10;&#10;Description automatically generated">
            <a:extLst>
              <a:ext uri="{FF2B5EF4-FFF2-40B4-BE49-F238E27FC236}">
                <a16:creationId xmlns:a16="http://schemas.microsoft.com/office/drawing/2014/main" id="{598F9EC4-F4D2-F301-70E2-5DBFDDBF4DB6}"/>
              </a:ext>
            </a:extLst>
          </p:cNvPr>
          <p:cNvPicPr>
            <a:picLocks noGrp="1" noChangeAspect="1"/>
          </p:cNvPicPr>
          <p:nvPr>
            <p:ph idx="1"/>
          </p:nvPr>
        </p:nvPicPr>
        <p:blipFill>
          <a:blip r:embed="rId2"/>
          <a:stretch>
            <a:fillRect/>
          </a:stretch>
        </p:blipFill>
        <p:spPr>
          <a:xfrm>
            <a:off x="331470" y="1633292"/>
            <a:ext cx="6073331" cy="2938708"/>
          </a:xfrm>
          <a:prstGeom prst="rect">
            <a:avLst/>
          </a:prstGeom>
        </p:spPr>
      </p:pic>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5095-4343-F3EF-9299-6052A2537F31}"/>
              </a:ext>
            </a:extLst>
          </p:cNvPr>
          <p:cNvSpPr>
            <a:spLocks noGrp="1"/>
          </p:cNvSpPr>
          <p:nvPr>
            <p:ph type="title"/>
          </p:nvPr>
        </p:nvSpPr>
        <p:spPr/>
        <p:txBody>
          <a:bodyPr/>
          <a:lstStyle/>
          <a:p>
            <a:r>
              <a:rPr lang="en-US" dirty="0"/>
              <a:t>One Response: The VC Approach</a:t>
            </a:r>
          </a:p>
        </p:txBody>
      </p:sp>
      <p:sp>
        <p:nvSpPr>
          <p:cNvPr id="12" name="Text Placeholder 11">
            <a:extLst>
              <a:ext uri="{FF2B5EF4-FFF2-40B4-BE49-F238E27FC236}">
                <a16:creationId xmlns:a16="http://schemas.microsoft.com/office/drawing/2014/main" id="{9F995359-F434-59B7-9E49-1B279C6FABA3}"/>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DFB91D2A-923D-C64A-0DA1-85BBB8789F2E}"/>
              </a:ext>
            </a:extLst>
          </p:cNvPr>
          <p:cNvSpPr>
            <a:spLocks noGrp="1"/>
          </p:cNvSpPr>
          <p:nvPr>
            <p:ph type="ftr" sz="quarter" idx="11"/>
          </p:nvPr>
        </p:nvSpPr>
        <p:spPr/>
        <p:txBody>
          <a:bodyPr/>
          <a:lstStyle/>
          <a:p>
            <a:r>
              <a:rPr lang="en-US"/>
              <a:t>Aswath Damodaran</a:t>
            </a:r>
          </a:p>
        </p:txBody>
      </p:sp>
      <p:sp>
        <p:nvSpPr>
          <p:cNvPr id="20" name="Content Placeholder 19">
            <a:extLst>
              <a:ext uri="{FF2B5EF4-FFF2-40B4-BE49-F238E27FC236}">
                <a16:creationId xmlns:a16="http://schemas.microsoft.com/office/drawing/2014/main" id="{A38E6157-A910-ACD2-D370-B4C512400DE3}"/>
              </a:ext>
            </a:extLst>
          </p:cNvPr>
          <p:cNvSpPr>
            <a:spLocks noGrp="1"/>
          </p:cNvSpPr>
          <p:nvPr>
            <p:ph idx="1"/>
          </p:nvPr>
        </p:nvSpPr>
        <p:spPr/>
        <p:txBody>
          <a:bodyPr/>
          <a:lstStyle/>
          <a:p>
            <a:endParaRPr lang="en-US"/>
          </a:p>
        </p:txBody>
      </p:sp>
      <p:pic>
        <p:nvPicPr>
          <p:cNvPr id="21" name="Picture 20" descr="Graphical user interface, text, application&#10;&#10;Description automatically generated">
            <a:extLst>
              <a:ext uri="{FF2B5EF4-FFF2-40B4-BE49-F238E27FC236}">
                <a16:creationId xmlns:a16="http://schemas.microsoft.com/office/drawing/2014/main" id="{A4B7AE19-5D7B-D042-A1FA-755DBB5993BF}"/>
              </a:ext>
            </a:extLst>
          </p:cNvPr>
          <p:cNvPicPr>
            <a:picLocks noChangeAspect="1"/>
          </p:cNvPicPr>
          <p:nvPr/>
        </p:nvPicPr>
        <p:blipFill>
          <a:blip r:embed="rId2"/>
          <a:stretch>
            <a:fillRect/>
          </a:stretch>
        </p:blipFill>
        <p:spPr>
          <a:xfrm>
            <a:off x="440752" y="1152144"/>
            <a:ext cx="5559199" cy="1600200"/>
          </a:xfrm>
          <a:prstGeom prst="rect">
            <a:avLst/>
          </a:prstGeom>
        </p:spPr>
      </p:pic>
      <p:pic>
        <p:nvPicPr>
          <p:cNvPr id="22" name="Picture 21">
            <a:extLst>
              <a:ext uri="{FF2B5EF4-FFF2-40B4-BE49-F238E27FC236}">
                <a16:creationId xmlns:a16="http://schemas.microsoft.com/office/drawing/2014/main" id="{867BA267-0A7E-C9AB-7C8F-673297719C4A}"/>
              </a:ext>
            </a:extLst>
          </p:cNvPr>
          <p:cNvPicPr>
            <a:picLocks noChangeAspect="1"/>
          </p:cNvPicPr>
          <p:nvPr/>
        </p:nvPicPr>
        <p:blipFill>
          <a:blip r:embed="rId3"/>
          <a:stretch>
            <a:fillRect/>
          </a:stretch>
        </p:blipFill>
        <p:spPr>
          <a:xfrm>
            <a:off x="-304800" y="3962400"/>
            <a:ext cx="7235849" cy="1437893"/>
          </a:xfrm>
          <a:prstGeom prst="rect">
            <a:avLst/>
          </a:prstGeom>
        </p:spPr>
      </p:pic>
    </p:spTree>
    <p:extLst>
      <p:ext uri="{BB962C8B-B14F-4D97-AF65-F5344CB8AC3E}">
        <p14:creationId xmlns:p14="http://schemas.microsoft.com/office/powerpoint/2010/main" val="194210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B995-EC7C-5323-ECD2-931C04C400DD}"/>
              </a:ext>
            </a:extLst>
          </p:cNvPr>
          <p:cNvSpPr>
            <a:spLocks noGrp="1"/>
          </p:cNvSpPr>
          <p:nvPr>
            <p:ph type="title"/>
          </p:nvPr>
        </p:nvSpPr>
        <p:spPr/>
        <p:txBody>
          <a:bodyPr/>
          <a:lstStyle/>
          <a:p>
            <a:r>
              <a:rPr lang="en-US" dirty="0"/>
              <a:t>And its perils</a:t>
            </a:r>
          </a:p>
        </p:txBody>
      </p:sp>
      <p:sp>
        <p:nvSpPr>
          <p:cNvPr id="14" name="Content Placeholder 13">
            <a:extLst>
              <a:ext uri="{FF2B5EF4-FFF2-40B4-BE49-F238E27FC236}">
                <a16:creationId xmlns:a16="http://schemas.microsoft.com/office/drawing/2014/main" id="{9C4494B6-A16A-6CCF-3C7C-7531232497F3}"/>
              </a:ext>
            </a:extLst>
          </p:cNvPr>
          <p:cNvSpPr>
            <a:spLocks noGrp="1"/>
          </p:cNvSpPr>
          <p:nvPr>
            <p:ph idx="1"/>
          </p:nvPr>
        </p:nvSpPr>
        <p:spPr/>
        <p:txBody>
          <a:bodyPr>
            <a:normAutofit fontScale="92500" lnSpcReduction="10000"/>
          </a:bodyPr>
          <a:lstStyle/>
          <a:p>
            <a:r>
              <a:rPr lang="en-US" dirty="0"/>
              <a:t>VC valuation (pricing) </a:t>
            </a:r>
            <a:r>
              <a:rPr lang="en-US" b="1" dirty="0"/>
              <a:t>avoids the serious challenges of estimating operating details for the long term by cutting off the estimates prematurely</a:t>
            </a:r>
            <a:r>
              <a:rPr lang="en-US" dirty="0"/>
              <a:t> (with a short forecast period) and using a multiple that is usually based on what comparable companies are trading at currently. </a:t>
            </a:r>
          </a:p>
          <a:p>
            <a:r>
              <a:rPr lang="en-US" dirty="0"/>
              <a:t>There is a </a:t>
            </a:r>
            <a:r>
              <a:rPr lang="en-US" b="1" dirty="0"/>
              <a:t>degree of sloppiness is associated with the use of a target rate</a:t>
            </a:r>
            <a:r>
              <a:rPr lang="en-US" dirty="0"/>
              <a:t> to discount the firm’s future value. While the target rate is supposed to include both operating and failure risk, it is not clear how they are incorporated into the stated rates. </a:t>
            </a:r>
          </a:p>
          <a:p>
            <a:r>
              <a:rPr lang="en-US" dirty="0"/>
              <a:t>In short, </a:t>
            </a:r>
            <a:r>
              <a:rPr lang="en-US" b="1" dirty="0"/>
              <a:t>a venture capital valuation is more a forward pricing</a:t>
            </a:r>
            <a:r>
              <a:rPr lang="en-US" dirty="0"/>
              <a:t>, discounted back at an arbitrarily high discount rate with no connection to the actual risk in a business.</a:t>
            </a:r>
          </a:p>
          <a:p>
            <a:endParaRPr lang="en-US" dirty="0"/>
          </a:p>
        </p:txBody>
      </p:sp>
      <p:sp>
        <p:nvSpPr>
          <p:cNvPr id="23" name="Text Placeholder 22">
            <a:extLst>
              <a:ext uri="{FF2B5EF4-FFF2-40B4-BE49-F238E27FC236}">
                <a16:creationId xmlns:a16="http://schemas.microsoft.com/office/drawing/2014/main" id="{E9F66BDB-9B2E-3AE7-120B-081E77824A9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81E37BF-37A7-1B20-D2F9-564FAACD79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05088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4B6-0A4B-EFB7-A3D3-43C03301AC4B}"/>
              </a:ext>
            </a:extLst>
          </p:cNvPr>
          <p:cNvSpPr>
            <a:spLocks noGrp="1"/>
          </p:cNvSpPr>
          <p:nvPr>
            <p:ph type="title"/>
          </p:nvPr>
        </p:nvSpPr>
        <p:spPr/>
        <p:txBody>
          <a:bodyPr>
            <a:normAutofit/>
          </a:bodyPr>
          <a:lstStyle/>
          <a:p>
            <a:r>
              <a:rPr lang="en-US" dirty="0"/>
              <a:t>Intrinsic value step 1: tell a story!</a:t>
            </a:r>
          </a:p>
        </p:txBody>
      </p:sp>
      <p:sp>
        <p:nvSpPr>
          <p:cNvPr id="3" name="Text Placeholder 2">
            <a:extLst>
              <a:ext uri="{FF2B5EF4-FFF2-40B4-BE49-F238E27FC236}">
                <a16:creationId xmlns:a16="http://schemas.microsoft.com/office/drawing/2014/main" id="{20090854-11F7-1A5F-7E5E-D3C98CC96D5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46CCCD8-2F80-324C-24F8-AF50CDFCAFB0}"/>
              </a:ext>
            </a:extLst>
          </p:cNvPr>
          <p:cNvSpPr>
            <a:spLocks noGrp="1"/>
          </p:cNvSpPr>
          <p:nvPr>
            <p:ph type="ftr" sz="quarter" idx="11"/>
          </p:nvPr>
        </p:nvSpPr>
        <p:spPr/>
        <p:txBody>
          <a:bodyPr/>
          <a:lstStyle/>
          <a:p>
            <a:r>
              <a:rPr lang="en-US"/>
              <a:t>Aswath Damodaran</a:t>
            </a:r>
          </a:p>
        </p:txBody>
      </p:sp>
      <p:pic>
        <p:nvPicPr>
          <p:cNvPr id="17" name="Content Placeholder 16" descr="Diagram&#10;&#10;Description automatically generated">
            <a:extLst>
              <a:ext uri="{FF2B5EF4-FFF2-40B4-BE49-F238E27FC236}">
                <a16:creationId xmlns:a16="http://schemas.microsoft.com/office/drawing/2014/main" id="{3CE38385-7C34-65CE-BC81-5A3AA49565D7}"/>
              </a:ext>
            </a:extLst>
          </p:cNvPr>
          <p:cNvPicPr>
            <a:picLocks noGrp="1" noChangeAspect="1"/>
          </p:cNvPicPr>
          <p:nvPr>
            <p:ph idx="1"/>
          </p:nvPr>
        </p:nvPicPr>
        <p:blipFill>
          <a:blip r:embed="rId2"/>
          <a:stretch>
            <a:fillRect/>
          </a:stretch>
        </p:blipFill>
        <p:spPr>
          <a:xfrm>
            <a:off x="331470" y="2049372"/>
            <a:ext cx="5590038" cy="1532028"/>
          </a:xfrm>
          <a:prstGeom prst="rect">
            <a:avLst/>
          </a:prstGeom>
        </p:spPr>
      </p:pic>
    </p:spTree>
    <p:extLst>
      <p:ext uri="{BB962C8B-B14F-4D97-AF65-F5344CB8AC3E}">
        <p14:creationId xmlns:p14="http://schemas.microsoft.com/office/powerpoint/2010/main" val="8489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ED3A-1E58-8BF9-8C6B-0B2A6F45097F}"/>
              </a:ext>
            </a:extLst>
          </p:cNvPr>
          <p:cNvSpPr>
            <a:spLocks noGrp="1"/>
          </p:cNvSpPr>
          <p:nvPr>
            <p:ph type="title"/>
          </p:nvPr>
        </p:nvSpPr>
        <p:spPr/>
        <p:txBody>
          <a:bodyPr>
            <a:normAutofit/>
          </a:bodyPr>
          <a:lstStyle/>
          <a:p>
            <a:r>
              <a:rPr lang="en-US" dirty="0"/>
              <a:t>Step 2: The 3P test</a:t>
            </a:r>
          </a:p>
        </p:txBody>
      </p:sp>
      <p:sp>
        <p:nvSpPr>
          <p:cNvPr id="3" name="Text Placeholder 2">
            <a:extLst>
              <a:ext uri="{FF2B5EF4-FFF2-40B4-BE49-F238E27FC236}">
                <a16:creationId xmlns:a16="http://schemas.microsoft.com/office/drawing/2014/main" id="{28919D51-EDF0-BE34-8A1D-38ACED5EF7E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A410754-7B11-8508-83D2-1A191C6F91B9}"/>
              </a:ext>
            </a:extLst>
          </p:cNvPr>
          <p:cNvSpPr>
            <a:spLocks noGrp="1"/>
          </p:cNvSpPr>
          <p:nvPr>
            <p:ph type="ftr" sz="quarter" idx="11"/>
          </p:nvPr>
        </p:nvSpPr>
        <p:spPr/>
        <p:txBody>
          <a:bodyPr/>
          <a:lstStyle/>
          <a:p>
            <a:r>
              <a:rPr lang="en-US"/>
              <a:t>Aswath Damodaran</a:t>
            </a:r>
          </a:p>
        </p:txBody>
      </p:sp>
      <p:pic>
        <p:nvPicPr>
          <p:cNvPr id="17" name="Content Placeholder 16" descr="Diagram&#10;&#10;Description automatically generated">
            <a:extLst>
              <a:ext uri="{FF2B5EF4-FFF2-40B4-BE49-F238E27FC236}">
                <a16:creationId xmlns:a16="http://schemas.microsoft.com/office/drawing/2014/main" id="{A19C1D60-8485-60E5-E02E-CF4ABF79B567}"/>
              </a:ext>
            </a:extLst>
          </p:cNvPr>
          <p:cNvPicPr>
            <a:picLocks noGrp="1" noChangeAspect="1"/>
          </p:cNvPicPr>
          <p:nvPr>
            <p:ph idx="1"/>
          </p:nvPr>
        </p:nvPicPr>
        <p:blipFill>
          <a:blip r:embed="rId2"/>
          <a:stretch>
            <a:fillRect/>
          </a:stretch>
        </p:blipFill>
        <p:spPr>
          <a:xfrm>
            <a:off x="214789" y="1905000"/>
            <a:ext cx="5983067" cy="1981200"/>
          </a:xfrm>
          <a:prstGeom prst="rect">
            <a:avLst/>
          </a:prstGeom>
        </p:spPr>
      </p:pic>
    </p:spTree>
    <p:extLst>
      <p:ext uri="{BB962C8B-B14F-4D97-AF65-F5344CB8AC3E}">
        <p14:creationId xmlns:p14="http://schemas.microsoft.com/office/powerpoint/2010/main" val="14869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0D18-09C7-CBEB-FCB8-0EB8827AA598}"/>
              </a:ext>
            </a:extLst>
          </p:cNvPr>
          <p:cNvSpPr>
            <a:spLocks noGrp="1"/>
          </p:cNvSpPr>
          <p:nvPr>
            <p:ph type="title"/>
          </p:nvPr>
        </p:nvSpPr>
        <p:spPr/>
        <p:txBody>
          <a:bodyPr/>
          <a:lstStyle/>
          <a:p>
            <a:r>
              <a:rPr lang="en-US" dirty="0"/>
              <a:t>Step 3: Story pieces to value inputs</a:t>
            </a:r>
          </a:p>
        </p:txBody>
      </p:sp>
      <p:sp>
        <p:nvSpPr>
          <p:cNvPr id="3" name="Text Placeholder 2">
            <a:extLst>
              <a:ext uri="{FF2B5EF4-FFF2-40B4-BE49-F238E27FC236}">
                <a16:creationId xmlns:a16="http://schemas.microsoft.com/office/drawing/2014/main" id="{1393557C-94C9-FF7D-630D-DA711ADFCA6E}"/>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BA862804-B63C-A3A3-DCD4-57DB3A57C12C}"/>
              </a:ext>
            </a:extLst>
          </p:cNvPr>
          <p:cNvSpPr>
            <a:spLocks noGrp="1"/>
          </p:cNvSpPr>
          <p:nvPr>
            <p:ph type="ftr" sz="quarter" idx="11"/>
          </p:nvPr>
        </p:nvSpPr>
        <p:spPr/>
        <p:txBody>
          <a:bodyPr/>
          <a:lstStyle/>
          <a:p>
            <a:r>
              <a:rPr lang="en-US"/>
              <a:t>Aswath Damodaran</a:t>
            </a:r>
          </a:p>
        </p:txBody>
      </p:sp>
      <p:pic>
        <p:nvPicPr>
          <p:cNvPr id="19" name="Content Placeholder 18" descr="Text&#10;&#10;Description automatically generated">
            <a:extLst>
              <a:ext uri="{FF2B5EF4-FFF2-40B4-BE49-F238E27FC236}">
                <a16:creationId xmlns:a16="http://schemas.microsoft.com/office/drawing/2014/main" id="{7D674A04-7074-5785-C909-6D084CE3FFA9}"/>
              </a:ext>
            </a:extLst>
          </p:cNvPr>
          <p:cNvPicPr>
            <a:picLocks noGrp="1" noChangeAspect="1"/>
          </p:cNvPicPr>
          <p:nvPr>
            <p:ph idx="1"/>
          </p:nvPr>
        </p:nvPicPr>
        <p:blipFill>
          <a:blip r:embed="rId2"/>
          <a:stretch>
            <a:fillRect/>
          </a:stretch>
        </p:blipFill>
        <p:spPr>
          <a:xfrm>
            <a:off x="628650" y="1645203"/>
            <a:ext cx="5033963" cy="3100868"/>
          </a:xfrm>
          <a:prstGeom prst="rect">
            <a:avLst/>
          </a:prstGeom>
        </p:spPr>
      </p:pic>
    </p:spTree>
    <p:extLst>
      <p:ext uri="{BB962C8B-B14F-4D97-AF65-F5344CB8AC3E}">
        <p14:creationId xmlns:p14="http://schemas.microsoft.com/office/powerpoint/2010/main" val="327374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839-4433-81C3-A8A2-1E83EC05C221}"/>
              </a:ext>
            </a:extLst>
          </p:cNvPr>
          <p:cNvSpPr>
            <a:spLocks noGrp="1"/>
          </p:cNvSpPr>
          <p:nvPr>
            <p:ph type="title"/>
          </p:nvPr>
        </p:nvSpPr>
        <p:spPr/>
        <p:txBody>
          <a:bodyPr/>
          <a:lstStyle/>
          <a:p>
            <a:r>
              <a:rPr lang="en-US" dirty="0"/>
              <a:t>Step 4A: value the business – Key indicators</a:t>
            </a:r>
          </a:p>
        </p:txBody>
      </p:sp>
      <p:sp>
        <p:nvSpPr>
          <p:cNvPr id="16" name="Content Placeholder 15">
            <a:extLst>
              <a:ext uri="{FF2B5EF4-FFF2-40B4-BE49-F238E27FC236}">
                <a16:creationId xmlns:a16="http://schemas.microsoft.com/office/drawing/2014/main" id="{540D6D73-D27D-A756-DAE7-AFE51D01BA6A}"/>
              </a:ext>
            </a:extLst>
          </p:cNvPr>
          <p:cNvSpPr>
            <a:spLocks noGrp="1"/>
          </p:cNvSpPr>
          <p:nvPr>
            <p:ph idx="1"/>
          </p:nvPr>
        </p:nvSpPr>
        <p:spPr/>
        <p:txBody>
          <a:bodyPr>
            <a:normAutofit fontScale="77500" lnSpcReduction="20000"/>
          </a:bodyPr>
          <a:lstStyle/>
          <a:p>
            <a:pPr marL="457200" lvl="0" indent="-457200">
              <a:buFont typeface="+mj-lt"/>
              <a:buAutoNum type="arabicPeriod"/>
            </a:pPr>
            <a:r>
              <a:rPr lang="en-US" u="sng" dirty="0"/>
              <a:t>Cash flow patterns</a:t>
            </a:r>
            <a:r>
              <a:rPr lang="en-US" dirty="0"/>
              <a:t>: The expected cash flows that underpin your valuation </a:t>
            </a:r>
            <a:r>
              <a:rPr lang="en-US" b="1" dirty="0"/>
              <a:t>will reflect assumptions made about revenue growth, operating margins, and reinvestment</a:t>
            </a:r>
            <a:r>
              <a:rPr lang="en-US" dirty="0"/>
              <a:t>. Specifically, businesses with high revenue growth and negative margins that are slow to turn positive, will be saddled with negative earnings in the early years, and incorporating the reinvestment needed to deliver the revenue growth will make cash flows more negative. </a:t>
            </a:r>
          </a:p>
          <a:p>
            <a:pPr marL="457200" lvl="0" indent="-457200">
              <a:buFont typeface="+mj-lt"/>
              <a:buAutoNum type="arabicPeriod"/>
            </a:pPr>
            <a:r>
              <a:rPr lang="en-US" u="sng" dirty="0"/>
              <a:t>Discount rate check</a:t>
            </a:r>
            <a:r>
              <a:rPr lang="en-US" dirty="0"/>
              <a:t>: Separating </a:t>
            </a:r>
            <a:r>
              <a:rPr lang="en-US" b="1" dirty="0"/>
              <a:t>the risk in a young business into operating and failure risk</a:t>
            </a:r>
            <a:r>
              <a:rPr lang="en-US" dirty="0"/>
              <a:t>, we estimate a cost of capital to reflect only the former. Thus, you should not be surprised to see costs of capital in young company valuation that are much lower than the target rates that venture capitalists concoct, and more reflective of costs of capital of established companies in public markets, if investors are diversified. </a:t>
            </a:r>
          </a:p>
          <a:p>
            <a:pPr marL="457200" lvl="0" indent="-457200">
              <a:buFont typeface="+mj-lt"/>
              <a:buAutoNum type="arabicPeriod"/>
            </a:pPr>
            <a:r>
              <a:rPr lang="en-US" u="sng" dirty="0"/>
              <a:t>Failure risk</a:t>
            </a:r>
            <a:r>
              <a:rPr lang="en-US" dirty="0"/>
              <a:t>: The </a:t>
            </a:r>
            <a:r>
              <a:rPr lang="en-US" b="1" dirty="0"/>
              <a:t>failure risk is the input that reflects the likelihood that many young businesses will not make it</a:t>
            </a:r>
            <a:r>
              <a:rPr lang="en-US" dirty="0"/>
              <a:t>, either because they run out of cash and lose access to fresh capital or because their business models never turn to profitability. </a:t>
            </a:r>
          </a:p>
        </p:txBody>
      </p:sp>
      <p:sp>
        <p:nvSpPr>
          <p:cNvPr id="20" name="Text Placeholder 19">
            <a:extLst>
              <a:ext uri="{FF2B5EF4-FFF2-40B4-BE49-F238E27FC236}">
                <a16:creationId xmlns:a16="http://schemas.microsoft.com/office/drawing/2014/main" id="{7FC30938-8ECE-8832-5367-41F6BEA6C8CD}"/>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B3D3290-BBE9-B8D4-FBCE-C734C669F08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6793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BCE8-5C7A-4F6F-A7DA-8C89326028C5}"/>
              </a:ext>
            </a:extLst>
          </p:cNvPr>
          <p:cNvSpPr>
            <a:spLocks noGrp="1"/>
          </p:cNvSpPr>
          <p:nvPr>
            <p:ph type="title"/>
          </p:nvPr>
        </p:nvSpPr>
        <p:spPr/>
        <p:txBody>
          <a:bodyPr>
            <a:normAutofit/>
          </a:bodyPr>
          <a:lstStyle/>
          <a:p>
            <a:r>
              <a:rPr lang="en-US" dirty="0"/>
              <a:t>Step 4B: From business to equity value</a:t>
            </a:r>
          </a:p>
        </p:txBody>
      </p:sp>
      <p:sp>
        <p:nvSpPr>
          <p:cNvPr id="11" name="Text Placeholder 10">
            <a:extLst>
              <a:ext uri="{FF2B5EF4-FFF2-40B4-BE49-F238E27FC236}">
                <a16:creationId xmlns:a16="http://schemas.microsoft.com/office/drawing/2014/main" id="{D7F9E3C1-F81A-E43B-342F-B15F48D364B8}"/>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DA2ED26-9C86-462B-32DF-F32D49F9F1E4}"/>
              </a:ext>
            </a:extLst>
          </p:cNvPr>
          <p:cNvSpPr>
            <a:spLocks noGrp="1"/>
          </p:cNvSpPr>
          <p:nvPr>
            <p:ph type="ftr" sz="quarter" idx="11"/>
          </p:nvPr>
        </p:nvSpPr>
        <p:spPr/>
        <p:txBody>
          <a:bodyPr/>
          <a:lstStyle/>
          <a:p>
            <a:r>
              <a:rPr lang="en-US"/>
              <a:t>Aswath Damodaran</a:t>
            </a:r>
          </a:p>
        </p:txBody>
      </p:sp>
      <p:pic>
        <p:nvPicPr>
          <p:cNvPr id="18" name="Content Placeholder 17" descr="Diagram, text&#10;&#10;Description automatically generated">
            <a:extLst>
              <a:ext uri="{FF2B5EF4-FFF2-40B4-BE49-F238E27FC236}">
                <a16:creationId xmlns:a16="http://schemas.microsoft.com/office/drawing/2014/main" id="{FC864AA7-FDDC-3E9C-B8D7-6CAE3496B4F7}"/>
              </a:ext>
            </a:extLst>
          </p:cNvPr>
          <p:cNvPicPr>
            <a:picLocks noGrp="1" noChangeAspect="1"/>
          </p:cNvPicPr>
          <p:nvPr>
            <p:ph idx="1"/>
          </p:nvPr>
        </p:nvPicPr>
        <p:blipFill>
          <a:blip r:embed="rId2"/>
          <a:stretch>
            <a:fillRect/>
          </a:stretch>
        </p:blipFill>
        <p:spPr>
          <a:xfrm>
            <a:off x="214789" y="1066800"/>
            <a:ext cx="6024944" cy="4114800"/>
          </a:xfrm>
          <a:prstGeom prst="rect">
            <a:avLst/>
          </a:prstGeom>
        </p:spPr>
      </p:pic>
    </p:spTree>
    <p:extLst>
      <p:ext uri="{BB962C8B-B14F-4D97-AF65-F5344CB8AC3E}">
        <p14:creationId xmlns:p14="http://schemas.microsoft.com/office/powerpoint/2010/main" val="2713533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lstStyle/>
          <a:p>
            <a:r>
              <a:rPr lang="en-US" dirty="0"/>
              <a:t>Step 5: Keep the feedback loop open</a:t>
            </a:r>
          </a:p>
        </p:txBody>
      </p:sp>
      <p:sp>
        <p:nvSpPr>
          <p:cNvPr id="13" name="Content Placeholder 12">
            <a:extLst>
              <a:ext uri="{FF2B5EF4-FFF2-40B4-BE49-F238E27FC236}">
                <a16:creationId xmlns:a16="http://schemas.microsoft.com/office/drawing/2014/main" id="{60B38C3D-13BD-F941-524D-22997E722E65}"/>
              </a:ext>
            </a:extLst>
          </p:cNvPr>
          <p:cNvSpPr>
            <a:spLocks noGrp="1"/>
          </p:cNvSpPr>
          <p:nvPr>
            <p:ph idx="1"/>
          </p:nvPr>
        </p:nvSpPr>
        <p:spPr/>
        <p:txBody>
          <a:bodyPr>
            <a:normAutofit lnSpcReduction="10000"/>
          </a:bodyPr>
          <a:lstStyle/>
          <a:p>
            <a:r>
              <a:rPr lang="en-US" dirty="0"/>
              <a:t>When building a valuation story and converting that story into inputs and a value, especially with a young growth business or start up, </a:t>
            </a:r>
            <a:r>
              <a:rPr lang="en-US" b="1" dirty="0"/>
              <a:t>it is often easy to develop blind spots, and get attached to your own stories</a:t>
            </a:r>
            <a:r>
              <a:rPr lang="en-US" dirty="0"/>
              <a:t>. </a:t>
            </a:r>
          </a:p>
          <a:p>
            <a:r>
              <a:rPr lang="en-US" dirty="0"/>
              <a:t>As a final step in the process, we would recommend keeping the feedback loop open, </a:t>
            </a:r>
            <a:r>
              <a:rPr lang="en-US" b="1" dirty="0"/>
              <a:t>seeking out feedback from people who think least like you and sometimes are better versed in the business details of the company you are valuing</a:t>
            </a:r>
            <a:r>
              <a:rPr lang="en-US" dirty="0"/>
              <a:t>. </a:t>
            </a:r>
          </a:p>
          <a:p>
            <a:r>
              <a:rPr lang="en-US" dirty="0"/>
              <a:t>Rather then become defensive, incorporate what you learn from others into your story.</a:t>
            </a:r>
            <a:br>
              <a:rPr lang="en-US" dirty="0"/>
            </a:br>
            <a:endParaRPr lang="en-US" dirty="0"/>
          </a:p>
        </p:txBody>
      </p:sp>
      <p:sp>
        <p:nvSpPr>
          <p:cNvPr id="21" name="Text Placeholder 20">
            <a:extLst>
              <a:ext uri="{FF2B5EF4-FFF2-40B4-BE49-F238E27FC236}">
                <a16:creationId xmlns:a16="http://schemas.microsoft.com/office/drawing/2014/main" id="{3CEFA77A-8291-4FF5-D3D3-4360AFAB02A2}"/>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5040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lstStyle/>
          <a:p>
            <a:r>
              <a:rPr lang="en-US" dirty="0"/>
              <a:t>Valuing Zomato for its IPO – BACKGROUND INFORMATION</a:t>
            </a:r>
          </a:p>
        </p:txBody>
      </p:sp>
      <p:sp>
        <p:nvSpPr>
          <p:cNvPr id="16" name="Content Placeholder 15">
            <a:extLst>
              <a:ext uri="{FF2B5EF4-FFF2-40B4-BE49-F238E27FC236}">
                <a16:creationId xmlns:a16="http://schemas.microsoft.com/office/drawing/2014/main" id="{4F25262C-18AE-F994-78CF-C837F4E897C9}"/>
              </a:ext>
            </a:extLst>
          </p:cNvPr>
          <p:cNvSpPr>
            <a:spLocks noGrp="1"/>
          </p:cNvSpPr>
          <p:nvPr>
            <p:ph idx="1"/>
          </p:nvPr>
        </p:nvSpPr>
        <p:spPr/>
        <p:txBody>
          <a:bodyPr>
            <a:normAutofit lnSpcReduction="10000"/>
          </a:bodyPr>
          <a:lstStyle/>
          <a:p>
            <a:pPr lvl="0"/>
            <a:r>
              <a:rPr lang="en-US" b="1" dirty="0"/>
              <a:t>Transaction fees</a:t>
            </a:r>
            <a:r>
              <a:rPr lang="en-US" dirty="0"/>
              <a:t>, from food ordering and delivery, as the company keeps roughly 20-25% of the total order value for itself</a:t>
            </a:r>
          </a:p>
          <a:p>
            <a:pPr lvl="0"/>
            <a:r>
              <a:rPr lang="en-US" b="1" dirty="0"/>
              <a:t>Advertising</a:t>
            </a:r>
            <a:r>
              <a:rPr lang="en-US" dirty="0"/>
              <a:t>, since restaurants listed on Zomato also spend more on advertising, based upon customer visits and resetting revenues, to get additional visibility. </a:t>
            </a:r>
          </a:p>
          <a:p>
            <a:pPr lvl="0"/>
            <a:r>
              <a:rPr lang="en-US" b="1" dirty="0"/>
              <a:t>Subscription services</a:t>
            </a:r>
            <a:r>
              <a:rPr lang="en-US" dirty="0"/>
              <a:t>, with 1.5 million members, where in return for a subscription fee, they get discounts and special deals</a:t>
            </a:r>
          </a:p>
          <a:p>
            <a:pPr lvl="0"/>
            <a:r>
              <a:rPr lang="en-US" b="1" dirty="0"/>
              <a:t>Restaurant raw materials</a:t>
            </a:r>
            <a:r>
              <a:rPr lang="en-US" dirty="0"/>
              <a:t>, through </a:t>
            </a:r>
            <a:r>
              <a:rPr lang="en-US" dirty="0" err="1"/>
              <a:t>HyperPure</a:t>
            </a:r>
            <a:r>
              <a:rPr lang="en-US" dirty="0"/>
              <a:t>, a service directed at restaurants, offering groceries and meats that are source-checked for quality</a:t>
            </a:r>
          </a:p>
        </p:txBody>
      </p:sp>
      <p:sp>
        <p:nvSpPr>
          <p:cNvPr id="20" name="Text Placeholder 19">
            <a:extLst>
              <a:ext uri="{FF2B5EF4-FFF2-40B4-BE49-F238E27FC236}">
                <a16:creationId xmlns:a16="http://schemas.microsoft.com/office/drawing/2014/main" id="{2E1E024E-8CEF-9B57-7A90-D0A4DB86D212}"/>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61001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2CAFC-F15C-AC73-F971-34A4EC74C763}"/>
              </a:ext>
            </a:extLst>
          </p:cNvPr>
          <p:cNvSpPr>
            <a:spLocks noGrp="1"/>
          </p:cNvSpPr>
          <p:nvPr>
            <p:ph type="title"/>
          </p:nvPr>
        </p:nvSpPr>
        <p:spPr/>
        <p:txBody>
          <a:bodyPr>
            <a:normAutofit/>
          </a:bodyPr>
          <a:lstStyle/>
          <a:p>
            <a:r>
              <a:rPr lang="en-US" dirty="0"/>
              <a:t>ZOMATO – HISTORICAL DATA</a:t>
            </a:r>
          </a:p>
        </p:txBody>
      </p:sp>
      <p:sp>
        <p:nvSpPr>
          <p:cNvPr id="3" name="Text Placeholder 2">
            <a:extLst>
              <a:ext uri="{FF2B5EF4-FFF2-40B4-BE49-F238E27FC236}">
                <a16:creationId xmlns:a16="http://schemas.microsoft.com/office/drawing/2014/main" id="{82567CA0-38B5-F064-6DF0-2898B5DEC30C}"/>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6350F461-45C3-D7B2-4C1B-09C941BDF5CE}"/>
              </a:ext>
            </a:extLst>
          </p:cNvPr>
          <p:cNvSpPr>
            <a:spLocks noGrp="1"/>
          </p:cNvSpPr>
          <p:nvPr>
            <p:ph type="ftr" sz="quarter" idx="11"/>
          </p:nvPr>
        </p:nvSpPr>
        <p:spPr/>
        <p:txBody>
          <a:bodyPr/>
          <a:lstStyle/>
          <a:p>
            <a:r>
              <a:rPr lang="en-US"/>
              <a:t>Aswath Damodaran</a:t>
            </a:r>
          </a:p>
        </p:txBody>
      </p:sp>
      <p:pic>
        <p:nvPicPr>
          <p:cNvPr id="17" name="Content Placeholder 16" descr="Chart, waterfall chart&#10;&#10;Description automatically generated">
            <a:extLst>
              <a:ext uri="{FF2B5EF4-FFF2-40B4-BE49-F238E27FC236}">
                <a16:creationId xmlns:a16="http://schemas.microsoft.com/office/drawing/2014/main" id="{D72B26FB-679F-2DDC-7DDC-2FF0AE601791}"/>
              </a:ext>
            </a:extLst>
          </p:cNvPr>
          <p:cNvPicPr>
            <a:picLocks noGrp="1" noChangeAspect="1"/>
          </p:cNvPicPr>
          <p:nvPr>
            <p:ph idx="1"/>
          </p:nvPr>
        </p:nvPicPr>
        <p:blipFill>
          <a:blip r:embed="rId2"/>
          <a:stretch>
            <a:fillRect/>
          </a:stretch>
        </p:blipFill>
        <p:spPr>
          <a:xfrm>
            <a:off x="628650" y="1358777"/>
            <a:ext cx="5033963" cy="3673721"/>
          </a:xfrm>
          <a:prstGeom prst="rect">
            <a:avLst/>
          </a:prstGeom>
        </p:spPr>
      </p:pic>
    </p:spTree>
    <p:extLst>
      <p:ext uri="{BB962C8B-B14F-4D97-AF65-F5344CB8AC3E}">
        <p14:creationId xmlns:p14="http://schemas.microsoft.com/office/powerpoint/2010/main" val="1392752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normAutofit/>
          </a:bodyPr>
          <a:lstStyle/>
          <a:p>
            <a:r>
              <a:rPr lang="en-US" dirty="0"/>
              <a:t>MY ZOMATO STORY</a:t>
            </a:r>
          </a:p>
        </p:txBody>
      </p:sp>
      <p:sp>
        <p:nvSpPr>
          <p:cNvPr id="3" name="Text Placeholder 2">
            <a:extLst>
              <a:ext uri="{FF2B5EF4-FFF2-40B4-BE49-F238E27FC236}">
                <a16:creationId xmlns:a16="http://schemas.microsoft.com/office/drawing/2014/main" id="{509674B8-313D-18FC-4F84-3C8FBED1D78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r>
              <a:rPr lang="en-US"/>
              <a:t>Aswath Damodaran</a:t>
            </a:r>
          </a:p>
        </p:txBody>
      </p:sp>
      <p:sp>
        <p:nvSpPr>
          <p:cNvPr id="16" name="Content Placeholder 15">
            <a:extLst>
              <a:ext uri="{FF2B5EF4-FFF2-40B4-BE49-F238E27FC236}">
                <a16:creationId xmlns:a16="http://schemas.microsoft.com/office/drawing/2014/main" id="{BC9C2ACF-A953-86CF-8AE7-B4550D312CAD}"/>
              </a:ext>
            </a:extLst>
          </p:cNvPr>
          <p:cNvSpPr>
            <a:spLocks noGrp="1"/>
          </p:cNvSpPr>
          <p:nvPr>
            <p:ph idx="1"/>
          </p:nvPr>
        </p:nvSpPr>
        <p:spPr/>
        <p:txBody>
          <a:bodyPr/>
          <a:lstStyle/>
          <a:p>
            <a:r>
              <a:rPr lang="en-US" sz="1800" dirty="0">
                <a:effectLst/>
                <a:latin typeface="Times"/>
                <a:ea typeface="Times New Roman" panose="02020603050405020304" pitchFamily="18" charset="0"/>
                <a:cs typeface="Times New Roman" panose="02020603050405020304" pitchFamily="18" charset="0"/>
              </a:rPr>
              <a:t>In our Zomato story, </a:t>
            </a:r>
            <a:r>
              <a:rPr lang="en-US" sz="1800" b="1" dirty="0">
                <a:effectLst/>
                <a:latin typeface="Times"/>
                <a:ea typeface="Times New Roman" panose="02020603050405020304" pitchFamily="18" charset="0"/>
                <a:cs typeface="Times New Roman" panose="02020603050405020304" pitchFamily="18" charset="0"/>
              </a:rPr>
              <a:t>the Indian food delivery/restaurant market will grow, as Indians become more prosperous and have increased online access</a:t>
            </a:r>
            <a:r>
              <a:rPr lang="en-US" sz="1800" dirty="0">
                <a:effectLst/>
                <a:latin typeface="Times"/>
                <a:ea typeface="Times New Roman" panose="02020603050405020304" pitchFamily="18" charset="0"/>
                <a:cs typeface="Times New Roman" panose="02020603050405020304" pitchFamily="18" charset="0"/>
              </a:rPr>
              <a:t>, and this market will be dominated by a handful of players, with </a:t>
            </a:r>
            <a:r>
              <a:rPr lang="en-US" sz="1800" b="1" dirty="0">
                <a:effectLst/>
                <a:latin typeface="Times"/>
                <a:ea typeface="Times New Roman" panose="02020603050405020304" pitchFamily="18" charset="0"/>
                <a:cs typeface="Times New Roman" panose="02020603050405020304" pitchFamily="18" charset="0"/>
              </a:rPr>
              <a:t>Zomato as one of the dominant players</a:t>
            </a:r>
            <a:r>
              <a:rPr lang="en-US" sz="1800" dirty="0">
                <a:effectLst/>
                <a:latin typeface="Times"/>
                <a:ea typeface="Times New Roman" panose="02020603050405020304" pitchFamily="18" charset="0"/>
                <a:cs typeface="Times New Roman" panose="02020603050405020304" pitchFamily="18" charset="0"/>
              </a:rPr>
              <a:t>. </a:t>
            </a:r>
          </a:p>
          <a:p>
            <a:r>
              <a:rPr lang="en-US" sz="1800" dirty="0">
                <a:effectLst/>
                <a:latin typeface="Times"/>
                <a:ea typeface="Times New Roman" panose="02020603050405020304" pitchFamily="18" charset="0"/>
                <a:cs typeface="Times New Roman" panose="02020603050405020304" pitchFamily="18" charset="0"/>
              </a:rPr>
              <a:t>As an </a:t>
            </a:r>
            <a:r>
              <a:rPr lang="en-US" sz="1800" b="1" dirty="0">
                <a:effectLst/>
                <a:latin typeface="Times"/>
                <a:ea typeface="Times New Roman" panose="02020603050405020304" pitchFamily="18" charset="0"/>
                <a:cs typeface="Times New Roman" panose="02020603050405020304" pitchFamily="18" charset="0"/>
              </a:rPr>
              <a:t>intermediary with strong unit economics</a:t>
            </a:r>
            <a:r>
              <a:rPr lang="en-US" sz="1800" dirty="0">
                <a:effectLst/>
                <a:latin typeface="Times"/>
                <a:ea typeface="Times New Roman" panose="02020603050405020304" pitchFamily="18" charset="0"/>
                <a:cs typeface="Times New Roman" panose="02020603050405020304" pitchFamily="18" charset="0"/>
              </a:rPr>
              <a:t>, Zomato will be see </a:t>
            </a:r>
            <a:r>
              <a:rPr lang="en-US" sz="1800" b="1" dirty="0">
                <a:effectLst/>
                <a:latin typeface="Times"/>
                <a:ea typeface="Times New Roman" panose="02020603050405020304" pitchFamily="18" charset="0"/>
                <a:cs typeface="Times New Roman" panose="02020603050405020304" pitchFamily="18" charset="0"/>
              </a:rPr>
              <a:t>high operating margins</a:t>
            </a:r>
            <a:r>
              <a:rPr lang="en-US" sz="1800" dirty="0">
                <a:effectLst/>
                <a:latin typeface="Times"/>
                <a:ea typeface="Times New Roman" panose="02020603050405020304" pitchFamily="18" charset="0"/>
                <a:cs typeface="Times New Roman" panose="02020603050405020304" pitchFamily="18" charset="0"/>
              </a:rPr>
              <a:t>, over time, and be able to continue to grow with relatively little reinvestment, most of it in the form of acquisitions. </a:t>
            </a:r>
          </a:p>
          <a:p>
            <a:r>
              <a:rPr lang="en-US" sz="1800" dirty="0">
                <a:effectLst/>
                <a:latin typeface="Times"/>
                <a:ea typeface="Times New Roman" panose="02020603050405020304" pitchFamily="18" charset="0"/>
                <a:cs typeface="Times New Roman" panose="02020603050405020304" pitchFamily="18" charset="0"/>
              </a:rPr>
              <a:t>The </a:t>
            </a:r>
            <a:r>
              <a:rPr lang="en-US" sz="1800" b="1" dirty="0">
                <a:effectLst/>
                <a:latin typeface="Times"/>
                <a:ea typeface="Times New Roman" panose="02020603050405020304" pitchFamily="18" charset="0"/>
                <a:cs typeface="Times New Roman" panose="02020603050405020304" pitchFamily="18" charset="0"/>
              </a:rPr>
              <a:t>operating risk in Zomato will be average</a:t>
            </a:r>
            <a:r>
              <a:rPr lang="en-US" sz="1800" dirty="0">
                <a:effectLst/>
                <a:latin typeface="Times"/>
                <a:ea typeface="Times New Roman" panose="02020603050405020304" pitchFamily="18" charset="0"/>
                <a:cs typeface="Times New Roman" panose="02020603050405020304" pitchFamily="18" charset="0"/>
              </a:rPr>
              <a:t>, but as a money-losing company, there remains a non-trivial chance of failure, albeit </a:t>
            </a:r>
            <a:r>
              <a:rPr lang="en-US" sz="1800" b="1" dirty="0">
                <a:effectLst/>
                <a:latin typeface="Times"/>
                <a:ea typeface="Times New Roman" panose="02020603050405020304" pitchFamily="18" charset="0"/>
                <a:cs typeface="Times New Roman" panose="02020603050405020304" pitchFamily="18" charset="0"/>
              </a:rPr>
              <a:t>one that will be low because of the cash buffer that the company will have after the IPO</a:t>
            </a:r>
            <a:r>
              <a:rPr lang="en-US" sz="1800" dirty="0">
                <a:effectLst/>
                <a:latin typeface="Times"/>
                <a:ea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2939768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EF9F-16E9-1EC5-3955-4391AAD075B7}"/>
              </a:ext>
            </a:extLst>
          </p:cNvPr>
          <p:cNvSpPr>
            <a:spLocks noGrp="1"/>
          </p:cNvSpPr>
          <p:nvPr>
            <p:ph type="title"/>
          </p:nvPr>
        </p:nvSpPr>
        <p:spPr/>
        <p:txBody>
          <a:bodyPr/>
          <a:lstStyle/>
          <a:p>
            <a:r>
              <a:rPr lang="en-US" dirty="0"/>
              <a:t>1. Revenue growth</a:t>
            </a:r>
          </a:p>
        </p:txBody>
      </p:sp>
      <p:sp>
        <p:nvSpPr>
          <p:cNvPr id="19" name="Content Placeholder 18">
            <a:extLst>
              <a:ext uri="{FF2B5EF4-FFF2-40B4-BE49-F238E27FC236}">
                <a16:creationId xmlns:a16="http://schemas.microsoft.com/office/drawing/2014/main" id="{94E559FF-F584-1CDF-E5B4-A4EB8D5B1094}"/>
              </a:ext>
            </a:extLst>
          </p:cNvPr>
          <p:cNvSpPr>
            <a:spLocks noGrp="1"/>
          </p:cNvSpPr>
          <p:nvPr>
            <p:ph idx="1"/>
          </p:nvPr>
        </p:nvSpPr>
        <p:spPr/>
        <p:txBody>
          <a:bodyPr>
            <a:normAutofit lnSpcReduction="10000"/>
          </a:bodyPr>
          <a:lstStyle/>
          <a:p>
            <a:r>
              <a:rPr lang="en-US" dirty="0"/>
              <a:t>The Indian food delivery market will </a:t>
            </a:r>
            <a:r>
              <a:rPr lang="en-US" b="1" dirty="0"/>
              <a:t>grow</a:t>
            </a:r>
            <a:r>
              <a:rPr lang="en-US" dirty="0"/>
              <a:t>:</a:t>
            </a:r>
          </a:p>
          <a:p>
            <a:endParaRPr lang="en-US" dirty="0"/>
          </a:p>
          <a:p>
            <a:endParaRPr lang="en-US" dirty="0"/>
          </a:p>
          <a:p>
            <a:endParaRPr lang="en-US" dirty="0"/>
          </a:p>
          <a:p>
            <a:endParaRPr lang="en-US" dirty="0"/>
          </a:p>
          <a:p>
            <a:r>
              <a:rPr lang="en-US" dirty="0"/>
              <a:t>We believe that the networking benefits inherent in the online food delivery business will lead to concentration and </a:t>
            </a:r>
            <a:r>
              <a:rPr lang="en-US" b="1" dirty="0"/>
              <a:t>that Zomato will be one of the dominant players</a:t>
            </a:r>
            <a:r>
              <a:rPr lang="en-US" dirty="0"/>
              <a:t>. </a:t>
            </a:r>
          </a:p>
          <a:p>
            <a:r>
              <a:rPr lang="en-US" dirty="0"/>
              <a:t>In the base case, we will estimate the total market for online food delivery will increase to $25 billion in a decade, with Zomato commanding a 40% market share in steady state, and that </a:t>
            </a:r>
          </a:p>
        </p:txBody>
      </p:sp>
      <p:sp>
        <p:nvSpPr>
          <p:cNvPr id="23" name="Text Placeholder 22">
            <a:extLst>
              <a:ext uri="{FF2B5EF4-FFF2-40B4-BE49-F238E27FC236}">
                <a16:creationId xmlns:a16="http://schemas.microsoft.com/office/drawing/2014/main" id="{D7AA0444-B927-9D8D-45CF-0632F5EE9208}"/>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4894D6C8-B234-3CF0-D004-2EFFB7957EDD}"/>
              </a:ext>
            </a:extLst>
          </p:cNvPr>
          <p:cNvSpPr>
            <a:spLocks noGrp="1"/>
          </p:cNvSpPr>
          <p:nvPr>
            <p:ph type="ftr" sz="quarter" idx="11"/>
          </p:nvPr>
        </p:nvSpPr>
        <p:spPr/>
        <p:txBody>
          <a:bodyPr/>
          <a:lstStyle/>
          <a:p>
            <a:r>
              <a:rPr lang="en-US"/>
              <a:t>Aswath Damodaran</a:t>
            </a:r>
          </a:p>
        </p:txBody>
      </p:sp>
      <p:pic>
        <p:nvPicPr>
          <p:cNvPr id="24" name="Picture 23" descr="Table&#10;&#10;Description automatically generated">
            <a:extLst>
              <a:ext uri="{FF2B5EF4-FFF2-40B4-BE49-F238E27FC236}">
                <a16:creationId xmlns:a16="http://schemas.microsoft.com/office/drawing/2014/main" id="{50931793-9470-AD1B-26AB-B912DA2FFD5A}"/>
              </a:ext>
            </a:extLst>
          </p:cNvPr>
          <p:cNvPicPr>
            <a:picLocks noChangeAspect="1"/>
          </p:cNvPicPr>
          <p:nvPr/>
        </p:nvPicPr>
        <p:blipFill>
          <a:blip r:embed="rId2"/>
          <a:stretch>
            <a:fillRect/>
          </a:stretch>
        </p:blipFill>
        <p:spPr>
          <a:xfrm>
            <a:off x="402336" y="1447800"/>
            <a:ext cx="5486400" cy="1139190"/>
          </a:xfrm>
          <a:prstGeom prst="rect">
            <a:avLst/>
          </a:prstGeom>
        </p:spPr>
      </p:pic>
    </p:spTree>
    <p:extLst>
      <p:ext uri="{BB962C8B-B14F-4D97-AF65-F5344CB8AC3E}">
        <p14:creationId xmlns:p14="http://schemas.microsoft.com/office/powerpoint/2010/main" val="262436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3802C-570C-C734-26C1-D7493A7FFF3B}"/>
              </a:ext>
            </a:extLst>
          </p:cNvPr>
          <p:cNvSpPr>
            <a:spLocks noGrp="1"/>
          </p:cNvSpPr>
          <p:nvPr>
            <p:ph type="title"/>
          </p:nvPr>
        </p:nvSpPr>
        <p:spPr/>
        <p:txBody>
          <a:bodyPr/>
          <a:lstStyle/>
          <a:p>
            <a:r>
              <a:rPr lang="en-US" dirty="0"/>
              <a:t>II. Operating margins – unit economics</a:t>
            </a:r>
          </a:p>
        </p:txBody>
      </p:sp>
      <p:sp>
        <p:nvSpPr>
          <p:cNvPr id="14" name="Content Placeholder 13">
            <a:extLst>
              <a:ext uri="{FF2B5EF4-FFF2-40B4-BE49-F238E27FC236}">
                <a16:creationId xmlns:a16="http://schemas.microsoft.com/office/drawing/2014/main" id="{058D7DF2-CEC6-F8AC-39C8-23E05CF937B9}"/>
              </a:ext>
            </a:extLst>
          </p:cNvPr>
          <p:cNvSpPr>
            <a:spLocks noGrp="1"/>
          </p:cNvSpPr>
          <p:nvPr>
            <p:ph idx="1"/>
          </p:nvPr>
        </p:nvSpPr>
        <p:spPr/>
        <p:txBody>
          <a:bodyPr>
            <a:normAutofit lnSpcReduction="1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In the base case, we assume that the pre-tax operating margin for Zomato will trend towards 35%, as the company approaches maturity.</a:t>
            </a:r>
          </a:p>
          <a:p>
            <a:endParaRPr lang="en-US" dirty="0"/>
          </a:p>
        </p:txBody>
      </p:sp>
      <p:sp>
        <p:nvSpPr>
          <p:cNvPr id="20" name="Text Placeholder 19">
            <a:extLst>
              <a:ext uri="{FF2B5EF4-FFF2-40B4-BE49-F238E27FC236}">
                <a16:creationId xmlns:a16="http://schemas.microsoft.com/office/drawing/2014/main" id="{0342AAB2-7120-B6D5-854A-0FF8BC6B895E}"/>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37BEB071-B4D4-B4DD-0671-B04ADF82C126}"/>
              </a:ext>
            </a:extLst>
          </p:cNvPr>
          <p:cNvSpPr>
            <a:spLocks noGrp="1"/>
          </p:cNvSpPr>
          <p:nvPr>
            <p:ph type="ftr" sz="quarter" idx="11"/>
          </p:nvPr>
        </p:nvSpPr>
        <p:spPr/>
        <p:txBody>
          <a:bodyPr/>
          <a:lstStyle/>
          <a:p>
            <a:r>
              <a:rPr lang="en-US"/>
              <a:t>Aswath Damodaran</a:t>
            </a:r>
          </a:p>
        </p:txBody>
      </p:sp>
      <p:pic>
        <p:nvPicPr>
          <p:cNvPr id="15" name="Picture 14" descr="Chart, waterfall chart&#10;&#10;Description automatically generated">
            <a:extLst>
              <a:ext uri="{FF2B5EF4-FFF2-40B4-BE49-F238E27FC236}">
                <a16:creationId xmlns:a16="http://schemas.microsoft.com/office/drawing/2014/main" id="{92A1AFDA-082A-FB1B-E064-8C13130C34C5}"/>
              </a:ext>
            </a:extLst>
          </p:cNvPr>
          <p:cNvPicPr>
            <a:picLocks noChangeAspect="1"/>
          </p:cNvPicPr>
          <p:nvPr/>
        </p:nvPicPr>
        <p:blipFill>
          <a:blip r:embed="rId2"/>
          <a:stretch>
            <a:fillRect/>
          </a:stretch>
        </p:blipFill>
        <p:spPr>
          <a:xfrm>
            <a:off x="402336" y="734122"/>
            <a:ext cx="5486400" cy="1920875"/>
          </a:xfrm>
          <a:prstGeom prst="rect">
            <a:avLst/>
          </a:prstGeom>
        </p:spPr>
      </p:pic>
      <p:pic>
        <p:nvPicPr>
          <p:cNvPr id="16" name="Picture 15" descr="Table&#10;&#10;Description automatically generated">
            <a:extLst>
              <a:ext uri="{FF2B5EF4-FFF2-40B4-BE49-F238E27FC236}">
                <a16:creationId xmlns:a16="http://schemas.microsoft.com/office/drawing/2014/main" id="{893D4302-E2AF-203D-10FD-012EEE1BBDA9}"/>
              </a:ext>
            </a:extLst>
          </p:cNvPr>
          <p:cNvPicPr>
            <a:picLocks noChangeAspect="1"/>
          </p:cNvPicPr>
          <p:nvPr/>
        </p:nvPicPr>
        <p:blipFill>
          <a:blip r:embed="rId3"/>
          <a:stretch>
            <a:fillRect/>
          </a:stretch>
        </p:blipFill>
        <p:spPr>
          <a:xfrm>
            <a:off x="402336" y="2961005"/>
            <a:ext cx="5486400" cy="1108075"/>
          </a:xfrm>
          <a:prstGeom prst="rect">
            <a:avLst/>
          </a:prstGeom>
        </p:spPr>
      </p:pic>
    </p:spTree>
    <p:extLst>
      <p:ext uri="{BB962C8B-B14F-4D97-AF65-F5344CB8AC3E}">
        <p14:creationId xmlns:p14="http://schemas.microsoft.com/office/powerpoint/2010/main" val="2321114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CBBB2-194B-3013-31E4-257F9DD1D50C}"/>
              </a:ext>
            </a:extLst>
          </p:cNvPr>
          <p:cNvSpPr>
            <a:spLocks noGrp="1"/>
          </p:cNvSpPr>
          <p:nvPr>
            <p:ph type="title"/>
          </p:nvPr>
        </p:nvSpPr>
        <p:spPr/>
        <p:txBody>
          <a:bodyPr/>
          <a:lstStyle/>
          <a:p>
            <a:r>
              <a:rPr lang="en-US" dirty="0"/>
              <a:t>III. Reinvestment</a:t>
            </a:r>
          </a:p>
        </p:txBody>
      </p:sp>
      <p:sp>
        <p:nvSpPr>
          <p:cNvPr id="3" name="Content Placeholder 2">
            <a:extLst>
              <a:ext uri="{FF2B5EF4-FFF2-40B4-BE49-F238E27FC236}">
                <a16:creationId xmlns:a16="http://schemas.microsoft.com/office/drawing/2014/main" id="{7D00A8B1-E710-C37E-73DE-8C4D62D940C9}"/>
              </a:ext>
            </a:extLst>
          </p:cNvPr>
          <p:cNvSpPr>
            <a:spLocks noGrp="1"/>
          </p:cNvSpPr>
          <p:nvPr>
            <p:ph idx="1"/>
          </p:nvPr>
        </p:nvSpPr>
        <p:spPr/>
        <p:txBody>
          <a:bodyPr/>
          <a:lstStyle/>
          <a:p>
            <a:r>
              <a:rPr lang="en-US" dirty="0"/>
              <a:t>To estimate the reinvestment that Zomato will need to deliver its expected growth, we will assume that </a:t>
            </a:r>
            <a:r>
              <a:rPr lang="en-US" b="1" dirty="0"/>
              <a:t>the company will remain an intermediary and that its reinvestment will continue to take the form of acquisitions and investments in technology</a:t>
            </a:r>
            <a:r>
              <a:rPr lang="en-US" dirty="0"/>
              <a:t>.</a:t>
            </a:r>
          </a:p>
          <a:p>
            <a:r>
              <a:rPr lang="en-US" dirty="0"/>
              <a:t> In the base case, we will assume that the company will be able to deliver Rs 5 for every rupee of capital invested next year, largely due to the rebound from COVID, before </a:t>
            </a:r>
            <a:r>
              <a:rPr lang="en-US" b="1" dirty="0"/>
              <a:t>becoming Rs 3 for every rupee invested in years 2-5, before and settling in at Rs 2.5 for every rupee invested beyond</a:t>
            </a:r>
            <a:r>
              <a:rPr lang="en-US" dirty="0"/>
              <a:t>.</a:t>
            </a:r>
          </a:p>
          <a:p>
            <a:endParaRPr lang="en-US" dirty="0"/>
          </a:p>
        </p:txBody>
      </p:sp>
      <p:sp>
        <p:nvSpPr>
          <p:cNvPr id="9" name="Text Placeholder 8">
            <a:extLst>
              <a:ext uri="{FF2B5EF4-FFF2-40B4-BE49-F238E27FC236}">
                <a16:creationId xmlns:a16="http://schemas.microsoft.com/office/drawing/2014/main" id="{96E1E2B3-501A-70F7-5AEF-886A2FCC2C9D}"/>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022BE91C-4C32-1F96-1D72-D7271E58298B}"/>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527583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0E396-C9C2-ECD9-4126-B697C6B45A8E}"/>
              </a:ext>
            </a:extLst>
          </p:cNvPr>
          <p:cNvSpPr>
            <a:spLocks noGrp="1"/>
          </p:cNvSpPr>
          <p:nvPr>
            <p:ph type="title"/>
          </p:nvPr>
        </p:nvSpPr>
        <p:spPr/>
        <p:txBody>
          <a:bodyPr/>
          <a:lstStyle/>
          <a:p>
            <a:r>
              <a:rPr lang="en-US" dirty="0"/>
              <a:t>IV. Risk</a:t>
            </a:r>
          </a:p>
        </p:txBody>
      </p:sp>
      <p:sp>
        <p:nvSpPr>
          <p:cNvPr id="3" name="Content Placeholder 2">
            <a:extLst>
              <a:ext uri="{FF2B5EF4-FFF2-40B4-BE49-F238E27FC236}">
                <a16:creationId xmlns:a16="http://schemas.microsoft.com/office/drawing/2014/main" id="{F1B1BA4B-74A2-E270-2F54-36DEE2C04170}"/>
              </a:ext>
            </a:extLst>
          </p:cNvPr>
          <p:cNvSpPr>
            <a:spLocks noGrp="1"/>
          </p:cNvSpPr>
          <p:nvPr>
            <p:ph idx="1"/>
          </p:nvPr>
        </p:nvSpPr>
        <p:spPr/>
        <p:txBody>
          <a:bodyPr>
            <a:normAutofit fontScale="92500" lnSpcReduction="10000"/>
          </a:bodyPr>
          <a:lstStyle/>
          <a:p>
            <a:r>
              <a:rPr lang="en-US" dirty="0"/>
              <a:t>On the operating risk dimension, Zomato will remain primarily an Indian company, dependent on Indian macroeconomic growth to succeed, and the cost of capital should reflect that risk. </a:t>
            </a:r>
          </a:p>
          <a:p>
            <a:r>
              <a:rPr lang="en-US" dirty="0"/>
              <a:t>Zomato is a money losing company, but it is not a start-up, facing imminent failure. </a:t>
            </a:r>
          </a:p>
          <a:p>
            <a:pPr lvl="1"/>
            <a:r>
              <a:rPr lang="en-US" dirty="0"/>
              <a:t>On the plus side, its </a:t>
            </a:r>
            <a:r>
              <a:rPr lang="en-US" b="1" dirty="0"/>
              <a:t>size and access to capital</a:t>
            </a:r>
            <a:r>
              <a:rPr lang="en-US" dirty="0"/>
              <a:t>, as well as its post-IPO augmented cash balance, push down the risk of failure. </a:t>
            </a:r>
          </a:p>
          <a:p>
            <a:pPr lvl="1"/>
            <a:r>
              <a:rPr lang="en-US" dirty="0"/>
              <a:t>On the minus side, this is a company that is still </a:t>
            </a:r>
            <a:r>
              <a:rPr lang="en-US" b="1" dirty="0"/>
              <a:t>burning through cash </a:t>
            </a:r>
            <a:r>
              <a:rPr lang="en-US" dirty="0"/>
              <a:t>and will need access to capital in future years to continue to survive. </a:t>
            </a:r>
          </a:p>
          <a:p>
            <a:r>
              <a:rPr lang="en-US" dirty="0"/>
              <a:t>In the base case, we will give Zomato a Rupee Cost of capital of 10.25% in the early years, before adjusting it down to about 9% in steady state, and attach a likelihood of failure of 10%, to the company.</a:t>
            </a:r>
          </a:p>
          <a:p>
            <a:endParaRPr lang="en-US" dirty="0"/>
          </a:p>
        </p:txBody>
      </p:sp>
      <p:sp>
        <p:nvSpPr>
          <p:cNvPr id="9" name="Text Placeholder 8">
            <a:extLst>
              <a:ext uri="{FF2B5EF4-FFF2-40B4-BE49-F238E27FC236}">
                <a16:creationId xmlns:a16="http://schemas.microsoft.com/office/drawing/2014/main" id="{DFBFCCE7-BF70-7540-F64F-9C0B0313F9C8}"/>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14DB91FE-7FAF-E764-5EE0-6985008D5052}"/>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65516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92C2A-94DC-4B50-108A-3956DFFAF7ED}"/>
              </a:ext>
            </a:extLst>
          </p:cNvPr>
          <p:cNvSpPr>
            <a:spLocks noGrp="1"/>
          </p:cNvSpPr>
          <p:nvPr>
            <p:ph type="title"/>
          </p:nvPr>
        </p:nvSpPr>
        <p:spPr/>
        <p:txBody>
          <a:bodyPr/>
          <a:lstStyle/>
          <a:p>
            <a:r>
              <a:rPr lang="en-US" dirty="0"/>
              <a:t>Zomato: IPO Equity value</a:t>
            </a:r>
          </a:p>
        </p:txBody>
      </p:sp>
      <p:pic>
        <p:nvPicPr>
          <p:cNvPr id="6" name="Content Placeholder 5" descr="Table&#10;&#10;Description automatically generated">
            <a:extLst>
              <a:ext uri="{FF2B5EF4-FFF2-40B4-BE49-F238E27FC236}">
                <a16:creationId xmlns:a16="http://schemas.microsoft.com/office/drawing/2014/main" id="{DD3EE5C2-8628-063B-ED92-CB0129BC228E}"/>
              </a:ext>
            </a:extLst>
          </p:cNvPr>
          <p:cNvPicPr>
            <a:picLocks noGrp="1" noChangeAspect="1"/>
          </p:cNvPicPr>
          <p:nvPr>
            <p:ph idx="1"/>
          </p:nvPr>
        </p:nvPicPr>
        <p:blipFill>
          <a:blip r:embed="rId2"/>
          <a:stretch>
            <a:fillRect/>
          </a:stretch>
        </p:blipFill>
        <p:spPr>
          <a:xfrm>
            <a:off x="533400" y="1337565"/>
            <a:ext cx="6172200" cy="5035803"/>
          </a:xfrm>
          <a:prstGeom prst="rect">
            <a:avLst/>
          </a:prstGeom>
        </p:spPr>
      </p:pic>
      <p:sp>
        <p:nvSpPr>
          <p:cNvPr id="5" name="Footer Placeholder 4">
            <a:extLst>
              <a:ext uri="{FF2B5EF4-FFF2-40B4-BE49-F238E27FC236}">
                <a16:creationId xmlns:a16="http://schemas.microsoft.com/office/drawing/2014/main" id="{147028FF-FAA6-C48D-BEAB-6676D56CE5F7}"/>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281023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E46D1-51D1-49C5-C8E2-CE932E2CDEA9}"/>
              </a:ext>
            </a:extLst>
          </p:cNvPr>
          <p:cNvSpPr>
            <a:spLocks noGrp="1"/>
          </p:cNvSpPr>
          <p:nvPr>
            <p:ph type="title"/>
          </p:nvPr>
        </p:nvSpPr>
        <p:spPr/>
        <p:txBody>
          <a:bodyPr/>
          <a:lstStyle/>
          <a:p>
            <a:r>
              <a:rPr lang="en-US" dirty="0"/>
              <a:t>Add-ons and augmentations 1. Monte </a:t>
            </a:r>
            <a:r>
              <a:rPr lang="en-US" dirty="0" err="1"/>
              <a:t>carlo</a:t>
            </a:r>
            <a:r>
              <a:rPr lang="en-US" dirty="0"/>
              <a:t> simulations</a:t>
            </a:r>
          </a:p>
        </p:txBody>
      </p:sp>
      <p:sp>
        <p:nvSpPr>
          <p:cNvPr id="3" name="Content Placeholder 2">
            <a:extLst>
              <a:ext uri="{FF2B5EF4-FFF2-40B4-BE49-F238E27FC236}">
                <a16:creationId xmlns:a16="http://schemas.microsoft.com/office/drawing/2014/main" id="{C6993451-7B9F-86C3-571C-8ACDC400C449}"/>
              </a:ext>
            </a:extLst>
          </p:cNvPr>
          <p:cNvSpPr>
            <a:spLocks noGrp="1"/>
          </p:cNvSpPr>
          <p:nvPr>
            <p:ph idx="1"/>
          </p:nvPr>
        </p:nvSpPr>
        <p:spPr/>
        <p:txBody>
          <a:bodyPr>
            <a:normAutofit fontScale="77500" lnSpcReduction="20000"/>
          </a:bodyPr>
          <a:lstStyle/>
          <a:p>
            <a:pPr lvl="0"/>
            <a:r>
              <a:rPr lang="en-US" u="sng" dirty="0"/>
              <a:t>Determine “probabilistic” variables</a:t>
            </a:r>
            <a:r>
              <a:rPr lang="en-US" dirty="0"/>
              <a:t>: In any analysis, there are potentially dozens of inputs, some of which are predictable and some of which are not. It makes sense to focus attention on a few variables that have a significant impact on value.</a:t>
            </a:r>
          </a:p>
          <a:p>
            <a:pPr lvl="0"/>
            <a:r>
              <a:rPr lang="en-US" u="sng" dirty="0"/>
              <a:t>Define probability distributions for these variables</a:t>
            </a:r>
            <a:r>
              <a:rPr lang="en-US" dirty="0"/>
              <a:t>: You can use a mix of historical data, industry averages and common sense.</a:t>
            </a:r>
          </a:p>
          <a:p>
            <a:pPr lvl="0"/>
            <a:r>
              <a:rPr lang="en-US" u="sng" dirty="0"/>
              <a:t>Check for correlation across variables</a:t>
            </a:r>
            <a:r>
              <a:rPr lang="en-US" dirty="0"/>
              <a:t>: When there is strong correlation, positive or negative, across inputs, you have two choices. </a:t>
            </a:r>
          </a:p>
          <a:p>
            <a:pPr lvl="1"/>
            <a:r>
              <a:rPr lang="en-US" dirty="0"/>
              <a:t>One is to pick only one of the two inputs to vary; it makes sense to focus on the input that has the bigger impact on value. </a:t>
            </a:r>
          </a:p>
          <a:p>
            <a:pPr lvl="1"/>
            <a:r>
              <a:rPr lang="en-US" dirty="0"/>
              <a:t>The other is to build the correlation explicitly into the simulation; this does require more sophisticated simulation packages and adds more detail to the estimation process.</a:t>
            </a:r>
          </a:p>
          <a:p>
            <a:pPr lvl="0"/>
            <a:r>
              <a:rPr lang="en-US" u="sng" dirty="0"/>
              <a:t>Run the simulation</a:t>
            </a:r>
            <a:r>
              <a:rPr lang="en-US" dirty="0"/>
              <a:t>: For the first simulation, you draw one outcome from each distribution and compute the value based upon those outcomes. This process can be repeated as many times as desired, though the marginal contribution of each simulation drops off as the number of simulations increases. </a:t>
            </a:r>
          </a:p>
        </p:txBody>
      </p:sp>
      <p:sp>
        <p:nvSpPr>
          <p:cNvPr id="9" name="Text Placeholder 8">
            <a:extLst>
              <a:ext uri="{FF2B5EF4-FFF2-40B4-BE49-F238E27FC236}">
                <a16:creationId xmlns:a16="http://schemas.microsoft.com/office/drawing/2014/main" id="{3A0268E5-864A-D049-4876-601671BCB6F3}"/>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1D49F8A2-A805-C321-92B0-DAD83EB9D54B}"/>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125153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3989-E4D9-DF29-5F7A-0E15EFF162CD}"/>
              </a:ext>
            </a:extLst>
          </p:cNvPr>
          <p:cNvSpPr>
            <a:spLocks noGrp="1"/>
          </p:cNvSpPr>
          <p:nvPr>
            <p:ph type="title"/>
          </p:nvPr>
        </p:nvSpPr>
        <p:spPr/>
        <p:txBody>
          <a:bodyPr/>
          <a:lstStyle/>
          <a:p>
            <a:r>
              <a:rPr lang="en-US" dirty="0"/>
              <a:t>Zomato simulation</a:t>
            </a:r>
          </a:p>
        </p:txBody>
      </p:sp>
      <p:sp>
        <p:nvSpPr>
          <p:cNvPr id="4" name="Text Placeholder 3">
            <a:extLst>
              <a:ext uri="{FF2B5EF4-FFF2-40B4-BE49-F238E27FC236}">
                <a16:creationId xmlns:a16="http://schemas.microsoft.com/office/drawing/2014/main" id="{4E3DF6ED-DA5F-9382-03E0-FF9540424534}"/>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54142BBB-5313-7E90-69BE-B7B3C80939A7}"/>
              </a:ext>
            </a:extLst>
          </p:cNvPr>
          <p:cNvSpPr>
            <a:spLocks noGrp="1"/>
          </p:cNvSpPr>
          <p:nvPr>
            <p:ph type="ftr" sz="quarter" idx="11"/>
          </p:nvPr>
        </p:nvSpPr>
        <p:spPr/>
        <p:txBody>
          <a:bodyPr/>
          <a:lstStyle/>
          <a:p>
            <a:pPr>
              <a:defRPr/>
            </a:pPr>
            <a:r>
              <a:rPr lang="en-US"/>
              <a:t>Aswath Damodaran</a:t>
            </a:r>
          </a:p>
        </p:txBody>
      </p:sp>
      <p:pic>
        <p:nvPicPr>
          <p:cNvPr id="6" name="Content Placeholder 5" descr="Chart&#10;&#10;Description automatically generated">
            <a:extLst>
              <a:ext uri="{FF2B5EF4-FFF2-40B4-BE49-F238E27FC236}">
                <a16:creationId xmlns:a16="http://schemas.microsoft.com/office/drawing/2014/main" id="{226D30BE-FA2D-52BA-3EED-3BDE966DADD0}"/>
              </a:ext>
            </a:extLst>
          </p:cNvPr>
          <p:cNvPicPr>
            <a:picLocks noGrp="1" noChangeAspect="1"/>
          </p:cNvPicPr>
          <p:nvPr>
            <p:ph idx="1"/>
          </p:nvPr>
        </p:nvPicPr>
        <p:blipFill>
          <a:blip r:embed="rId2"/>
          <a:stretch>
            <a:fillRect/>
          </a:stretch>
        </p:blipFill>
        <p:spPr>
          <a:xfrm>
            <a:off x="628650" y="1379932"/>
            <a:ext cx="5033963" cy="3631411"/>
          </a:xfrm>
          <a:prstGeom prst="rect">
            <a:avLst/>
          </a:prstGeom>
        </p:spPr>
      </p:pic>
    </p:spTree>
    <p:extLst>
      <p:ext uri="{BB962C8B-B14F-4D97-AF65-F5344CB8AC3E}">
        <p14:creationId xmlns:p14="http://schemas.microsoft.com/office/powerpoint/2010/main" val="53766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BAB39-F004-3287-54F1-80D477D9D1F4}"/>
              </a:ext>
            </a:extLst>
          </p:cNvPr>
          <p:cNvSpPr>
            <a:spLocks noGrp="1"/>
          </p:cNvSpPr>
          <p:nvPr>
            <p:ph type="title"/>
          </p:nvPr>
        </p:nvSpPr>
        <p:spPr/>
        <p:txBody>
          <a:bodyPr/>
          <a:lstStyle/>
          <a:p>
            <a:r>
              <a:rPr lang="en-US" dirty="0"/>
              <a:t>2. Optionality</a:t>
            </a:r>
          </a:p>
        </p:txBody>
      </p:sp>
      <p:sp>
        <p:nvSpPr>
          <p:cNvPr id="3" name="Content Placeholder 2">
            <a:extLst>
              <a:ext uri="{FF2B5EF4-FFF2-40B4-BE49-F238E27FC236}">
                <a16:creationId xmlns:a16="http://schemas.microsoft.com/office/drawing/2014/main" id="{316B2859-8D4A-E123-492B-3C66533EB094}"/>
              </a:ext>
            </a:extLst>
          </p:cNvPr>
          <p:cNvSpPr>
            <a:spLocks noGrp="1"/>
          </p:cNvSpPr>
          <p:nvPr>
            <p:ph idx="1"/>
          </p:nvPr>
        </p:nvSpPr>
        <p:spPr/>
        <p:txBody>
          <a:bodyPr>
            <a:normAutofit fontScale="85000" lnSpcReduction="10000"/>
          </a:bodyPr>
          <a:lstStyle/>
          <a:p>
            <a:r>
              <a:rPr lang="en-US" dirty="0"/>
              <a:t>There is a potential upside to the uncertainty that you face, when valuing young businesses, and that comes from the possibility that if the stars align, and the products offered by the business find wider acceptance than expected, it can use that success to enter new businesses that do not seem viable today or are not even in consideration.  </a:t>
            </a:r>
          </a:p>
          <a:p>
            <a:r>
              <a:rPr lang="en-US" dirty="0"/>
              <a:t>This “optionality” will add a premium to the value that you estimate for the business, and that premium will increase, as uncertainty becomes more rampant.</a:t>
            </a:r>
          </a:p>
          <a:p>
            <a:pPr lvl="1"/>
            <a:r>
              <a:rPr lang="en-US" dirty="0"/>
              <a:t>There is some truth to the argument, but its weight rests on not just the number of users and subscribers on the platform, but also in </a:t>
            </a:r>
            <a:r>
              <a:rPr lang="en-US" b="1" dirty="0"/>
              <a:t>how loyal they are to the platform and how intense their usage is</a:t>
            </a:r>
            <a:r>
              <a:rPr lang="en-US" dirty="0"/>
              <a:t>.</a:t>
            </a:r>
          </a:p>
          <a:p>
            <a:pPr lvl="1"/>
            <a:r>
              <a:rPr lang="en-US" dirty="0"/>
              <a:t>It also depends on whether the platform company is accumulating data on the users that can be used as a competitive advantage when entering other businesses, with more </a:t>
            </a:r>
            <a:r>
              <a:rPr lang="en-US" b="1" dirty="0"/>
              <a:t>data more exclusive to the company</a:t>
            </a:r>
            <a:r>
              <a:rPr lang="en-US" dirty="0"/>
              <a:t>, creating more value than data that others have access to. </a:t>
            </a:r>
          </a:p>
        </p:txBody>
      </p:sp>
      <p:sp>
        <p:nvSpPr>
          <p:cNvPr id="9" name="Text Placeholder 8">
            <a:extLst>
              <a:ext uri="{FF2B5EF4-FFF2-40B4-BE49-F238E27FC236}">
                <a16:creationId xmlns:a16="http://schemas.microsoft.com/office/drawing/2014/main" id="{DA15D1F4-879C-EC89-BC4D-B1F631A7A41C}"/>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B7CCBADC-1A61-5B7A-D615-2F4E1912CB32}"/>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199725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E8F4A-B3C7-4768-1B04-24559D5A1E7E}"/>
              </a:ext>
            </a:extLst>
          </p:cNvPr>
          <p:cNvSpPr>
            <a:spLocks noGrp="1"/>
          </p:cNvSpPr>
          <p:nvPr>
            <p:ph type="title"/>
          </p:nvPr>
        </p:nvSpPr>
        <p:spPr/>
        <p:txBody>
          <a:bodyPr/>
          <a:lstStyle/>
          <a:p>
            <a:r>
              <a:rPr lang="en-US" dirty="0"/>
              <a:t>Zomato’s optionality?</a:t>
            </a:r>
          </a:p>
        </p:txBody>
      </p:sp>
      <p:sp>
        <p:nvSpPr>
          <p:cNvPr id="3" name="Content Placeholder 2">
            <a:extLst>
              <a:ext uri="{FF2B5EF4-FFF2-40B4-BE49-F238E27FC236}">
                <a16:creationId xmlns:a16="http://schemas.microsoft.com/office/drawing/2014/main" id="{AAF48A31-4637-C2E3-368B-AA21C43A7222}"/>
              </a:ext>
            </a:extLst>
          </p:cNvPr>
          <p:cNvSpPr>
            <a:spLocks noGrp="1"/>
          </p:cNvSpPr>
          <p:nvPr>
            <p:ph idx="1"/>
          </p:nvPr>
        </p:nvSpPr>
        <p:spPr/>
        <p:txBody>
          <a:bodyPr>
            <a:normAutofit fontScale="92500" lnSpcReduction="20000"/>
          </a:bodyPr>
          <a:lstStyle/>
          <a:p>
            <a:pPr lvl="0"/>
            <a:r>
              <a:rPr lang="en-US" dirty="0"/>
              <a:t>Zomato's platform has the benefit of large numbers, but it falls short on both intensity and proprietary data. Thus, Zomato app users are on the system only when they order food, and the engagement is often restricted to food ordering and delivery. </a:t>
            </a:r>
          </a:p>
          <a:p>
            <a:pPr lvl="0"/>
            <a:r>
              <a:rPr lang="en-US" dirty="0"/>
              <a:t>If Zomato plans to expand its offerings to its platform-users, it is very likely that these add-on businesses will be food-related, perhaps extending into grocery shopping, creating some option value. </a:t>
            </a:r>
          </a:p>
          <a:p>
            <a:pPr lvl="0"/>
            <a:r>
              <a:rPr lang="en-US" dirty="0"/>
              <a:t>Even if you believe that there is optionality, attaching a numerical value to that option is one of the most difficult tasks in investment. </a:t>
            </a:r>
          </a:p>
          <a:p>
            <a:r>
              <a:rPr lang="en-US" dirty="0"/>
              <a:t>In short, if we were tempted to pay a premium over the intrinsic valuation (₹43) that we estimated for Zomato earlier, to reflect its large user base and optionality, that premium should be small, given user characteristics.</a:t>
            </a:r>
          </a:p>
          <a:p>
            <a:endParaRPr lang="en-US" dirty="0"/>
          </a:p>
        </p:txBody>
      </p:sp>
      <p:sp>
        <p:nvSpPr>
          <p:cNvPr id="9" name="Text Placeholder 8">
            <a:extLst>
              <a:ext uri="{FF2B5EF4-FFF2-40B4-BE49-F238E27FC236}">
                <a16:creationId xmlns:a16="http://schemas.microsoft.com/office/drawing/2014/main" id="{7210526B-29B5-C193-EB40-0959DA23AA56}"/>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45A17853-5AB4-9BF5-039A-F82A9D8EA50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8553052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37D3A-01E6-6E4A-942E-56EE94C92CA0}"/>
              </a:ext>
            </a:extLst>
          </p:cNvPr>
          <p:cNvSpPr>
            <a:spLocks noGrp="1"/>
          </p:cNvSpPr>
          <p:nvPr>
            <p:ph type="title"/>
          </p:nvPr>
        </p:nvSpPr>
        <p:spPr/>
        <p:txBody>
          <a:bodyPr/>
          <a:lstStyle/>
          <a:p>
            <a:r>
              <a:rPr lang="en-US" dirty="0"/>
              <a:t>Pricing challenges</a:t>
            </a:r>
          </a:p>
        </p:txBody>
      </p:sp>
      <p:sp>
        <p:nvSpPr>
          <p:cNvPr id="3" name="Content Placeholder 2">
            <a:extLst>
              <a:ext uri="{FF2B5EF4-FFF2-40B4-BE49-F238E27FC236}">
                <a16:creationId xmlns:a16="http://schemas.microsoft.com/office/drawing/2014/main" id="{C970C897-3324-B4B2-A7BE-627F80362D82}"/>
              </a:ext>
            </a:extLst>
          </p:cNvPr>
          <p:cNvSpPr>
            <a:spLocks noGrp="1"/>
          </p:cNvSpPr>
          <p:nvPr>
            <p:ph idx="1"/>
          </p:nvPr>
        </p:nvSpPr>
        <p:spPr/>
        <p:txBody>
          <a:bodyPr>
            <a:normAutofit fontScale="85000" lnSpcReduction="20000"/>
          </a:bodyPr>
          <a:lstStyle/>
          <a:p>
            <a:pPr lvl="0"/>
            <a:r>
              <a:rPr lang="en-US" u="sng" dirty="0"/>
              <a:t>Standardized Price</a:t>
            </a:r>
            <a:r>
              <a:rPr lang="en-US" dirty="0"/>
              <a:t>: For a metric to be used as a scalar, it has to have a positive value, at the minimum, and have a close connection to business value, even if positive. That requirement crimps your choices when pricing young companies. </a:t>
            </a:r>
          </a:p>
          <a:p>
            <a:pPr lvl="0"/>
            <a:r>
              <a:rPr lang="en-US" u="sng" dirty="0"/>
              <a:t>Peer Group Assembly</a:t>
            </a:r>
            <a:r>
              <a:rPr lang="en-US" dirty="0"/>
              <a:t>: With start-ups and very young businesses, almost all of the peer group businesses can be privately owned, and the pricing information on these businesses will reflect their most recent venture capital rounds (which can be both dated and misleading). Even as these companies advance on the life cycle, and become publicly traded, defining them narrowly can make it difficult to find peer groups. </a:t>
            </a:r>
          </a:p>
          <a:p>
            <a:pPr lvl="0"/>
            <a:r>
              <a:rPr lang="en-US" u="sng" dirty="0"/>
              <a:t>Controlling for Differences</a:t>
            </a:r>
            <a:r>
              <a:rPr lang="en-US" dirty="0"/>
              <a:t>: Assuming that you can find a scalar for pricing and are able to assemble a peer group of businesses like yours that are priced, you will still have to determine what it is that investors are looking at, when setting prices, and then figure out how to control for differences on those determinants. </a:t>
            </a:r>
          </a:p>
        </p:txBody>
      </p:sp>
      <p:sp>
        <p:nvSpPr>
          <p:cNvPr id="9" name="Text Placeholder 8">
            <a:extLst>
              <a:ext uri="{FF2B5EF4-FFF2-40B4-BE49-F238E27FC236}">
                <a16:creationId xmlns:a16="http://schemas.microsoft.com/office/drawing/2014/main" id="{1EC5E27F-F747-531A-0AB5-8A71258A1EB6}"/>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C98C07CD-C8EE-7BD3-0BD7-E90E97C14C0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8761452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1386A-4834-A9CC-AB3B-914CB064C442}"/>
              </a:ext>
            </a:extLst>
          </p:cNvPr>
          <p:cNvSpPr>
            <a:spLocks noGrp="1"/>
          </p:cNvSpPr>
          <p:nvPr>
            <p:ph type="title"/>
          </p:nvPr>
        </p:nvSpPr>
        <p:spPr/>
        <p:txBody>
          <a:bodyPr/>
          <a:lstStyle/>
          <a:p>
            <a:r>
              <a:rPr lang="en-US" dirty="0"/>
              <a:t>The responses</a:t>
            </a:r>
          </a:p>
        </p:txBody>
      </p:sp>
      <p:sp>
        <p:nvSpPr>
          <p:cNvPr id="3" name="Content Placeholder 2">
            <a:extLst>
              <a:ext uri="{FF2B5EF4-FFF2-40B4-BE49-F238E27FC236}">
                <a16:creationId xmlns:a16="http://schemas.microsoft.com/office/drawing/2014/main" id="{CC25A9B9-1B43-37EF-7424-0135D2F58E7B}"/>
              </a:ext>
            </a:extLst>
          </p:cNvPr>
          <p:cNvSpPr>
            <a:spLocks noGrp="1"/>
          </p:cNvSpPr>
          <p:nvPr>
            <p:ph idx="1"/>
          </p:nvPr>
        </p:nvSpPr>
        <p:spPr/>
        <p:txBody>
          <a:bodyPr>
            <a:normAutofit fontScale="77500" lnSpcReduction="20000"/>
          </a:bodyPr>
          <a:lstStyle/>
          <a:p>
            <a:pPr lvl="0"/>
            <a:r>
              <a:rPr lang="en-US" u="sng" dirty="0"/>
              <a:t>Standardized Price</a:t>
            </a:r>
            <a:r>
              <a:rPr lang="en-US" dirty="0"/>
              <a:t>: One alternative is to use an operating metric that you can observe at the business that you believe will provide you with the pathway to revenues and profitability. Another alternative is to forecast the financials of a business and use the forecasted values as your scalar. </a:t>
            </a:r>
          </a:p>
          <a:p>
            <a:pPr lvl="0"/>
            <a:r>
              <a:rPr lang="en-US" u="sng" dirty="0"/>
              <a:t>Peer Group Assembly</a:t>
            </a:r>
            <a:r>
              <a:rPr lang="en-US" dirty="0"/>
              <a:t>: If you are pricing a start-up that is still privately owned and all the peer group is also privately owned, you often have no choice but to stick with the flawed and often stale pricing from more recent venture capital rounds at the peer group. Once a start-up is publicly traded, we would recommend defining its business broadly and loosening the criteria for “similar” firm, to get more companies in the peer group, even if it means bringing in companies from other markets or sectors.</a:t>
            </a:r>
          </a:p>
          <a:p>
            <a:pPr lvl="0"/>
            <a:r>
              <a:rPr lang="en-US" u="sng" dirty="0"/>
              <a:t>Controlling for Differences</a:t>
            </a:r>
            <a:r>
              <a:rPr lang="en-US" dirty="0"/>
              <a:t>: The problem is that outside of revenue growth, young businesses have profit margins and reinvestment measures that are unreliable and shifting. If your intent is to find out what the market is pricing into young businesses, you can use statistical tools to eke out correlations between market prices and observable variables. </a:t>
            </a:r>
          </a:p>
        </p:txBody>
      </p:sp>
      <p:sp>
        <p:nvSpPr>
          <p:cNvPr id="9" name="Text Placeholder 8">
            <a:extLst>
              <a:ext uri="{FF2B5EF4-FFF2-40B4-BE49-F238E27FC236}">
                <a16:creationId xmlns:a16="http://schemas.microsoft.com/office/drawing/2014/main" id="{D94D5716-2A75-ADFA-5C4F-BFE74D8C969C}"/>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947DA8B9-A057-834D-3D6B-D4011E69D673}"/>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4036567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5A61C-0C04-E5F9-9D65-38CF1A7EF58F}"/>
              </a:ext>
            </a:extLst>
          </p:cNvPr>
          <p:cNvSpPr>
            <a:spLocks noGrp="1"/>
          </p:cNvSpPr>
          <p:nvPr>
            <p:ph type="title"/>
          </p:nvPr>
        </p:nvSpPr>
        <p:spPr/>
        <p:txBody>
          <a:bodyPr/>
          <a:lstStyle/>
          <a:p>
            <a:r>
              <a:rPr lang="en-US" dirty="0"/>
              <a:t>Pricing Zomato</a:t>
            </a:r>
          </a:p>
        </p:txBody>
      </p:sp>
      <p:graphicFrame>
        <p:nvGraphicFramePr>
          <p:cNvPr id="6" name="Content Placeholder 5">
            <a:extLst>
              <a:ext uri="{FF2B5EF4-FFF2-40B4-BE49-F238E27FC236}">
                <a16:creationId xmlns:a16="http://schemas.microsoft.com/office/drawing/2014/main" id="{89A937DE-94F9-CEE6-56B5-D3ED4DC479EA}"/>
              </a:ext>
            </a:extLst>
          </p:cNvPr>
          <p:cNvGraphicFramePr>
            <a:graphicFrameLocks noGrp="1"/>
          </p:cNvGraphicFramePr>
          <p:nvPr>
            <p:ph idx="1"/>
            <p:extLst>
              <p:ext uri="{D42A27DB-BD31-4B8C-83A1-F6EECF244321}">
                <p14:modId xmlns:p14="http://schemas.microsoft.com/office/powerpoint/2010/main" val="959171044"/>
              </p:ext>
            </p:extLst>
          </p:nvPr>
        </p:nvGraphicFramePr>
        <p:xfrm>
          <a:off x="541685" y="838200"/>
          <a:ext cx="5033965" cy="4779394"/>
        </p:xfrm>
        <a:graphic>
          <a:graphicData uri="http://schemas.openxmlformats.org/drawingml/2006/table">
            <a:tbl>
              <a:tblPr firstRow="1" firstCol="1" bandRow="1">
                <a:tableStyleId>{5C22544A-7EE6-4342-B048-85BDC9FD1C3A}</a:tableStyleId>
              </a:tblPr>
              <a:tblGrid>
                <a:gridCol w="1006793">
                  <a:extLst>
                    <a:ext uri="{9D8B030D-6E8A-4147-A177-3AD203B41FA5}">
                      <a16:colId xmlns:a16="http://schemas.microsoft.com/office/drawing/2014/main" val="1694378057"/>
                    </a:ext>
                  </a:extLst>
                </a:gridCol>
                <a:gridCol w="1006793">
                  <a:extLst>
                    <a:ext uri="{9D8B030D-6E8A-4147-A177-3AD203B41FA5}">
                      <a16:colId xmlns:a16="http://schemas.microsoft.com/office/drawing/2014/main" val="1403781139"/>
                    </a:ext>
                  </a:extLst>
                </a:gridCol>
                <a:gridCol w="1006793">
                  <a:extLst>
                    <a:ext uri="{9D8B030D-6E8A-4147-A177-3AD203B41FA5}">
                      <a16:colId xmlns:a16="http://schemas.microsoft.com/office/drawing/2014/main" val="2725206883"/>
                    </a:ext>
                  </a:extLst>
                </a:gridCol>
                <a:gridCol w="1006793">
                  <a:extLst>
                    <a:ext uri="{9D8B030D-6E8A-4147-A177-3AD203B41FA5}">
                      <a16:colId xmlns:a16="http://schemas.microsoft.com/office/drawing/2014/main" val="2986267101"/>
                    </a:ext>
                  </a:extLst>
                </a:gridCol>
                <a:gridCol w="1006793">
                  <a:extLst>
                    <a:ext uri="{9D8B030D-6E8A-4147-A177-3AD203B41FA5}">
                      <a16:colId xmlns:a16="http://schemas.microsoft.com/office/drawing/2014/main" val="3539534536"/>
                    </a:ext>
                  </a:extLst>
                </a:gridCol>
              </a:tblGrid>
              <a:tr h="336379">
                <a:tc>
                  <a:txBody>
                    <a:bodyPr/>
                    <a:lstStyle/>
                    <a:p>
                      <a:pPr marL="0" marR="0" algn="l">
                        <a:lnSpc>
                          <a:spcPct val="150000"/>
                        </a:lnSpc>
                        <a:spcBef>
                          <a:spcPts val="0"/>
                        </a:spcBef>
                        <a:spcAft>
                          <a:spcPts val="0"/>
                        </a:spcAft>
                      </a:pPr>
                      <a:r>
                        <a:rPr lang="en-US" sz="1000" dirty="0">
                          <a:effectLst/>
                        </a:rPr>
                        <a:t> </a:t>
                      </a:r>
                      <a:endParaRPr lang="en-US" sz="10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000" dirty="0" err="1">
                          <a:effectLst/>
                        </a:rPr>
                        <a:t>Doordash</a:t>
                      </a:r>
                      <a:r>
                        <a:rPr lang="en-US" sz="1000" dirty="0">
                          <a:effectLst/>
                        </a:rPr>
                        <a:t> (2020)</a:t>
                      </a:r>
                      <a:endParaRPr lang="en-US" sz="10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000">
                          <a:effectLst/>
                        </a:rPr>
                        <a:t>Doordash (2030 Forecast)</a:t>
                      </a:r>
                      <a:endParaRPr lang="en-US" sz="10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000">
                          <a:effectLst/>
                        </a:rPr>
                        <a:t>Zomato (2020)</a:t>
                      </a:r>
                      <a:endParaRPr lang="en-US" sz="10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000">
                          <a:effectLst/>
                        </a:rPr>
                        <a:t>Zomato (2030 Forecast)</a:t>
                      </a:r>
                      <a:endParaRPr lang="en-US" sz="100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442089572"/>
                  </a:ext>
                </a:extLst>
              </a:tr>
              <a:tr h="158669">
                <a:tc>
                  <a:txBody>
                    <a:bodyPr/>
                    <a:lstStyle/>
                    <a:p>
                      <a:pPr marL="0" marR="0" algn="l">
                        <a:lnSpc>
                          <a:spcPct val="150000"/>
                        </a:lnSpc>
                        <a:spcBef>
                          <a:spcPts val="0"/>
                        </a:spcBef>
                        <a:spcAft>
                          <a:spcPts val="0"/>
                        </a:spcAft>
                      </a:pPr>
                      <a:r>
                        <a:rPr lang="en-US" sz="1000" dirty="0">
                          <a:effectLst/>
                        </a:rPr>
                        <a:t>Market Capitalization</a:t>
                      </a:r>
                      <a:endParaRPr lang="en-US" sz="10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$57,860</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 </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$8,600</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 </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2034525675"/>
                  </a:ext>
                </a:extLst>
              </a:tr>
              <a:tr h="158669">
                <a:tc>
                  <a:txBody>
                    <a:bodyPr/>
                    <a:lstStyle/>
                    <a:p>
                      <a:pPr marL="0" marR="0" algn="l">
                        <a:lnSpc>
                          <a:spcPct val="150000"/>
                        </a:lnSpc>
                        <a:spcBef>
                          <a:spcPts val="0"/>
                        </a:spcBef>
                        <a:spcAft>
                          <a:spcPts val="0"/>
                        </a:spcAft>
                      </a:pPr>
                      <a:r>
                        <a:rPr lang="en-US" sz="1000">
                          <a:effectLst/>
                        </a:rPr>
                        <a:t>Enterprise Value</a:t>
                      </a:r>
                      <a:endParaRPr lang="en-US" sz="10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$53,640</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 </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$7,500</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 </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696831926"/>
                  </a:ext>
                </a:extLst>
              </a:tr>
              <a:tr h="158669">
                <a:tc>
                  <a:txBody>
                    <a:bodyPr/>
                    <a:lstStyle/>
                    <a:p>
                      <a:pPr marL="0" marR="0" algn="l">
                        <a:lnSpc>
                          <a:spcPct val="150000"/>
                        </a:lnSpc>
                        <a:spcBef>
                          <a:spcPts val="0"/>
                        </a:spcBef>
                        <a:spcAft>
                          <a:spcPts val="0"/>
                        </a:spcAft>
                      </a:pPr>
                      <a:r>
                        <a:rPr lang="en-US" sz="1000">
                          <a:effectLst/>
                        </a:rPr>
                        <a:t>Gross Bookings</a:t>
                      </a:r>
                      <a:endParaRPr lang="en-US" sz="10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$18,897</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$72,072</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$1,264</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$10,038 </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127937786"/>
                  </a:ext>
                </a:extLst>
              </a:tr>
              <a:tr h="158669">
                <a:tc>
                  <a:txBody>
                    <a:bodyPr/>
                    <a:lstStyle/>
                    <a:p>
                      <a:pPr marL="0" marR="0" algn="l">
                        <a:lnSpc>
                          <a:spcPct val="150000"/>
                        </a:lnSpc>
                        <a:spcBef>
                          <a:spcPts val="0"/>
                        </a:spcBef>
                        <a:spcAft>
                          <a:spcPts val="0"/>
                        </a:spcAft>
                      </a:pPr>
                      <a:r>
                        <a:rPr lang="en-US" sz="1000">
                          <a:effectLst/>
                        </a:rPr>
                        <a:t>Revenues</a:t>
                      </a:r>
                      <a:endParaRPr lang="en-US" sz="10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$3,601</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$9,009</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$266</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$2,208 </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1711938066"/>
                  </a:ext>
                </a:extLst>
              </a:tr>
              <a:tr h="158669">
                <a:tc>
                  <a:txBody>
                    <a:bodyPr/>
                    <a:lstStyle/>
                    <a:p>
                      <a:pPr marL="0" marR="0" algn="l">
                        <a:lnSpc>
                          <a:spcPct val="150000"/>
                        </a:lnSpc>
                        <a:spcBef>
                          <a:spcPts val="0"/>
                        </a:spcBef>
                        <a:spcAft>
                          <a:spcPts val="0"/>
                        </a:spcAft>
                      </a:pPr>
                      <a:r>
                        <a:rPr lang="en-US" sz="1000">
                          <a:effectLst/>
                        </a:rPr>
                        <a:t>Gross Income</a:t>
                      </a:r>
                      <a:endParaRPr lang="en-US" sz="10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$1,864</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$4,955</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$140</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$1,325 </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1879983007"/>
                  </a:ext>
                </a:extLst>
              </a:tr>
              <a:tr h="158669">
                <a:tc>
                  <a:txBody>
                    <a:bodyPr/>
                    <a:lstStyle/>
                    <a:p>
                      <a:pPr marL="0" marR="0" algn="l">
                        <a:lnSpc>
                          <a:spcPct val="150000"/>
                        </a:lnSpc>
                        <a:spcBef>
                          <a:spcPts val="0"/>
                        </a:spcBef>
                        <a:spcAft>
                          <a:spcPts val="0"/>
                        </a:spcAft>
                      </a:pPr>
                      <a:r>
                        <a:rPr lang="en-US" sz="1000">
                          <a:effectLst/>
                        </a:rPr>
                        <a:t>EBIT </a:t>
                      </a:r>
                      <a:endParaRPr lang="en-US" sz="10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-$412</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$1,802</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-$64</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$773 </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3078328875"/>
                  </a:ext>
                </a:extLst>
              </a:tr>
              <a:tr h="158669">
                <a:tc>
                  <a:txBody>
                    <a:bodyPr/>
                    <a:lstStyle/>
                    <a:p>
                      <a:pPr marL="0" marR="0" algn="l">
                        <a:lnSpc>
                          <a:spcPct val="150000"/>
                        </a:lnSpc>
                        <a:spcBef>
                          <a:spcPts val="0"/>
                        </a:spcBef>
                        <a:spcAft>
                          <a:spcPts val="0"/>
                        </a:spcAft>
                      </a:pPr>
                      <a:r>
                        <a:rPr lang="en-US" sz="1000">
                          <a:effectLst/>
                        </a:rPr>
                        <a:t>Platform Users</a:t>
                      </a:r>
                      <a:endParaRPr lang="en-US" sz="10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20</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50</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40</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200</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2352312022"/>
                  </a:ext>
                </a:extLst>
              </a:tr>
              <a:tr h="158710">
                <a:tc>
                  <a:txBody>
                    <a:bodyPr/>
                    <a:lstStyle/>
                    <a:p>
                      <a:endParaRPr lang="en-US" sz="800">
                        <a:effectLst/>
                        <a:latin typeface="New York"/>
                      </a:endParaRPr>
                    </a:p>
                  </a:txBody>
                  <a:tcPr marL="44417" marR="44417" marT="0" marB="0" anchor="b"/>
                </a:tc>
                <a:tc>
                  <a:txBody>
                    <a:bodyPr/>
                    <a:lstStyle/>
                    <a:p>
                      <a:pPr marL="0" marR="0" algn="ctr">
                        <a:lnSpc>
                          <a:spcPct val="150000"/>
                        </a:lnSpc>
                        <a:spcBef>
                          <a:spcPts val="0"/>
                        </a:spcBef>
                        <a:spcAft>
                          <a:spcPts val="0"/>
                        </a:spcAft>
                      </a:pPr>
                      <a:r>
                        <a:rPr lang="en-US" sz="1400">
                          <a:effectLst/>
                        </a:rPr>
                        <a:t>Current</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 Forward </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Current</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 Forward </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390084066"/>
                  </a:ext>
                </a:extLst>
              </a:tr>
              <a:tr h="158710">
                <a:tc>
                  <a:txBody>
                    <a:bodyPr/>
                    <a:lstStyle/>
                    <a:p>
                      <a:pPr marL="0" marR="0" algn="l">
                        <a:lnSpc>
                          <a:spcPct val="150000"/>
                        </a:lnSpc>
                        <a:spcBef>
                          <a:spcPts val="0"/>
                        </a:spcBef>
                        <a:spcAft>
                          <a:spcPts val="0"/>
                        </a:spcAft>
                      </a:pPr>
                      <a:r>
                        <a:rPr lang="en-US" sz="1000">
                          <a:effectLst/>
                        </a:rPr>
                        <a:t>EV/GOV</a:t>
                      </a:r>
                      <a:endParaRPr lang="en-US" sz="10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2.84</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0.74</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5.93</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0.75</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3022772348"/>
                  </a:ext>
                </a:extLst>
              </a:tr>
              <a:tr h="158669">
                <a:tc>
                  <a:txBody>
                    <a:bodyPr/>
                    <a:lstStyle/>
                    <a:p>
                      <a:pPr marL="0" marR="0" algn="l">
                        <a:lnSpc>
                          <a:spcPct val="150000"/>
                        </a:lnSpc>
                        <a:spcBef>
                          <a:spcPts val="0"/>
                        </a:spcBef>
                        <a:spcAft>
                          <a:spcPts val="0"/>
                        </a:spcAft>
                      </a:pPr>
                      <a:r>
                        <a:rPr lang="en-US" sz="1000">
                          <a:effectLst/>
                        </a:rPr>
                        <a:t>EV/Revenues</a:t>
                      </a:r>
                      <a:endParaRPr lang="en-US" sz="10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14.90</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5.95</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28.20</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3.40</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1802613702"/>
                  </a:ext>
                </a:extLst>
              </a:tr>
              <a:tr h="158669">
                <a:tc>
                  <a:txBody>
                    <a:bodyPr/>
                    <a:lstStyle/>
                    <a:p>
                      <a:pPr marL="0" marR="0" algn="l">
                        <a:lnSpc>
                          <a:spcPct val="150000"/>
                        </a:lnSpc>
                        <a:spcBef>
                          <a:spcPts val="0"/>
                        </a:spcBef>
                        <a:spcAft>
                          <a:spcPts val="0"/>
                        </a:spcAft>
                      </a:pPr>
                      <a:r>
                        <a:rPr lang="en-US" sz="1000">
                          <a:effectLst/>
                        </a:rPr>
                        <a:t>EV/ Gross Income</a:t>
                      </a:r>
                      <a:endParaRPr lang="en-US" sz="10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28.78</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10.83</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53.57</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5.66</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3769215957"/>
                  </a:ext>
                </a:extLst>
              </a:tr>
              <a:tr h="158669">
                <a:tc>
                  <a:txBody>
                    <a:bodyPr/>
                    <a:lstStyle/>
                    <a:p>
                      <a:pPr marL="0" marR="0" algn="l">
                        <a:lnSpc>
                          <a:spcPct val="150000"/>
                        </a:lnSpc>
                        <a:spcBef>
                          <a:spcPts val="0"/>
                        </a:spcBef>
                        <a:spcAft>
                          <a:spcPts val="0"/>
                        </a:spcAft>
                      </a:pPr>
                      <a:r>
                        <a:rPr lang="en-US" sz="1000">
                          <a:effectLst/>
                        </a:rPr>
                        <a:t>EV/ User</a:t>
                      </a:r>
                      <a:endParaRPr lang="en-US" sz="10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2682.00</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a:effectLst/>
                        </a:rPr>
                        <a:t>1072.80</a:t>
                      </a:r>
                      <a:endParaRPr lang="en-US" sz="14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187.50</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ctr">
                        <a:lnSpc>
                          <a:spcPct val="150000"/>
                        </a:lnSpc>
                        <a:spcBef>
                          <a:spcPts val="0"/>
                        </a:spcBef>
                        <a:spcAft>
                          <a:spcPts val="0"/>
                        </a:spcAft>
                      </a:pPr>
                      <a:r>
                        <a:rPr lang="en-US" sz="1400" dirty="0">
                          <a:effectLst/>
                        </a:rPr>
                        <a:t>37.50</a:t>
                      </a:r>
                      <a:endParaRPr lang="en-US" sz="1400" dirty="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1495564632"/>
                  </a:ext>
                </a:extLst>
              </a:tr>
            </a:tbl>
          </a:graphicData>
        </a:graphic>
      </p:graphicFrame>
      <p:sp>
        <p:nvSpPr>
          <p:cNvPr id="4" name="Text Placeholder 3">
            <a:extLst>
              <a:ext uri="{FF2B5EF4-FFF2-40B4-BE49-F238E27FC236}">
                <a16:creationId xmlns:a16="http://schemas.microsoft.com/office/drawing/2014/main" id="{BA543F49-4613-AD65-6BA2-76CA0245BCA9}"/>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AF254539-751E-5A5F-6C5A-40ADDA74272E}"/>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7458168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36702</TotalTime>
  <Pages>63</Pages>
  <Words>2220</Words>
  <Application>Microsoft Macintosh PowerPoint</Application>
  <PresentationFormat>Letter Paper (8.5x11 in)</PresentationFormat>
  <Paragraphs>174</Paragraphs>
  <Slides>25</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Calibri</vt:lpstr>
      <vt:lpstr>Helvetica</vt:lpstr>
      <vt:lpstr>New York</vt:lpstr>
      <vt:lpstr>Rockwell</vt:lpstr>
      <vt:lpstr>Rockwell Condensed</vt:lpstr>
      <vt:lpstr>Rockwell Extra Bold</vt:lpstr>
      <vt:lpstr>Times</vt:lpstr>
      <vt:lpstr>Wingdings</vt:lpstr>
      <vt:lpstr>Wood Type</vt:lpstr>
      <vt:lpstr>VALUING AND PRICING YOUNG AND START-UP FIRMS</vt:lpstr>
      <vt:lpstr>Young companies: the challenges</vt:lpstr>
      <vt:lpstr>One Response: The VC Approach</vt:lpstr>
      <vt:lpstr>And its perils</vt:lpstr>
      <vt:lpstr>Intrinsic value step 1: tell a story!</vt:lpstr>
      <vt:lpstr>Step 2: The 3P test</vt:lpstr>
      <vt:lpstr>Step 3: Story pieces to value inputs</vt:lpstr>
      <vt:lpstr>Step 4A: value the business – Key indicators</vt:lpstr>
      <vt:lpstr>Step 4B: From business to equity value</vt:lpstr>
      <vt:lpstr>Step 5: Keep the feedback loop open</vt:lpstr>
      <vt:lpstr>Valuing Zomato for its IPO – BACKGROUND INFORMATION</vt:lpstr>
      <vt:lpstr>ZOMATO – HISTORICAL DATA</vt:lpstr>
      <vt:lpstr>MY ZOMATO STORY</vt:lpstr>
      <vt:lpstr>1. Revenue growth</vt:lpstr>
      <vt:lpstr>II. Operating margins – unit economics</vt:lpstr>
      <vt:lpstr>III. Reinvestment</vt:lpstr>
      <vt:lpstr>IV. Risk</vt:lpstr>
      <vt:lpstr>Zomato: IPO Equity value</vt:lpstr>
      <vt:lpstr>Add-ons and augmentations 1. Monte carlo simulations</vt:lpstr>
      <vt:lpstr>Zomato simulation</vt:lpstr>
      <vt:lpstr>2. Optionality</vt:lpstr>
      <vt:lpstr>Zomato’s optionality?</vt:lpstr>
      <vt:lpstr>Pricing challenges</vt:lpstr>
      <vt:lpstr>The responses</vt:lpstr>
      <vt:lpstr>Pricing Zomato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576</cp:revision>
  <cp:lastPrinted>2024-08-06T20:12:51Z</cp:lastPrinted>
  <dcterms:created xsi:type="dcterms:W3CDTF">2010-08-23T11:25:52Z</dcterms:created>
  <dcterms:modified xsi:type="dcterms:W3CDTF">2024-08-06T20:12:55Z</dcterms:modified>
</cp:coreProperties>
</file>