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411" r:id="rId1"/>
  </p:sldMasterIdLst>
  <p:notesMasterIdLst>
    <p:notesMasterId r:id="rId31"/>
  </p:notesMasterIdLst>
  <p:handoutMasterIdLst>
    <p:handoutMasterId r:id="rId32"/>
  </p:handoutMasterIdLst>
  <p:sldIdLst>
    <p:sldId id="405" r:id="rId2"/>
    <p:sldId id="406" r:id="rId3"/>
    <p:sldId id="432" r:id="rId4"/>
    <p:sldId id="415" r:id="rId5"/>
    <p:sldId id="416" r:id="rId6"/>
    <p:sldId id="417" r:id="rId7"/>
    <p:sldId id="431" r:id="rId8"/>
    <p:sldId id="418" r:id="rId9"/>
    <p:sldId id="419" r:id="rId10"/>
    <p:sldId id="407" r:id="rId11"/>
    <p:sldId id="444" r:id="rId12"/>
    <p:sldId id="408" r:id="rId13"/>
    <p:sldId id="421" r:id="rId14"/>
    <p:sldId id="410" r:id="rId15"/>
    <p:sldId id="422" r:id="rId16"/>
    <p:sldId id="445" r:id="rId17"/>
    <p:sldId id="446" r:id="rId18"/>
    <p:sldId id="434" r:id="rId19"/>
    <p:sldId id="435" r:id="rId20"/>
    <p:sldId id="436" r:id="rId21"/>
    <p:sldId id="438" r:id="rId22"/>
    <p:sldId id="439" r:id="rId23"/>
    <p:sldId id="440" r:id="rId24"/>
    <p:sldId id="441" r:id="rId25"/>
    <p:sldId id="442" r:id="rId26"/>
    <p:sldId id="443" r:id="rId27"/>
    <p:sldId id="447" r:id="rId28"/>
    <p:sldId id="448" r:id="rId29"/>
    <p:sldId id="449" r:id="rId30"/>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827"/>
    <p:restoredTop sz="93605"/>
  </p:normalViewPr>
  <p:slideViewPr>
    <p:cSldViewPr>
      <p:cViewPr varScale="1">
        <p:scale>
          <a:sx n="115" d="100"/>
          <a:sy n="115" d="100"/>
        </p:scale>
        <p:origin x="1272"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10148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363"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Tree>
    <p:extLst>
      <p:ext uri="{BB962C8B-B14F-4D97-AF65-F5344CB8AC3E}">
        <p14:creationId xmlns:p14="http://schemas.microsoft.com/office/powerpoint/2010/main" val="364670658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a:xfrm>
            <a:off x="812805" y="6272785"/>
            <a:ext cx="4745736" cy="365125"/>
          </a:xfrm>
        </p:spPr>
        <p:txBody>
          <a:bodyPr/>
          <a:lstStyle/>
          <a:p>
            <a:pPr>
              <a:defRPr/>
            </a:pPr>
            <a:r>
              <a:rPr lang="en-US"/>
              <a:t>Aswath Damodaran</a:t>
            </a:r>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B548DA48-CD55-7D46-9088-BD1D4AF668F0}" type="slidenum">
              <a:rPr lang="en-US" smtClean="0"/>
              <a:pPr>
                <a:defRPr/>
              </a:pPr>
              <a:t>‹#›</a:t>
            </a:fld>
            <a:endParaRPr lang="en-US" dirty="0"/>
          </a:p>
        </p:txBody>
      </p:sp>
    </p:spTree>
    <p:extLst>
      <p:ext uri="{BB962C8B-B14F-4D97-AF65-F5344CB8AC3E}">
        <p14:creationId xmlns:p14="http://schemas.microsoft.com/office/powerpoint/2010/main" val="4189655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97546" cy="1191768"/>
          </a:xfrm>
        </p:spPr>
        <p:txBody>
          <a:bodyPr/>
          <a:lstStyle/>
          <a:p>
            <a:r>
              <a:rPr lang="en-US"/>
              <a:t>Click to edit Master title style</a:t>
            </a:r>
            <a:endParaRPr lang="en-US" dirty="0"/>
          </a:p>
        </p:txBody>
      </p:sp>
      <p:sp>
        <p:nvSpPr>
          <p:cNvPr id="3" name="Content Placeholder 2"/>
          <p:cNvSpPr>
            <a:spLocks noGrp="1"/>
          </p:cNvSpPr>
          <p:nvPr>
            <p:ph idx="1"/>
          </p:nvPr>
        </p:nvSpPr>
        <p:spPr>
          <a:xfrm>
            <a:off x="685800" y="1752600"/>
            <a:ext cx="7761732" cy="4419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4061597799"/>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endParaRPr 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r>
              <a:rPr lang="en-US"/>
              <a:t>Aswath Damodaran</a:t>
            </a:r>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CA031F07-3481-9143-935D-C9BC1BAF8C14}" type="slidenum">
              <a:rPr lang="en-US" smtClean="0"/>
              <a:pPr>
                <a:defRPr/>
              </a:pPr>
              <a:t>‹#›</a:t>
            </a:fld>
            <a:endParaRPr lang="en-US" dirty="0"/>
          </a:p>
        </p:txBody>
      </p:sp>
    </p:spTree>
    <p:extLst>
      <p:ext uri="{BB962C8B-B14F-4D97-AF65-F5344CB8AC3E}">
        <p14:creationId xmlns:p14="http://schemas.microsoft.com/office/powerpoint/2010/main" val="3745584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a:t>Aswath Damodaran</a:t>
            </a:r>
          </a:p>
        </p:txBody>
      </p:sp>
      <p:sp>
        <p:nvSpPr>
          <p:cNvPr id="7" name="Slide Number Placeholder 6"/>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3932319342"/>
      </p:ext>
    </p:extLst>
  </p:cSld>
  <p:clrMapOvr>
    <a:masterClrMapping/>
  </p:clrMapOvr>
  <p:hf sldNum="0" hdr="0" dt="0"/>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308592848"/>
      </p:ext>
    </p:extLst>
  </p:cSld>
  <p:clrMapOvr>
    <a:masterClrMapping/>
  </p:clrMapOvr>
  <p:hf sldNum="0" hdr="0" dt="0"/>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endParaRPr 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r>
              <a:rPr lang="en-US"/>
              <a:t>Aswath Damodaran</a:t>
            </a:r>
          </a:p>
        </p:txBody>
      </p:sp>
      <p:sp>
        <p:nvSpPr>
          <p:cNvPr id="5" name="Slide Number Placeholder 4"/>
          <p:cNvSpPr>
            <a:spLocks noGrp="1"/>
          </p:cNvSpPr>
          <p:nvPr>
            <p:ph type="sldNum" sz="quarter" idx="12"/>
          </p:nvPr>
        </p:nvSpPr>
        <p:spPr/>
        <p:txBody>
          <a:bodyPr/>
          <a:lstStyle/>
          <a:p>
            <a:pPr>
              <a:defRPr/>
            </a:pPr>
            <a:fld id="{500F3875-3E8C-C840-A055-17855AA13C79}" type="slidenum">
              <a:rPr lang="en-US" smtClean="0"/>
              <a:pPr>
                <a:defRPr/>
              </a:pPr>
              <a:t>‹#›</a:t>
            </a:fld>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09722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r>
              <a:rPr lang="en-US"/>
              <a:t>Aswath Damodaran</a:t>
            </a:r>
          </a:p>
        </p:txBody>
      </p:sp>
      <p:sp>
        <p:nvSpPr>
          <p:cNvPr id="4" name="Slide Number Placeholder 3"/>
          <p:cNvSpPr>
            <a:spLocks noGrp="1"/>
          </p:cNvSpPr>
          <p:nvPr>
            <p:ph type="sldNum" sz="quarter" idx="12"/>
          </p:nvPr>
        </p:nvSpPr>
        <p:spPr/>
        <p:txBody>
          <a:bodyPr/>
          <a:lstStyle/>
          <a:p>
            <a:pPr>
              <a:defRPr/>
            </a:pPr>
            <a:fld id="{B9BA377C-7D64-3F47-856A-286272E12FC8}" type="slidenum">
              <a:rPr lang="en-US" smtClean="0"/>
              <a:pPr>
                <a:defRPr/>
              </a:pPr>
              <a:t>‹#›</a:t>
            </a:fld>
            <a:endParaRPr lang="en-US" dirty="0"/>
          </a:p>
        </p:txBody>
      </p:sp>
    </p:spTree>
    <p:extLst>
      <p:ext uri="{BB962C8B-B14F-4D97-AF65-F5344CB8AC3E}">
        <p14:creationId xmlns:p14="http://schemas.microsoft.com/office/powerpoint/2010/main" val="3328263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endParaRPr lang="en-US"/>
          </a:p>
        </p:txBody>
      </p:sp>
      <p:sp>
        <p:nvSpPr>
          <p:cNvPr id="10" name="Footer Placeholder 9"/>
          <p:cNvSpPr>
            <a:spLocks noGrp="1"/>
          </p:cNvSpPr>
          <p:nvPr>
            <p:ph type="ftr" sz="quarter" idx="11"/>
          </p:nvPr>
        </p:nvSpPr>
        <p:spPr/>
        <p:txBody>
          <a:bodyPr/>
          <a:lstStyle/>
          <a:p>
            <a:pPr>
              <a:defRPr/>
            </a:pPr>
            <a:r>
              <a:rPr lang="en-US"/>
              <a:t>Aswath Damodaran</a:t>
            </a:r>
          </a:p>
        </p:txBody>
      </p:sp>
      <p:sp>
        <p:nvSpPr>
          <p:cNvPr id="11" name="Slide Number Placeholder 10"/>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438031939"/>
      </p:ext>
    </p:extLst>
  </p:cSld>
  <p:clrMapOvr>
    <a:masterClrMapping/>
  </p:clrMapOvr>
  <p:hf sldNum="0" hdr="0" dt="0"/>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endParaRPr lang="en-US"/>
          </a:p>
        </p:txBody>
      </p:sp>
      <p:sp>
        <p:nvSpPr>
          <p:cNvPr id="10" name="Slide Number Placeholder 9"/>
          <p:cNvSpPr>
            <a:spLocks noGrp="1"/>
          </p:cNvSpPr>
          <p:nvPr>
            <p:ph type="sldNum" sz="quarter" idx="12"/>
          </p:nvPr>
        </p:nvSpPr>
        <p:spPr/>
        <p:txBody>
          <a:bodyPr/>
          <a:lstStyle/>
          <a:p>
            <a:pPr>
              <a:defRPr/>
            </a:pPr>
            <a:fld id="{3CC3F1FF-FCC0-0849-955C-7A2EFAD0A42E}" type="slidenum">
              <a:rPr lang="en-US" smtClean="0"/>
              <a:pPr>
                <a:defRPr/>
              </a:pPr>
              <a:t>‹#›</a:t>
            </a:fld>
            <a:endParaRPr lang="en-US" dirty="0"/>
          </a:p>
        </p:txBody>
      </p:sp>
    </p:spTree>
    <p:extLst>
      <p:ext uri="{BB962C8B-B14F-4D97-AF65-F5344CB8AC3E}">
        <p14:creationId xmlns:p14="http://schemas.microsoft.com/office/powerpoint/2010/main" val="2850640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3509058288"/>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351946843"/>
      </p:ext>
    </p:extLst>
  </p:cSld>
  <p:clrMapOvr>
    <a:masterClrMapping/>
  </p:clrMapOvr>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endParaRPr 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r>
              <a:rPr lang="en-US"/>
              <a:t>Aswath Damodaran</a:t>
            </a:r>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142568023"/>
      </p:ext>
    </p:extLst>
  </p:cSld>
  <p:clrMap bg1="lt1" tx1="dk1" bg2="lt2" tx2="dk2" accent1="accent1" accent2="accent2" accent3="accent3" accent4="accent4" accent5="accent5" accent6="accent6" hlink="hlink" folHlink="folHlink"/>
  <p:sldLayoutIdLst>
    <p:sldLayoutId id="2147484412" r:id="rId1"/>
    <p:sldLayoutId id="2147484413" r:id="rId2"/>
    <p:sldLayoutId id="2147484414" r:id="rId3"/>
    <p:sldLayoutId id="2147484415" r:id="rId4"/>
    <p:sldLayoutId id="2147484416" r:id="rId5"/>
    <p:sldLayoutId id="2147484417" r:id="rId6"/>
    <p:sldLayoutId id="2147484418" r:id="rId7"/>
    <p:sldLayoutId id="2147484419" r:id="rId8"/>
    <p:sldLayoutId id="2147484420" r:id="rId9"/>
    <p:sldLayoutId id="2147484421" r:id="rId10"/>
    <p:sldLayoutId id="2147484422" r:id="rId11"/>
  </p:sldLayoutIdLst>
  <p:hf sldNum="0" hdr="0" dt="0"/>
  <p:txStyles>
    <p:titleStyle>
      <a:lvl1pPr algn="l" defTabSz="914400" rtl="0" eaLnBrk="1" latinLnBrk="0" hangingPunct="1">
        <a:lnSpc>
          <a:spcPct val="90000"/>
        </a:lnSpc>
        <a:spcBef>
          <a:spcPct val="0"/>
        </a:spcBef>
        <a:buNone/>
        <a:defRPr sz="4200" b="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404" name="Group 16391">
            <a:extLst>
              <a:ext uri="{FF2B5EF4-FFF2-40B4-BE49-F238E27FC236}">
                <a16:creationId xmlns:a16="http://schemas.microsoft.com/office/drawing/2014/main" id="{16DBFAD4-B5FC-442B-A283-381B01B19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6405" name="Oval 16392">
              <a:extLst>
                <a:ext uri="{FF2B5EF4-FFF2-40B4-BE49-F238E27FC236}">
                  <a16:creationId xmlns:a16="http://schemas.microsoft.com/office/drawing/2014/main" id="{9B649DC7-8769-4383-A6F2-8F366BA7A1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6406" name="Oval 16393">
              <a:extLst>
                <a:ext uri="{FF2B5EF4-FFF2-40B4-BE49-F238E27FC236}">
                  <a16:creationId xmlns:a16="http://schemas.microsoft.com/office/drawing/2014/main" id="{0C67FD53-2686-4E0E-BA49-976F78F9A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 useBgFill="1">
        <p:nvSpPr>
          <p:cNvPr id="16407" name="Rectangle 16395">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2" name="Rectangle 2"/>
          <p:cNvSpPr>
            <a:spLocks noGrp="1" noChangeArrowheads="1"/>
          </p:cNvSpPr>
          <p:nvPr>
            <p:ph type="title"/>
          </p:nvPr>
        </p:nvSpPr>
        <p:spPr>
          <a:xfrm>
            <a:off x="4940658" y="1382165"/>
            <a:ext cx="3651884" cy="1517984"/>
          </a:xfrm>
        </p:spPr>
        <p:txBody>
          <a:bodyPr vert="horz" lIns="91440" tIns="45720" rIns="91440" bIns="45720" rtlCol="0" anchor="ctr">
            <a:normAutofit/>
          </a:bodyPr>
          <a:lstStyle/>
          <a:p>
            <a:r>
              <a:rPr lang="en-US" sz="4200" dirty="0">
                <a:solidFill>
                  <a:srgbClr val="000000"/>
                </a:solidFill>
              </a:rPr>
              <a:t>VALUING High growth firms</a:t>
            </a:r>
          </a:p>
        </p:txBody>
      </p:sp>
      <p:sp>
        <p:nvSpPr>
          <p:cNvPr id="16408" name="Freeform: Shape 16397">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 y="401980"/>
            <a:ext cx="4586799"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5">
              <a:alphaModFix amt="30000"/>
              <a:duotone>
                <a:prstClr val="black"/>
                <a:schemeClr val="accent1">
                  <a:tint val="45000"/>
                  <a:satMod val="400000"/>
                </a:schemeClr>
              </a:duotone>
              <a:extLst>
                <a:ext uri="{BEBA8EAE-BF5A-486C-A8C5-ECC9F3942E4B}">
                  <a14:imgProps xmlns:a14="http://schemas.microsoft.com/office/drawing/2010/main">
                    <a14:imgLayer r:embed="rId6">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7" name="Content Placeholder 6" descr="A book cover with orange arrows and black text&#10;&#10;Description automatically generated">
            <a:extLst>
              <a:ext uri="{FF2B5EF4-FFF2-40B4-BE49-F238E27FC236}">
                <a16:creationId xmlns:a16="http://schemas.microsoft.com/office/drawing/2014/main" id="{D5097C87-D76C-CADB-2D08-0A73E45D106E}"/>
              </a:ext>
            </a:extLst>
          </p:cNvPr>
          <p:cNvPicPr>
            <a:picLocks noGrp="1" noChangeAspect="1"/>
          </p:cNvPicPr>
          <p:nvPr>
            <p:ph idx="1"/>
          </p:nvPr>
        </p:nvPicPr>
        <p:blipFill>
          <a:blip r:embed="rId7"/>
          <a:srcRect l="5911" r="8490"/>
          <a:stretch/>
        </p:blipFill>
        <p:spPr>
          <a:xfrm>
            <a:off x="-7399" y="401980"/>
            <a:ext cx="4586799"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16387" name="Footer Placeholder 1"/>
          <p:cNvSpPr>
            <a:spLocks noGrp="1"/>
          </p:cNvSpPr>
          <p:nvPr>
            <p:ph type="ftr" sz="quarter" idx="11"/>
          </p:nvPr>
        </p:nvSpPr>
        <p:spPr>
          <a:xfrm>
            <a:off x="4940658" y="6252323"/>
            <a:ext cx="3442479" cy="365125"/>
          </a:xfrm>
        </p:spPr>
        <p:txBody>
          <a:bodyPr vert="horz" lIns="91440" tIns="45720" rIns="91440" bIns="45720" rtlCol="0" anchor="ctr">
            <a:normAutofit/>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pPr defTabSz="457200">
              <a:spcAft>
                <a:spcPts val="600"/>
              </a:spcAft>
            </a:pPr>
            <a:r>
              <a:rPr lang="en-US" sz="1100" kern="1200">
                <a:solidFill>
                  <a:srgbClr val="7F7F7F"/>
                </a:solidFill>
                <a:latin typeface="+mn-lt"/>
                <a:ea typeface="+mn-ea"/>
                <a:cs typeface="+mn-cs"/>
              </a:rPr>
              <a:t>Aswath Damodaran</a:t>
            </a:r>
          </a:p>
        </p:txBody>
      </p:sp>
      <p:grpSp>
        <p:nvGrpSpPr>
          <p:cNvPr id="16409" name="Group 16399">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6401" name="Oval 16400">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6402" name="Oval 16401">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249CA-B757-511B-6EDC-95B1D8BE44CE}"/>
              </a:ext>
            </a:extLst>
          </p:cNvPr>
          <p:cNvSpPr>
            <a:spLocks noGrp="1"/>
          </p:cNvSpPr>
          <p:nvPr>
            <p:ph type="title"/>
          </p:nvPr>
        </p:nvSpPr>
        <p:spPr/>
        <p:txBody>
          <a:bodyPr/>
          <a:lstStyle/>
          <a:p>
            <a:r>
              <a:rPr lang="en-US" dirty="0"/>
              <a:t>The High Growth phase</a:t>
            </a:r>
          </a:p>
        </p:txBody>
      </p:sp>
      <p:sp>
        <p:nvSpPr>
          <p:cNvPr id="15" name="Text Placeholder 14">
            <a:extLst>
              <a:ext uri="{FF2B5EF4-FFF2-40B4-BE49-F238E27FC236}">
                <a16:creationId xmlns:a16="http://schemas.microsoft.com/office/drawing/2014/main" id="{CD5B385C-4A60-3ED1-5596-516874825361}"/>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FF626AB-172F-11C6-07A3-F1C16DAFC52A}"/>
              </a:ext>
            </a:extLst>
          </p:cNvPr>
          <p:cNvSpPr>
            <a:spLocks noGrp="1"/>
          </p:cNvSpPr>
          <p:nvPr>
            <p:ph type="ftr" sz="quarter" idx="11"/>
          </p:nvPr>
        </p:nvSpPr>
        <p:spPr/>
        <p:txBody>
          <a:bodyPr/>
          <a:lstStyle/>
          <a:p>
            <a:r>
              <a:rPr lang="en-US"/>
              <a:t>Aswath Damodaran</a:t>
            </a:r>
          </a:p>
        </p:txBody>
      </p:sp>
      <p:pic>
        <p:nvPicPr>
          <p:cNvPr id="19" name="Content Placeholder 18" descr="Diagram&#10;&#10;Description automatically generated">
            <a:extLst>
              <a:ext uri="{FF2B5EF4-FFF2-40B4-BE49-F238E27FC236}">
                <a16:creationId xmlns:a16="http://schemas.microsoft.com/office/drawing/2014/main" id="{F8ECCA45-CBE1-FE95-C156-A1EF59FFA094}"/>
              </a:ext>
            </a:extLst>
          </p:cNvPr>
          <p:cNvPicPr>
            <a:picLocks noGrp="1" noChangeAspect="1"/>
          </p:cNvPicPr>
          <p:nvPr>
            <p:ph idx="1"/>
          </p:nvPr>
        </p:nvPicPr>
        <p:blipFill>
          <a:blip r:embed="rId2"/>
          <a:stretch>
            <a:fillRect/>
          </a:stretch>
        </p:blipFill>
        <p:spPr>
          <a:xfrm>
            <a:off x="628650" y="1470802"/>
            <a:ext cx="5033963" cy="3449670"/>
          </a:xfrm>
          <a:prstGeom prst="rect">
            <a:avLst/>
          </a:prstGeom>
        </p:spPr>
      </p:pic>
    </p:spTree>
    <p:extLst>
      <p:ext uri="{BB962C8B-B14F-4D97-AF65-F5344CB8AC3E}">
        <p14:creationId xmlns:p14="http://schemas.microsoft.com/office/powerpoint/2010/main" val="2401971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C5095-4343-F3EF-9299-6052A2537F31}"/>
              </a:ext>
            </a:extLst>
          </p:cNvPr>
          <p:cNvSpPr>
            <a:spLocks noGrp="1"/>
          </p:cNvSpPr>
          <p:nvPr>
            <p:ph type="title"/>
          </p:nvPr>
        </p:nvSpPr>
        <p:spPr/>
        <p:txBody>
          <a:bodyPr>
            <a:normAutofit/>
          </a:bodyPr>
          <a:lstStyle/>
          <a:p>
            <a:r>
              <a:rPr lang="en-US" dirty="0"/>
              <a:t>Valuing high growth firms: The scaling effect</a:t>
            </a:r>
          </a:p>
        </p:txBody>
      </p:sp>
      <p:sp>
        <p:nvSpPr>
          <p:cNvPr id="12" name="Text Placeholder 11">
            <a:extLst>
              <a:ext uri="{FF2B5EF4-FFF2-40B4-BE49-F238E27FC236}">
                <a16:creationId xmlns:a16="http://schemas.microsoft.com/office/drawing/2014/main" id="{9F995359-F434-59B7-9E49-1B279C6FABA3}"/>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DFB91D2A-923D-C64A-0DA1-85BBB8789F2E}"/>
              </a:ext>
            </a:extLst>
          </p:cNvPr>
          <p:cNvSpPr>
            <a:spLocks noGrp="1"/>
          </p:cNvSpPr>
          <p:nvPr>
            <p:ph type="ftr" sz="quarter" idx="11"/>
          </p:nvPr>
        </p:nvSpPr>
        <p:spPr/>
        <p:txBody>
          <a:bodyPr/>
          <a:lstStyle/>
          <a:p>
            <a:r>
              <a:rPr lang="en-US"/>
              <a:t>Aswath Damodaran</a:t>
            </a:r>
          </a:p>
        </p:txBody>
      </p:sp>
      <p:pic>
        <p:nvPicPr>
          <p:cNvPr id="23" name="Content Placeholder 22" descr="Chart, line chart&#10;&#10;Description automatically generated">
            <a:extLst>
              <a:ext uri="{FF2B5EF4-FFF2-40B4-BE49-F238E27FC236}">
                <a16:creationId xmlns:a16="http://schemas.microsoft.com/office/drawing/2014/main" id="{FC7AD4C4-25C0-E79C-6067-12F19BB42E36}"/>
              </a:ext>
            </a:extLst>
          </p:cNvPr>
          <p:cNvPicPr>
            <a:picLocks noGrp="1" noChangeAspect="1"/>
          </p:cNvPicPr>
          <p:nvPr>
            <p:ph idx="1"/>
          </p:nvPr>
        </p:nvPicPr>
        <p:blipFill>
          <a:blip r:embed="rId2"/>
          <a:stretch>
            <a:fillRect/>
          </a:stretch>
        </p:blipFill>
        <p:spPr>
          <a:xfrm>
            <a:off x="628650" y="1445708"/>
            <a:ext cx="5033963" cy="3499858"/>
          </a:xfrm>
          <a:prstGeom prst="rect">
            <a:avLst/>
          </a:prstGeom>
        </p:spPr>
      </p:pic>
    </p:spTree>
    <p:extLst>
      <p:ext uri="{BB962C8B-B14F-4D97-AF65-F5344CB8AC3E}">
        <p14:creationId xmlns:p14="http://schemas.microsoft.com/office/powerpoint/2010/main" val="194210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1B995-EC7C-5323-ECD2-931C04C400DD}"/>
              </a:ext>
            </a:extLst>
          </p:cNvPr>
          <p:cNvSpPr>
            <a:spLocks noGrp="1"/>
          </p:cNvSpPr>
          <p:nvPr>
            <p:ph type="title"/>
          </p:nvPr>
        </p:nvSpPr>
        <p:spPr/>
        <p:txBody>
          <a:bodyPr/>
          <a:lstStyle/>
          <a:p>
            <a:r>
              <a:rPr lang="en-US" dirty="0"/>
              <a:t>With added challenges</a:t>
            </a:r>
          </a:p>
        </p:txBody>
      </p:sp>
      <p:sp>
        <p:nvSpPr>
          <p:cNvPr id="23" name="Text Placeholder 22">
            <a:extLst>
              <a:ext uri="{FF2B5EF4-FFF2-40B4-BE49-F238E27FC236}">
                <a16:creationId xmlns:a16="http://schemas.microsoft.com/office/drawing/2014/main" id="{E9F66BDB-9B2E-3AE7-120B-081E77824A9B}"/>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81E37BF-37A7-1B20-D2F9-564FAACD7930}"/>
              </a:ext>
            </a:extLst>
          </p:cNvPr>
          <p:cNvSpPr>
            <a:spLocks noGrp="1"/>
          </p:cNvSpPr>
          <p:nvPr>
            <p:ph type="ftr" sz="quarter" idx="11"/>
          </p:nvPr>
        </p:nvSpPr>
        <p:spPr/>
        <p:txBody>
          <a:bodyPr/>
          <a:lstStyle/>
          <a:p>
            <a:r>
              <a:rPr lang="en-US"/>
              <a:t>Aswath Damodaran</a:t>
            </a:r>
          </a:p>
        </p:txBody>
      </p:sp>
      <p:pic>
        <p:nvPicPr>
          <p:cNvPr id="24" name="Content Placeholder 23" descr="Text&#10;&#10;Description automatically generated">
            <a:extLst>
              <a:ext uri="{FF2B5EF4-FFF2-40B4-BE49-F238E27FC236}">
                <a16:creationId xmlns:a16="http://schemas.microsoft.com/office/drawing/2014/main" id="{AAD6B9A6-02A0-F79A-0105-9E024BD71B4D}"/>
              </a:ext>
            </a:extLst>
          </p:cNvPr>
          <p:cNvPicPr>
            <a:picLocks noGrp="1" noChangeAspect="1"/>
          </p:cNvPicPr>
          <p:nvPr>
            <p:ph idx="1"/>
          </p:nvPr>
        </p:nvPicPr>
        <p:blipFill>
          <a:blip r:embed="rId2"/>
          <a:stretch>
            <a:fillRect/>
          </a:stretch>
        </p:blipFill>
        <p:spPr>
          <a:xfrm>
            <a:off x="628650" y="1888170"/>
            <a:ext cx="5033963" cy="2614935"/>
          </a:xfrm>
          <a:prstGeom prst="rect">
            <a:avLst/>
          </a:prstGeom>
        </p:spPr>
      </p:pic>
    </p:spTree>
    <p:extLst>
      <p:ext uri="{BB962C8B-B14F-4D97-AF65-F5344CB8AC3E}">
        <p14:creationId xmlns:p14="http://schemas.microsoft.com/office/powerpoint/2010/main" val="3305088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F04B6-0A4B-EFB7-A3D3-43C03301AC4B}"/>
              </a:ext>
            </a:extLst>
          </p:cNvPr>
          <p:cNvSpPr>
            <a:spLocks noGrp="1"/>
          </p:cNvSpPr>
          <p:nvPr>
            <p:ph type="title"/>
          </p:nvPr>
        </p:nvSpPr>
        <p:spPr/>
        <p:txBody>
          <a:bodyPr/>
          <a:lstStyle/>
          <a:p>
            <a:r>
              <a:rPr lang="en-US" dirty="0"/>
              <a:t>The Intrinsic value response: 1. Tell a story!</a:t>
            </a:r>
          </a:p>
        </p:txBody>
      </p:sp>
      <p:sp>
        <p:nvSpPr>
          <p:cNvPr id="19" name="Content Placeholder 18">
            <a:extLst>
              <a:ext uri="{FF2B5EF4-FFF2-40B4-BE49-F238E27FC236}">
                <a16:creationId xmlns:a16="http://schemas.microsoft.com/office/drawing/2014/main" id="{DDBA28AC-A760-A386-D5ED-F2FDF6F6C635}"/>
              </a:ext>
            </a:extLst>
          </p:cNvPr>
          <p:cNvSpPr>
            <a:spLocks noGrp="1"/>
          </p:cNvSpPr>
          <p:nvPr>
            <p:ph idx="1"/>
          </p:nvPr>
        </p:nvSpPr>
        <p:spPr/>
        <p:txBody>
          <a:bodyPr>
            <a:normAutofit lnSpcReduction="10000"/>
          </a:bodyPr>
          <a:lstStyle/>
          <a:p>
            <a:r>
              <a:rPr lang="en-US" dirty="0"/>
              <a:t>With high growth companies, the key parts of the story will relate to the business model being built and how that model will play out in terms of scalability (growth), profitability (margins) and reinvestment (growth efficiency).</a:t>
            </a:r>
          </a:p>
          <a:p>
            <a:r>
              <a:rPr lang="en-US" dirty="0"/>
              <a:t>With high growth companies, when spinning your business narrative, the </a:t>
            </a:r>
            <a:r>
              <a:rPr lang="en-US" b="1" dirty="0"/>
              <a:t>focus will still stay on potential, but more weight must be given to the financial history of the company and its corporate governance structure</a:t>
            </a:r>
            <a:r>
              <a:rPr lang="en-US" dirty="0"/>
              <a:t>. </a:t>
            </a:r>
          </a:p>
          <a:p>
            <a:r>
              <a:rPr lang="en-US" dirty="0"/>
              <a:t>In some cases, this record can make you more enthusiastic about the company’s prospects (revenue growth and profitability) and in others, it can lead you to scale back your story. </a:t>
            </a:r>
          </a:p>
        </p:txBody>
      </p:sp>
      <p:sp>
        <p:nvSpPr>
          <p:cNvPr id="23" name="Text Placeholder 22">
            <a:extLst>
              <a:ext uri="{FF2B5EF4-FFF2-40B4-BE49-F238E27FC236}">
                <a16:creationId xmlns:a16="http://schemas.microsoft.com/office/drawing/2014/main" id="{0D40A2A5-9082-35AA-C3C5-AB662BE8F5C2}"/>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E46CCCD8-2F80-324C-24F8-AF50CDFCAFB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848995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4ED3A-1E58-8BF9-8C6B-0B2A6F45097F}"/>
              </a:ext>
            </a:extLst>
          </p:cNvPr>
          <p:cNvSpPr>
            <a:spLocks noGrp="1"/>
          </p:cNvSpPr>
          <p:nvPr>
            <p:ph type="title"/>
          </p:nvPr>
        </p:nvSpPr>
        <p:spPr/>
        <p:txBody>
          <a:bodyPr/>
          <a:lstStyle/>
          <a:p>
            <a:r>
              <a:rPr lang="en-US" dirty="0"/>
              <a:t>Step 2: The 3P test</a:t>
            </a:r>
          </a:p>
        </p:txBody>
      </p:sp>
      <p:sp>
        <p:nvSpPr>
          <p:cNvPr id="19" name="Content Placeholder 18">
            <a:extLst>
              <a:ext uri="{FF2B5EF4-FFF2-40B4-BE49-F238E27FC236}">
                <a16:creationId xmlns:a16="http://schemas.microsoft.com/office/drawing/2014/main" id="{7F4CBB27-AF98-511C-3B7F-4DC88DCF245C}"/>
              </a:ext>
            </a:extLst>
          </p:cNvPr>
          <p:cNvSpPr>
            <a:spLocks noGrp="1"/>
          </p:cNvSpPr>
          <p:nvPr>
            <p:ph idx="1"/>
          </p:nvPr>
        </p:nvSpPr>
        <p:spPr/>
        <p:txBody>
          <a:bodyPr>
            <a:normAutofit fontScale="92500" lnSpcReduction="20000"/>
          </a:bodyPr>
          <a:lstStyle/>
          <a:p>
            <a:pPr lvl="0"/>
            <a:r>
              <a:rPr lang="en-US" dirty="0"/>
              <a:t>On revenues, the biggest questions arise, as you make assumptions that </a:t>
            </a:r>
            <a:r>
              <a:rPr lang="en-US" b="1" dirty="0"/>
              <a:t>revenues can be scaled up</a:t>
            </a:r>
            <a:r>
              <a:rPr lang="en-US" dirty="0"/>
              <a:t>. To make this assessment, you can </a:t>
            </a:r>
            <a:r>
              <a:rPr lang="en-US" b="1" dirty="0"/>
              <a:t>look at market size, and what you are giving your company as market share</a:t>
            </a:r>
            <a:r>
              <a:rPr lang="en-US" dirty="0"/>
              <a:t>, given your growth assumptions, and potential competition. </a:t>
            </a:r>
          </a:p>
          <a:p>
            <a:pPr lvl="0"/>
            <a:r>
              <a:rPr lang="en-US" dirty="0"/>
              <a:t>On operating profit margins, the positive trend lines in profits can lead to over optimism about operating profit margins, but it </a:t>
            </a:r>
            <a:r>
              <a:rPr lang="en-US" b="1" dirty="0"/>
              <a:t>has to be tempered by unit economics</a:t>
            </a:r>
            <a:r>
              <a:rPr lang="en-US" dirty="0"/>
              <a:t>.</a:t>
            </a:r>
          </a:p>
          <a:p>
            <a:pPr lvl="0"/>
            <a:r>
              <a:rPr lang="en-US" dirty="0"/>
              <a:t>On reinvestment, assessing whether a company is reinvesting enough to deliver its growth </a:t>
            </a:r>
            <a:r>
              <a:rPr lang="en-US" b="1" dirty="0"/>
              <a:t>can be difficult, since historical reinvestment is likely to be volatile </a:t>
            </a:r>
            <a:r>
              <a:rPr lang="en-US" dirty="0"/>
              <a:t>and obscured by investments and acquisitions that are paid for with the company’s stock. There may be clues in the industry averages and in the business model.</a:t>
            </a:r>
          </a:p>
        </p:txBody>
      </p:sp>
      <p:sp>
        <p:nvSpPr>
          <p:cNvPr id="23" name="Text Placeholder 22">
            <a:extLst>
              <a:ext uri="{FF2B5EF4-FFF2-40B4-BE49-F238E27FC236}">
                <a16:creationId xmlns:a16="http://schemas.microsoft.com/office/drawing/2014/main" id="{C7155D9B-7292-3876-CE15-CCD52B10DED4}"/>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AA410754-7B11-8508-83D2-1A191C6F91B9}"/>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48691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A0D18-09C7-CBEB-FCB8-0EB8827AA598}"/>
              </a:ext>
            </a:extLst>
          </p:cNvPr>
          <p:cNvSpPr>
            <a:spLocks noGrp="1"/>
          </p:cNvSpPr>
          <p:nvPr>
            <p:ph type="title"/>
          </p:nvPr>
        </p:nvSpPr>
        <p:spPr/>
        <p:txBody>
          <a:bodyPr/>
          <a:lstStyle/>
          <a:p>
            <a:r>
              <a:rPr lang="en-US" dirty="0"/>
              <a:t>Step 3A: Story pieces to value inputs – </a:t>
            </a:r>
            <a:br>
              <a:rPr lang="en-US" dirty="0"/>
            </a:br>
            <a:r>
              <a:rPr lang="en-US" dirty="0"/>
              <a:t>Revenue growth</a:t>
            </a:r>
          </a:p>
        </p:txBody>
      </p:sp>
      <p:sp>
        <p:nvSpPr>
          <p:cNvPr id="21" name="Content Placeholder 20">
            <a:extLst>
              <a:ext uri="{FF2B5EF4-FFF2-40B4-BE49-F238E27FC236}">
                <a16:creationId xmlns:a16="http://schemas.microsoft.com/office/drawing/2014/main" id="{7302F481-E75D-16D9-B98C-ED3956DC998D}"/>
              </a:ext>
            </a:extLst>
          </p:cNvPr>
          <p:cNvSpPr>
            <a:spLocks noGrp="1"/>
          </p:cNvSpPr>
          <p:nvPr>
            <p:ph idx="1"/>
          </p:nvPr>
        </p:nvSpPr>
        <p:spPr/>
        <p:txBody>
          <a:bodyPr>
            <a:normAutofit lnSpcReduction="10000"/>
          </a:bodyPr>
          <a:lstStyle/>
          <a:p>
            <a:r>
              <a:rPr lang="en-US" dirty="0"/>
              <a:t>Revenue growth rates will decrease as companies get larger, and every growth company will get larger over time if our forecasts of growth come to fruition. </a:t>
            </a:r>
          </a:p>
          <a:p>
            <a:r>
              <a:rPr lang="en-US" dirty="0"/>
              <a:t>The following should be considered in estimating revenue growth:</a:t>
            </a:r>
          </a:p>
          <a:p>
            <a:pPr lvl="1"/>
            <a:r>
              <a:rPr lang="en-US" b="1" dirty="0"/>
              <a:t>Absolute revenue changes</a:t>
            </a:r>
            <a:r>
              <a:rPr lang="en-US" dirty="0"/>
              <a:t>: One simple test is to compute the absolute change in revenues each period, rather than to trust the percentage growth rate. </a:t>
            </a:r>
          </a:p>
          <a:p>
            <a:pPr lvl="1"/>
            <a:r>
              <a:rPr lang="en-US" b="1" dirty="0"/>
              <a:t>Trend lines</a:t>
            </a:r>
            <a:r>
              <a:rPr lang="en-US" dirty="0"/>
              <a:t>: Looking at past revenue growth rates, by year, for the firm in question should give us a sense of how growth rates have changed as the company size changed in the past. </a:t>
            </a:r>
          </a:p>
          <a:p>
            <a:pPr lvl="1"/>
            <a:r>
              <a:rPr lang="en-US" b="1" dirty="0"/>
              <a:t>Sector data</a:t>
            </a:r>
            <a:r>
              <a:rPr lang="en-US" dirty="0"/>
              <a:t>: The final tool is to look at revenue growth rates of more mature firms in the business to get a sense of what a reasonable growth rate will be as the firm becomes larger.</a:t>
            </a:r>
          </a:p>
          <a:p>
            <a:endParaRPr lang="en-US" dirty="0"/>
          </a:p>
        </p:txBody>
      </p:sp>
      <p:sp>
        <p:nvSpPr>
          <p:cNvPr id="29" name="Text Placeholder 28">
            <a:extLst>
              <a:ext uri="{FF2B5EF4-FFF2-40B4-BE49-F238E27FC236}">
                <a16:creationId xmlns:a16="http://schemas.microsoft.com/office/drawing/2014/main" id="{7F4D5F99-6EEC-16EE-9EF7-C79FE43C5128}"/>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BA862804-B63C-A3A3-DCD4-57DB3A57C12C}"/>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273744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84839-4433-81C3-A8A2-1E83EC05C221}"/>
              </a:ext>
            </a:extLst>
          </p:cNvPr>
          <p:cNvSpPr>
            <a:spLocks noGrp="1"/>
          </p:cNvSpPr>
          <p:nvPr>
            <p:ph type="title"/>
          </p:nvPr>
        </p:nvSpPr>
        <p:spPr/>
        <p:txBody>
          <a:bodyPr/>
          <a:lstStyle/>
          <a:p>
            <a:r>
              <a:rPr lang="en-US" dirty="0"/>
              <a:t>Step 3B: Profitability</a:t>
            </a:r>
          </a:p>
        </p:txBody>
      </p:sp>
      <p:sp>
        <p:nvSpPr>
          <p:cNvPr id="16" name="Content Placeholder 15">
            <a:extLst>
              <a:ext uri="{FF2B5EF4-FFF2-40B4-BE49-F238E27FC236}">
                <a16:creationId xmlns:a16="http://schemas.microsoft.com/office/drawing/2014/main" id="{540D6D73-D27D-A756-DAE7-AFE51D01BA6A}"/>
              </a:ext>
            </a:extLst>
          </p:cNvPr>
          <p:cNvSpPr>
            <a:spLocks noGrp="1"/>
          </p:cNvSpPr>
          <p:nvPr>
            <p:ph idx="1"/>
          </p:nvPr>
        </p:nvSpPr>
        <p:spPr/>
        <p:txBody>
          <a:bodyPr>
            <a:normAutofit fontScale="85000" lnSpcReduction="10000"/>
          </a:bodyPr>
          <a:lstStyle/>
          <a:p>
            <a:r>
              <a:rPr lang="en-US" dirty="0"/>
              <a:t>Let’s start with the most likely case, which is that the </a:t>
            </a:r>
            <a:r>
              <a:rPr lang="en-US" b="1" dirty="0"/>
              <a:t>current margin is either negative or too low</a:t>
            </a:r>
            <a:r>
              <a:rPr lang="en-US" dirty="0"/>
              <a:t> relative to the sustainable long-term margin. This can happen for three reasons. </a:t>
            </a:r>
          </a:p>
          <a:p>
            <a:pPr lvl="1"/>
            <a:r>
              <a:rPr lang="en-US" dirty="0"/>
              <a:t>One is that the firm has </a:t>
            </a:r>
            <a:r>
              <a:rPr lang="en-US" b="1" dirty="0"/>
              <a:t>up-front fixed costs </a:t>
            </a:r>
            <a:r>
              <a:rPr lang="en-US" dirty="0"/>
              <a:t>that must be incurred in the initial phases of growth, with the payoff in terms of revenue and growth in later periods</a:t>
            </a:r>
          </a:p>
          <a:p>
            <a:pPr lvl="1"/>
            <a:r>
              <a:rPr lang="en-US" dirty="0"/>
              <a:t>The second reason is the </a:t>
            </a:r>
            <a:r>
              <a:rPr lang="en-US" b="1" dirty="0"/>
              <a:t>mingling of expenses incurred to generate growth with operating expenses</a:t>
            </a:r>
            <a:r>
              <a:rPr lang="en-US" dirty="0"/>
              <a:t>. As the firm matures, this problem will get smaller, leading to higher margins and profits. </a:t>
            </a:r>
          </a:p>
          <a:p>
            <a:pPr lvl="1"/>
            <a:r>
              <a:rPr lang="en-US" dirty="0"/>
              <a:t>The third reason is that </a:t>
            </a:r>
            <a:r>
              <a:rPr lang="en-US" b="1" dirty="0"/>
              <a:t>there might be a lag </a:t>
            </a:r>
            <a:r>
              <a:rPr lang="en-US" dirty="0"/>
              <a:t>between expenses being incurred and revenues being generated. </a:t>
            </a:r>
          </a:p>
          <a:p>
            <a:r>
              <a:rPr lang="en-US" dirty="0"/>
              <a:t>The other possibility, where </a:t>
            </a:r>
            <a:r>
              <a:rPr lang="en-US" b="1" dirty="0"/>
              <a:t>the current margin is too high and will decrease over time</a:t>
            </a:r>
            <a:r>
              <a:rPr lang="en-US" dirty="0"/>
              <a:t>, is less likely, but it can occur, especially with growth companies that </a:t>
            </a:r>
            <a:r>
              <a:rPr lang="en-US" b="1" dirty="0"/>
              <a:t>have a niche product in a small market</a:t>
            </a:r>
            <a:r>
              <a:rPr lang="en-US" dirty="0"/>
              <a:t>. As the firm grows, this will change, and margins will decrease. </a:t>
            </a:r>
          </a:p>
        </p:txBody>
      </p:sp>
      <p:sp>
        <p:nvSpPr>
          <p:cNvPr id="24" name="Text Placeholder 23">
            <a:extLst>
              <a:ext uri="{FF2B5EF4-FFF2-40B4-BE49-F238E27FC236}">
                <a16:creationId xmlns:a16="http://schemas.microsoft.com/office/drawing/2014/main" id="{1751A984-3A55-E59D-043F-EE54B6FA7472}"/>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B3D3290-BBE9-B8D4-FBCE-C734C669F086}"/>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367939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6BCE8-5C7A-4F6F-A7DA-8C89326028C5}"/>
              </a:ext>
            </a:extLst>
          </p:cNvPr>
          <p:cNvSpPr>
            <a:spLocks noGrp="1"/>
          </p:cNvSpPr>
          <p:nvPr>
            <p:ph type="title"/>
          </p:nvPr>
        </p:nvSpPr>
        <p:spPr/>
        <p:txBody>
          <a:bodyPr/>
          <a:lstStyle/>
          <a:p>
            <a:r>
              <a:rPr lang="en-US" dirty="0"/>
              <a:t>Step 3C: Reinvestment</a:t>
            </a:r>
          </a:p>
        </p:txBody>
      </p:sp>
      <p:sp>
        <p:nvSpPr>
          <p:cNvPr id="20" name="Content Placeholder 19">
            <a:extLst>
              <a:ext uri="{FF2B5EF4-FFF2-40B4-BE49-F238E27FC236}">
                <a16:creationId xmlns:a16="http://schemas.microsoft.com/office/drawing/2014/main" id="{FCCDED76-CFE6-F17B-CE69-10CF89A0956D}"/>
              </a:ext>
            </a:extLst>
          </p:cNvPr>
          <p:cNvSpPr>
            <a:spLocks noGrp="1"/>
          </p:cNvSpPr>
          <p:nvPr>
            <p:ph idx="1"/>
          </p:nvPr>
        </p:nvSpPr>
        <p:spPr/>
        <p:txBody>
          <a:bodyPr>
            <a:normAutofit fontScale="92500" lnSpcReduction="10000"/>
          </a:bodyPr>
          <a:lstStyle/>
          <a:p>
            <a:pPr lvl="0"/>
            <a:r>
              <a:rPr lang="en-US" dirty="0"/>
              <a:t>Since high growth firms tend to have changing margins, we will adopt the same road map we used for young growth companies, where </a:t>
            </a:r>
            <a:r>
              <a:rPr lang="en-US" b="1" dirty="0"/>
              <a:t>we estimated reinvestment based on the change in revenues and the sales-to-capital ratio</a:t>
            </a:r>
            <a:r>
              <a:rPr lang="en-US" dirty="0"/>
              <a:t>:</a:t>
            </a:r>
          </a:p>
          <a:p>
            <a:pPr marL="274320" lvl="1" indent="0">
              <a:buNone/>
            </a:pPr>
            <a:r>
              <a:rPr lang="en-US" dirty="0" err="1"/>
              <a:t>Reinvestment</a:t>
            </a:r>
            <a:r>
              <a:rPr lang="en-US" baseline="-25000" dirty="0" err="1"/>
              <a:t>t</a:t>
            </a:r>
            <a:r>
              <a:rPr lang="en-US" dirty="0"/>
              <a:t> = Change in </a:t>
            </a:r>
            <a:r>
              <a:rPr lang="en-US" dirty="0" err="1"/>
              <a:t>Revenues</a:t>
            </a:r>
            <a:r>
              <a:rPr lang="en-US" baseline="-25000" dirty="0" err="1"/>
              <a:t>t</a:t>
            </a:r>
            <a:r>
              <a:rPr lang="en-US" dirty="0"/>
              <a:t>/ (Sales/Capital)</a:t>
            </a:r>
          </a:p>
          <a:p>
            <a:r>
              <a:rPr lang="en-US" dirty="0"/>
              <a:t>The sales-to-capital ratio can be estimated using the </a:t>
            </a:r>
            <a:r>
              <a:rPr lang="en-US" b="1" dirty="0"/>
              <a:t>company’s data</a:t>
            </a:r>
            <a:r>
              <a:rPr lang="en-US" dirty="0"/>
              <a:t> (which is more stable than the net capital expenditure or working capital numbers) and the </a:t>
            </a:r>
            <a:r>
              <a:rPr lang="en-US" b="1" dirty="0"/>
              <a:t>sector averages</a:t>
            </a:r>
            <a:r>
              <a:rPr lang="en-US" dirty="0"/>
              <a:t>. </a:t>
            </a:r>
          </a:p>
          <a:p>
            <a:r>
              <a:rPr lang="en-US" dirty="0"/>
              <a:t>We </a:t>
            </a:r>
            <a:r>
              <a:rPr lang="en-US" b="1" dirty="0"/>
              <a:t>can build lags </a:t>
            </a:r>
            <a:r>
              <a:rPr lang="en-US" dirty="0"/>
              <a:t>between the reinvestment and revenue change into the computation by using revenues in a future period to estimate reinvestment in the current one. </a:t>
            </a:r>
          </a:p>
        </p:txBody>
      </p:sp>
      <p:sp>
        <p:nvSpPr>
          <p:cNvPr id="24" name="Text Placeholder 23">
            <a:extLst>
              <a:ext uri="{FF2B5EF4-FFF2-40B4-BE49-F238E27FC236}">
                <a16:creationId xmlns:a16="http://schemas.microsoft.com/office/drawing/2014/main" id="{F73F8A41-3F61-8A66-FE3F-1A533324A67D}"/>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DA2ED26-9C86-462B-32DF-F32D49F9F1E4}"/>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713533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65361-B8F8-0ADA-B36F-27E307F2A7D9}"/>
              </a:ext>
            </a:extLst>
          </p:cNvPr>
          <p:cNvSpPr>
            <a:spLocks noGrp="1"/>
          </p:cNvSpPr>
          <p:nvPr>
            <p:ph type="title"/>
          </p:nvPr>
        </p:nvSpPr>
        <p:spPr/>
        <p:txBody>
          <a:bodyPr/>
          <a:lstStyle/>
          <a:p>
            <a:r>
              <a:rPr lang="en-US" dirty="0"/>
              <a:t>Step 3D: Risk Profile</a:t>
            </a:r>
          </a:p>
        </p:txBody>
      </p:sp>
      <p:sp>
        <p:nvSpPr>
          <p:cNvPr id="13" name="Content Placeholder 12">
            <a:extLst>
              <a:ext uri="{FF2B5EF4-FFF2-40B4-BE49-F238E27FC236}">
                <a16:creationId xmlns:a16="http://schemas.microsoft.com/office/drawing/2014/main" id="{60B38C3D-13BD-F941-524D-22997E722E65}"/>
              </a:ext>
            </a:extLst>
          </p:cNvPr>
          <p:cNvSpPr>
            <a:spLocks noGrp="1"/>
          </p:cNvSpPr>
          <p:nvPr>
            <p:ph idx="1"/>
          </p:nvPr>
        </p:nvSpPr>
        <p:spPr/>
        <p:txBody>
          <a:bodyPr>
            <a:normAutofit fontScale="92500" lnSpcReduction="10000"/>
          </a:bodyPr>
          <a:lstStyle/>
          <a:p>
            <a:pPr lvl="0"/>
            <a:r>
              <a:rPr lang="en-US" dirty="0"/>
              <a:t>The key to maintaining balance in growth company valuations is to </a:t>
            </a:r>
            <a:r>
              <a:rPr lang="en-US" b="1" dirty="0"/>
              <a:t>adjust the discount rates over time </a:t>
            </a:r>
            <a:r>
              <a:rPr lang="en-US" dirty="0"/>
              <a:t>to keep them consistent with the growth and margin assumptions that we make in each period. </a:t>
            </a:r>
          </a:p>
          <a:p>
            <a:pPr lvl="1"/>
            <a:r>
              <a:rPr lang="en-US" dirty="0"/>
              <a:t>Growth firms should have high costs for equity and debt when revenue growth is highest, but the </a:t>
            </a:r>
            <a:r>
              <a:rPr lang="en-US" b="1" dirty="0"/>
              <a:t>costs of debt and equity should decline as revenue growth moderates and margins improve</a:t>
            </a:r>
            <a:r>
              <a:rPr lang="en-US" dirty="0"/>
              <a:t>.</a:t>
            </a:r>
          </a:p>
          <a:p>
            <a:pPr lvl="1"/>
            <a:r>
              <a:rPr lang="en-US" dirty="0"/>
              <a:t>As earnings improve and growth drops, another phenomenon comes into play. The firm generates more cash flows than it needs, which it can </a:t>
            </a:r>
            <a:r>
              <a:rPr lang="en-US" b="1" dirty="0"/>
              <a:t>use to both pay dividends and service debt financing</a:t>
            </a:r>
            <a:r>
              <a:rPr lang="en-US" dirty="0"/>
              <a:t>. </a:t>
            </a:r>
          </a:p>
          <a:p>
            <a:r>
              <a:rPr lang="en-US" dirty="0"/>
              <a:t>In summary, </a:t>
            </a:r>
            <a:r>
              <a:rPr lang="en-US" b="1" dirty="0"/>
              <a:t>the cost of capital for a growth company should be a year-specific number </a:t>
            </a:r>
            <a:r>
              <a:rPr lang="en-US" dirty="0"/>
              <a:t>that keeps pace with the rest of the changes we forecast at the firm </a:t>
            </a:r>
          </a:p>
        </p:txBody>
      </p:sp>
      <p:sp>
        <p:nvSpPr>
          <p:cNvPr id="25" name="Text Placeholder 24">
            <a:extLst>
              <a:ext uri="{FF2B5EF4-FFF2-40B4-BE49-F238E27FC236}">
                <a16:creationId xmlns:a16="http://schemas.microsoft.com/office/drawing/2014/main" id="{9E3D600D-81EF-8F64-16FC-049EF9BD7457}"/>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4E41EA3-A11C-AA5E-3179-5F7473D2F631}"/>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25040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E9DD6-6853-C933-A452-992F82B706C8}"/>
              </a:ext>
            </a:extLst>
          </p:cNvPr>
          <p:cNvSpPr>
            <a:spLocks noGrp="1"/>
          </p:cNvSpPr>
          <p:nvPr>
            <p:ph type="title"/>
          </p:nvPr>
        </p:nvSpPr>
        <p:spPr/>
        <p:txBody>
          <a:bodyPr/>
          <a:lstStyle/>
          <a:p>
            <a:r>
              <a:rPr lang="en-US" dirty="0"/>
              <a:t>Step 3E: Closure</a:t>
            </a:r>
          </a:p>
        </p:txBody>
      </p:sp>
      <p:sp>
        <p:nvSpPr>
          <p:cNvPr id="3" name="Content Placeholder 2">
            <a:extLst>
              <a:ext uri="{FF2B5EF4-FFF2-40B4-BE49-F238E27FC236}">
                <a16:creationId xmlns:a16="http://schemas.microsoft.com/office/drawing/2014/main" id="{DB57FA5C-33D5-90D5-E28E-4F8CDDA6996D}"/>
              </a:ext>
            </a:extLst>
          </p:cNvPr>
          <p:cNvSpPr>
            <a:spLocks noGrp="1"/>
          </p:cNvSpPr>
          <p:nvPr>
            <p:ph idx="1"/>
          </p:nvPr>
        </p:nvSpPr>
        <p:spPr/>
        <p:txBody>
          <a:bodyPr>
            <a:normAutofit fontScale="85000" lnSpcReduction="10000"/>
          </a:bodyPr>
          <a:lstStyle/>
          <a:p>
            <a:pPr lvl="0"/>
            <a:r>
              <a:rPr lang="en-US" u="sng" dirty="0"/>
              <a:t>Do not wait too long to put a firm into stable growth</a:t>
            </a:r>
            <a:r>
              <a:rPr lang="en-US" dirty="0"/>
              <a:t>. </a:t>
            </a:r>
          </a:p>
          <a:p>
            <a:pPr lvl="1"/>
            <a:r>
              <a:rPr lang="en-US" dirty="0"/>
              <a:t>Both </a:t>
            </a:r>
            <a:r>
              <a:rPr lang="en-US" b="1" dirty="0"/>
              <a:t>scale and competition conspire to lower growth rates</a:t>
            </a:r>
            <a:r>
              <a:rPr lang="en-US" dirty="0"/>
              <a:t> quickly at even the most promising growth companies. </a:t>
            </a:r>
          </a:p>
          <a:p>
            <a:pPr lvl="1"/>
            <a:r>
              <a:rPr lang="en-US" b="1" dirty="0"/>
              <a:t>Growth periods that exceed ten years, especially when accompanied by high growth rates over these periods, are uncommon</a:t>
            </a:r>
            <a:r>
              <a:rPr lang="en-US" dirty="0"/>
              <a:t>, because only a few companies have been able to accomplish this over time. </a:t>
            </a:r>
          </a:p>
          <a:p>
            <a:pPr lvl="0"/>
            <a:r>
              <a:rPr lang="en-US" dirty="0"/>
              <a:t>When you put your firm into stable growth, give it </a:t>
            </a:r>
            <a:r>
              <a:rPr lang="en-US" u="sng" dirty="0"/>
              <a:t>the characteristics of a stable growth firm</a:t>
            </a:r>
            <a:r>
              <a:rPr lang="en-US" dirty="0"/>
              <a:t>. </a:t>
            </a:r>
          </a:p>
          <a:p>
            <a:pPr lvl="1"/>
            <a:r>
              <a:rPr lang="en-US" dirty="0"/>
              <a:t>With </a:t>
            </a:r>
            <a:r>
              <a:rPr lang="en-US" b="1" dirty="0"/>
              <a:t>discount rates</a:t>
            </a:r>
            <a:r>
              <a:rPr lang="en-US" dirty="0"/>
              <a:t>, as noted in the preceding section, this takes the form of using lower costs of debt and equity and a higher debt ratio. </a:t>
            </a:r>
          </a:p>
          <a:p>
            <a:pPr lvl="1"/>
            <a:r>
              <a:rPr lang="en-US" dirty="0"/>
              <a:t>With reinvestment, the key assumption is the return on capital that we assume for the stable growth phase. </a:t>
            </a:r>
          </a:p>
          <a:p>
            <a:pPr lvl="1"/>
            <a:r>
              <a:rPr lang="en-US" dirty="0"/>
              <a:t>While some analysts believe that the return on capital should be set equal to the cost of capital in stable growth, </a:t>
            </a:r>
            <a:r>
              <a:rPr lang="en-US" b="1" dirty="0"/>
              <a:t>we would preserve some company-specific flexibility</a:t>
            </a:r>
            <a:r>
              <a:rPr lang="en-US" dirty="0"/>
              <a:t>. </a:t>
            </a:r>
          </a:p>
        </p:txBody>
      </p:sp>
      <p:sp>
        <p:nvSpPr>
          <p:cNvPr id="9" name="Text Placeholder 8">
            <a:extLst>
              <a:ext uri="{FF2B5EF4-FFF2-40B4-BE49-F238E27FC236}">
                <a16:creationId xmlns:a16="http://schemas.microsoft.com/office/drawing/2014/main" id="{0467C076-5355-855E-0D6F-0A8E0F7315A2}"/>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D42A10C8-36E3-860F-1E59-A7C94A765931}"/>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5589315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E1634-F6C4-6558-2138-3197105AD17A}"/>
              </a:ext>
            </a:extLst>
          </p:cNvPr>
          <p:cNvSpPr>
            <a:spLocks noGrp="1"/>
          </p:cNvSpPr>
          <p:nvPr>
            <p:ph type="title"/>
          </p:nvPr>
        </p:nvSpPr>
        <p:spPr/>
        <p:txBody>
          <a:bodyPr/>
          <a:lstStyle/>
          <a:p>
            <a:r>
              <a:rPr lang="en-US" dirty="0"/>
              <a:t>Step 4: Value the business</a:t>
            </a:r>
          </a:p>
        </p:txBody>
      </p:sp>
      <p:sp>
        <p:nvSpPr>
          <p:cNvPr id="16" name="Content Placeholder 15">
            <a:extLst>
              <a:ext uri="{FF2B5EF4-FFF2-40B4-BE49-F238E27FC236}">
                <a16:creationId xmlns:a16="http://schemas.microsoft.com/office/drawing/2014/main" id="{4F25262C-18AE-F994-78CF-C837F4E897C9}"/>
              </a:ext>
            </a:extLst>
          </p:cNvPr>
          <p:cNvSpPr>
            <a:spLocks noGrp="1"/>
          </p:cNvSpPr>
          <p:nvPr>
            <p:ph idx="1"/>
          </p:nvPr>
        </p:nvSpPr>
        <p:spPr/>
        <p:txBody>
          <a:bodyPr>
            <a:normAutofit lnSpcReduction="10000"/>
          </a:bodyPr>
          <a:lstStyle/>
          <a:p>
            <a:r>
              <a:rPr lang="en-US" dirty="0"/>
              <a:t>The nature of cash flows at growth companies[md]low or negative in the early years and higher later[md]will ensure that </a:t>
            </a:r>
            <a:r>
              <a:rPr lang="en-US" b="1" dirty="0"/>
              <a:t>the terminal value is a high proportion of value</a:t>
            </a:r>
            <a:r>
              <a:rPr lang="en-US" dirty="0"/>
              <a:t>, accounting for 80%, 90% or even more than 100% of value. </a:t>
            </a:r>
          </a:p>
          <a:p>
            <a:pPr lvl="1"/>
            <a:r>
              <a:rPr lang="en-US" dirty="0"/>
              <a:t>Some analysts use this fact as ammunition against using discounted cash flow valuations, suggesting that assumptions about the high-growth phase will be </a:t>
            </a:r>
            <a:r>
              <a:rPr lang="en-US" b="1" dirty="0"/>
              <a:t>drowned out by terminal value assumptions</a:t>
            </a:r>
            <a:r>
              <a:rPr lang="en-US" dirty="0"/>
              <a:t>. </a:t>
            </a:r>
          </a:p>
          <a:p>
            <a:pPr lvl="1"/>
            <a:r>
              <a:rPr lang="en-US" dirty="0"/>
              <a:t>The base year value for the terminal value calculation (earnings and cash flows in year 5 or 10) is a function of the assumptions during the high-growth phase. </a:t>
            </a:r>
            <a:r>
              <a:rPr lang="en-US" b="1" dirty="0"/>
              <a:t>Changing these assumptions will have dramatic effects (as it should) on value</a:t>
            </a:r>
            <a:r>
              <a:rPr lang="en-US" dirty="0"/>
              <a:t>.</a:t>
            </a:r>
          </a:p>
        </p:txBody>
      </p:sp>
      <p:sp>
        <p:nvSpPr>
          <p:cNvPr id="24" name="Text Placeholder 23">
            <a:extLst>
              <a:ext uri="{FF2B5EF4-FFF2-40B4-BE49-F238E27FC236}">
                <a16:creationId xmlns:a16="http://schemas.microsoft.com/office/drawing/2014/main" id="{BC6D83C7-0808-635B-F467-044B4D6FE687}"/>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08C4E855-E8FB-D6FE-9675-19244638A63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3610015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2CAFC-F15C-AC73-F971-34A4EC74C763}"/>
              </a:ext>
            </a:extLst>
          </p:cNvPr>
          <p:cNvSpPr>
            <a:spLocks noGrp="1"/>
          </p:cNvSpPr>
          <p:nvPr>
            <p:ph type="title"/>
          </p:nvPr>
        </p:nvSpPr>
        <p:spPr/>
        <p:txBody>
          <a:bodyPr/>
          <a:lstStyle/>
          <a:p>
            <a:r>
              <a:rPr lang="en-US" dirty="0"/>
              <a:t>Step 5: Keep the feedback loop open</a:t>
            </a:r>
          </a:p>
        </p:txBody>
      </p:sp>
      <p:sp>
        <p:nvSpPr>
          <p:cNvPr id="19" name="Content Placeholder 18">
            <a:extLst>
              <a:ext uri="{FF2B5EF4-FFF2-40B4-BE49-F238E27FC236}">
                <a16:creationId xmlns:a16="http://schemas.microsoft.com/office/drawing/2014/main" id="{34813F13-0E58-5A27-69B3-6C8163F34C24}"/>
              </a:ext>
            </a:extLst>
          </p:cNvPr>
          <p:cNvSpPr>
            <a:spLocks noGrp="1"/>
          </p:cNvSpPr>
          <p:nvPr>
            <p:ph idx="1"/>
          </p:nvPr>
        </p:nvSpPr>
        <p:spPr/>
        <p:txBody>
          <a:bodyPr>
            <a:normAutofit fontScale="85000" lnSpcReduction="20000"/>
          </a:bodyPr>
          <a:lstStyle/>
          <a:p>
            <a:r>
              <a:rPr lang="en-US" dirty="0"/>
              <a:t>When you estimate a value for a high growth company that is </a:t>
            </a:r>
            <a:r>
              <a:rPr lang="en-US" b="1" dirty="0"/>
              <a:t>very different from the market price</a:t>
            </a:r>
            <a:r>
              <a:rPr lang="en-US" dirty="0"/>
              <a:t>, in either direction, it should be natural that you pause and consider why:</a:t>
            </a:r>
          </a:p>
          <a:p>
            <a:pPr lvl="1"/>
            <a:r>
              <a:rPr lang="en-US" b="1" dirty="0"/>
              <a:t>You are wrong</a:t>
            </a:r>
            <a:r>
              <a:rPr lang="en-US" dirty="0"/>
              <a:t>: The difference between price and value may be because your estimates of inputs, include revenue growth, margins and reinvestment are wrong, and that the market consensus is right.</a:t>
            </a:r>
          </a:p>
          <a:p>
            <a:pPr lvl="1"/>
            <a:r>
              <a:rPr lang="en-US" b="1" dirty="0"/>
              <a:t>The market is wrong</a:t>
            </a:r>
            <a:r>
              <a:rPr lang="en-US" dirty="0"/>
              <a:t>: The value-price difference can arise because the market, caught up in mood and momentum, has pushed the stock price to a level that does not reflect its intrinsic value.</a:t>
            </a:r>
          </a:p>
          <a:p>
            <a:pPr lvl="1"/>
            <a:r>
              <a:rPr lang="en-US" b="1" dirty="0"/>
              <a:t>You are both wrong</a:t>
            </a:r>
            <a:r>
              <a:rPr lang="en-US" dirty="0"/>
              <a:t>, but one of you is less wrong: The truth is that neither you nor the market has a crystal ball, and that you are making your best estimates for the future. </a:t>
            </a:r>
          </a:p>
          <a:p>
            <a:r>
              <a:rPr lang="en-US" dirty="0"/>
              <a:t>The healthiest response, in our view, when value and price are different, is to </a:t>
            </a:r>
            <a:r>
              <a:rPr lang="en-US" b="1" dirty="0"/>
              <a:t>assume that you may be missing something </a:t>
            </a:r>
            <a:r>
              <a:rPr lang="en-US" dirty="0"/>
              <a:t>that the market is seeing but having examined the data and made the appropriate tweaks, you can end up with value still being different from the price.</a:t>
            </a:r>
          </a:p>
        </p:txBody>
      </p:sp>
      <p:sp>
        <p:nvSpPr>
          <p:cNvPr id="23" name="Text Placeholder 22">
            <a:extLst>
              <a:ext uri="{FF2B5EF4-FFF2-40B4-BE49-F238E27FC236}">
                <a16:creationId xmlns:a16="http://schemas.microsoft.com/office/drawing/2014/main" id="{9E70BB86-C2A5-2B50-0084-2B42F001A12B}"/>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6350F461-45C3-D7B2-4C1B-09C941BDF5CE}"/>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3927527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BEC27-34D0-1588-928E-11E6A1A56F38}"/>
              </a:ext>
            </a:extLst>
          </p:cNvPr>
          <p:cNvSpPr>
            <a:spLocks noGrp="1"/>
          </p:cNvSpPr>
          <p:nvPr>
            <p:ph type="title"/>
          </p:nvPr>
        </p:nvSpPr>
        <p:spPr/>
        <p:txBody>
          <a:bodyPr>
            <a:normAutofit/>
          </a:bodyPr>
          <a:lstStyle/>
          <a:p>
            <a:r>
              <a:rPr lang="en-US" dirty="0"/>
              <a:t>Valuing tesla in November 2021 – The market Lead in..</a:t>
            </a:r>
          </a:p>
        </p:txBody>
      </p:sp>
      <p:sp>
        <p:nvSpPr>
          <p:cNvPr id="3" name="Text Placeholder 2">
            <a:extLst>
              <a:ext uri="{FF2B5EF4-FFF2-40B4-BE49-F238E27FC236}">
                <a16:creationId xmlns:a16="http://schemas.microsoft.com/office/drawing/2014/main" id="{509674B8-313D-18FC-4F84-3C8FBED1D78F}"/>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8D97410A-20E2-D876-D8AC-92B49E36A7ED}"/>
              </a:ext>
            </a:extLst>
          </p:cNvPr>
          <p:cNvSpPr>
            <a:spLocks noGrp="1"/>
          </p:cNvSpPr>
          <p:nvPr>
            <p:ph type="ftr" sz="quarter" idx="11"/>
          </p:nvPr>
        </p:nvSpPr>
        <p:spPr/>
        <p:txBody>
          <a:bodyPr/>
          <a:lstStyle/>
          <a:p>
            <a:r>
              <a:rPr lang="en-US"/>
              <a:t>Aswath Damodaran</a:t>
            </a:r>
          </a:p>
        </p:txBody>
      </p:sp>
      <p:pic>
        <p:nvPicPr>
          <p:cNvPr id="17" name="Content Placeholder 16" descr="Table&#10;&#10;Description automatically generated with medium confidence">
            <a:extLst>
              <a:ext uri="{FF2B5EF4-FFF2-40B4-BE49-F238E27FC236}">
                <a16:creationId xmlns:a16="http://schemas.microsoft.com/office/drawing/2014/main" id="{717116F6-00EA-BDD3-0940-CBF980C1B791}"/>
              </a:ext>
            </a:extLst>
          </p:cNvPr>
          <p:cNvPicPr>
            <a:picLocks noGrp="1" noChangeAspect="1"/>
          </p:cNvPicPr>
          <p:nvPr>
            <p:ph idx="1"/>
          </p:nvPr>
        </p:nvPicPr>
        <p:blipFill>
          <a:blip r:embed="rId2"/>
          <a:stretch>
            <a:fillRect/>
          </a:stretch>
        </p:blipFill>
        <p:spPr>
          <a:xfrm>
            <a:off x="628650" y="1382207"/>
            <a:ext cx="5033963" cy="3626861"/>
          </a:xfrm>
          <a:prstGeom prst="rect">
            <a:avLst/>
          </a:prstGeom>
        </p:spPr>
      </p:pic>
    </p:spTree>
    <p:extLst>
      <p:ext uri="{BB962C8B-B14F-4D97-AF65-F5344CB8AC3E}">
        <p14:creationId xmlns:p14="http://schemas.microsoft.com/office/powerpoint/2010/main" val="29397683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0EF9F-16E9-1EC5-3955-4391AAD075B7}"/>
              </a:ext>
            </a:extLst>
          </p:cNvPr>
          <p:cNvSpPr>
            <a:spLocks noGrp="1"/>
          </p:cNvSpPr>
          <p:nvPr>
            <p:ph type="title"/>
          </p:nvPr>
        </p:nvSpPr>
        <p:spPr/>
        <p:txBody>
          <a:bodyPr/>
          <a:lstStyle/>
          <a:p>
            <a:r>
              <a:rPr lang="en-US" dirty="0"/>
              <a:t>With the financial back up..</a:t>
            </a:r>
          </a:p>
        </p:txBody>
      </p:sp>
      <p:sp>
        <p:nvSpPr>
          <p:cNvPr id="23" name="Text Placeholder 22">
            <a:extLst>
              <a:ext uri="{FF2B5EF4-FFF2-40B4-BE49-F238E27FC236}">
                <a16:creationId xmlns:a16="http://schemas.microsoft.com/office/drawing/2014/main" id="{D7AA0444-B927-9D8D-45CF-0632F5EE9208}"/>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4894D6C8-B234-3CF0-D004-2EFFB7957EDD}"/>
              </a:ext>
            </a:extLst>
          </p:cNvPr>
          <p:cNvSpPr>
            <a:spLocks noGrp="1"/>
          </p:cNvSpPr>
          <p:nvPr>
            <p:ph type="ftr" sz="quarter" idx="11"/>
          </p:nvPr>
        </p:nvSpPr>
        <p:spPr/>
        <p:txBody>
          <a:bodyPr/>
          <a:lstStyle/>
          <a:p>
            <a:r>
              <a:rPr lang="en-US"/>
              <a:t>Aswath Damodaran</a:t>
            </a:r>
          </a:p>
        </p:txBody>
      </p:sp>
      <p:pic>
        <p:nvPicPr>
          <p:cNvPr id="25" name="Content Placeholder 24" descr="Chart&#10;&#10;Description automatically generated">
            <a:extLst>
              <a:ext uri="{FF2B5EF4-FFF2-40B4-BE49-F238E27FC236}">
                <a16:creationId xmlns:a16="http://schemas.microsoft.com/office/drawing/2014/main" id="{340C797A-8ECC-7EBF-1A8D-D6D60ACE109A}"/>
              </a:ext>
            </a:extLst>
          </p:cNvPr>
          <p:cNvPicPr>
            <a:picLocks noGrp="1" noChangeAspect="1"/>
          </p:cNvPicPr>
          <p:nvPr>
            <p:ph idx="1"/>
          </p:nvPr>
        </p:nvPicPr>
        <p:blipFill>
          <a:blip r:embed="rId2"/>
          <a:stretch>
            <a:fillRect/>
          </a:stretch>
        </p:blipFill>
        <p:spPr>
          <a:xfrm>
            <a:off x="628650" y="1364147"/>
            <a:ext cx="5033963" cy="3662981"/>
          </a:xfrm>
          <a:prstGeom prst="rect">
            <a:avLst/>
          </a:prstGeom>
        </p:spPr>
      </p:pic>
    </p:spTree>
    <p:extLst>
      <p:ext uri="{BB962C8B-B14F-4D97-AF65-F5344CB8AC3E}">
        <p14:creationId xmlns:p14="http://schemas.microsoft.com/office/powerpoint/2010/main" val="2624366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6F82F-83FC-DEF8-3D83-FB57F68EF4B1}"/>
              </a:ext>
            </a:extLst>
          </p:cNvPr>
          <p:cNvSpPr>
            <a:spLocks noGrp="1"/>
          </p:cNvSpPr>
          <p:nvPr>
            <p:ph type="title"/>
          </p:nvPr>
        </p:nvSpPr>
        <p:spPr/>
        <p:txBody>
          <a:bodyPr/>
          <a:lstStyle/>
          <a:p>
            <a:r>
              <a:rPr lang="en-US" dirty="0"/>
              <a:t>My Tesla stories 0ver time!</a:t>
            </a:r>
          </a:p>
        </p:txBody>
      </p:sp>
      <p:sp>
        <p:nvSpPr>
          <p:cNvPr id="4" name="Text Placeholder 3">
            <a:extLst>
              <a:ext uri="{FF2B5EF4-FFF2-40B4-BE49-F238E27FC236}">
                <a16:creationId xmlns:a16="http://schemas.microsoft.com/office/drawing/2014/main" id="{22D8C9D5-D7BB-7BBA-BECF-BC4BA32A15FC}"/>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9560C56F-94DA-D95B-5553-A56D570711C7}"/>
              </a:ext>
            </a:extLst>
          </p:cNvPr>
          <p:cNvSpPr>
            <a:spLocks noGrp="1"/>
          </p:cNvSpPr>
          <p:nvPr>
            <p:ph type="ftr" sz="quarter" idx="11"/>
          </p:nvPr>
        </p:nvSpPr>
        <p:spPr/>
        <p:txBody>
          <a:bodyPr/>
          <a:lstStyle/>
          <a:p>
            <a:pPr>
              <a:defRPr/>
            </a:pPr>
            <a:r>
              <a:rPr lang="en-US"/>
              <a:t>Aswath Damodaran</a:t>
            </a:r>
          </a:p>
        </p:txBody>
      </p:sp>
      <p:pic>
        <p:nvPicPr>
          <p:cNvPr id="6" name="Content Placeholder 5" descr="Table&#10;&#10;Description automatically generated">
            <a:extLst>
              <a:ext uri="{FF2B5EF4-FFF2-40B4-BE49-F238E27FC236}">
                <a16:creationId xmlns:a16="http://schemas.microsoft.com/office/drawing/2014/main" id="{6E112E57-D19F-1579-07C8-01218601844D}"/>
              </a:ext>
            </a:extLst>
          </p:cNvPr>
          <p:cNvPicPr>
            <a:picLocks noGrp="1" noChangeAspect="1"/>
          </p:cNvPicPr>
          <p:nvPr>
            <p:ph idx="1"/>
          </p:nvPr>
        </p:nvPicPr>
        <p:blipFill>
          <a:blip r:embed="rId2"/>
          <a:stretch>
            <a:fillRect/>
          </a:stretch>
        </p:blipFill>
        <p:spPr>
          <a:xfrm>
            <a:off x="628650" y="2237582"/>
            <a:ext cx="5033963" cy="1916110"/>
          </a:xfrm>
          <a:prstGeom prst="rect">
            <a:avLst/>
          </a:prstGeom>
        </p:spPr>
      </p:pic>
    </p:spTree>
    <p:extLst>
      <p:ext uri="{BB962C8B-B14F-4D97-AF65-F5344CB8AC3E}">
        <p14:creationId xmlns:p14="http://schemas.microsoft.com/office/powerpoint/2010/main" val="36043503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CAAB3-2570-D383-B9B5-91C3A4EA1361}"/>
              </a:ext>
            </a:extLst>
          </p:cNvPr>
          <p:cNvSpPr>
            <a:spLocks noGrp="1"/>
          </p:cNvSpPr>
          <p:nvPr>
            <p:ph type="title"/>
          </p:nvPr>
        </p:nvSpPr>
        <p:spPr/>
        <p:txBody>
          <a:bodyPr/>
          <a:lstStyle/>
          <a:p>
            <a:r>
              <a:rPr lang="en-US" dirty="0"/>
              <a:t>MY UPDATED TESLA STORY - REVENUES</a:t>
            </a:r>
          </a:p>
        </p:txBody>
      </p:sp>
      <p:sp>
        <p:nvSpPr>
          <p:cNvPr id="4" name="Text Placeholder 3">
            <a:extLst>
              <a:ext uri="{FF2B5EF4-FFF2-40B4-BE49-F238E27FC236}">
                <a16:creationId xmlns:a16="http://schemas.microsoft.com/office/drawing/2014/main" id="{4927229F-4211-DD96-9120-9DF51D027709}"/>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2D0C2AFC-7FCD-7740-5D80-317E37A48400}"/>
              </a:ext>
            </a:extLst>
          </p:cNvPr>
          <p:cNvSpPr>
            <a:spLocks noGrp="1"/>
          </p:cNvSpPr>
          <p:nvPr>
            <p:ph type="ftr" sz="quarter" idx="11"/>
          </p:nvPr>
        </p:nvSpPr>
        <p:spPr/>
        <p:txBody>
          <a:bodyPr/>
          <a:lstStyle/>
          <a:p>
            <a:pPr>
              <a:defRPr/>
            </a:pPr>
            <a:r>
              <a:rPr lang="en-US"/>
              <a:t>Aswath Damodaran</a:t>
            </a:r>
          </a:p>
        </p:txBody>
      </p:sp>
      <p:pic>
        <p:nvPicPr>
          <p:cNvPr id="6" name="Content Placeholder 5" descr="Diagram&#10;&#10;Description automatically generated">
            <a:extLst>
              <a:ext uri="{FF2B5EF4-FFF2-40B4-BE49-F238E27FC236}">
                <a16:creationId xmlns:a16="http://schemas.microsoft.com/office/drawing/2014/main" id="{798601C5-B90F-941C-B424-6B2CBAA992CC}"/>
              </a:ext>
            </a:extLst>
          </p:cNvPr>
          <p:cNvPicPr>
            <a:picLocks noGrp="1" noChangeAspect="1"/>
          </p:cNvPicPr>
          <p:nvPr>
            <p:ph idx="1"/>
          </p:nvPr>
        </p:nvPicPr>
        <p:blipFill>
          <a:blip r:embed="rId2"/>
          <a:stretch>
            <a:fillRect/>
          </a:stretch>
        </p:blipFill>
        <p:spPr>
          <a:xfrm>
            <a:off x="628650" y="2121234"/>
            <a:ext cx="5033963" cy="2148806"/>
          </a:xfrm>
          <a:prstGeom prst="rect">
            <a:avLst/>
          </a:prstGeom>
        </p:spPr>
      </p:pic>
    </p:spTree>
    <p:extLst>
      <p:ext uri="{BB962C8B-B14F-4D97-AF65-F5344CB8AC3E}">
        <p14:creationId xmlns:p14="http://schemas.microsoft.com/office/powerpoint/2010/main" val="6862830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CBBB2-194B-3013-31E4-257F9DD1D50C}"/>
              </a:ext>
            </a:extLst>
          </p:cNvPr>
          <p:cNvSpPr>
            <a:spLocks noGrp="1"/>
          </p:cNvSpPr>
          <p:nvPr>
            <p:ph type="title"/>
          </p:nvPr>
        </p:nvSpPr>
        <p:spPr/>
        <p:txBody>
          <a:bodyPr/>
          <a:lstStyle/>
          <a:p>
            <a:r>
              <a:rPr lang="en-US" dirty="0"/>
              <a:t>AND PROFITABILITY…</a:t>
            </a:r>
          </a:p>
        </p:txBody>
      </p:sp>
      <p:sp>
        <p:nvSpPr>
          <p:cNvPr id="9" name="Text Placeholder 8">
            <a:extLst>
              <a:ext uri="{FF2B5EF4-FFF2-40B4-BE49-F238E27FC236}">
                <a16:creationId xmlns:a16="http://schemas.microsoft.com/office/drawing/2014/main" id="{96E1E2B3-501A-70F7-5AEF-886A2FCC2C9D}"/>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022BE91C-4C32-1F96-1D72-D7271E58298B}"/>
              </a:ext>
            </a:extLst>
          </p:cNvPr>
          <p:cNvSpPr>
            <a:spLocks noGrp="1"/>
          </p:cNvSpPr>
          <p:nvPr>
            <p:ph type="ftr" sz="quarter" idx="11"/>
          </p:nvPr>
        </p:nvSpPr>
        <p:spPr/>
        <p:txBody>
          <a:bodyPr/>
          <a:lstStyle/>
          <a:p>
            <a:r>
              <a:rPr lang="en-US"/>
              <a:t>Aswath Damodaran</a:t>
            </a:r>
          </a:p>
        </p:txBody>
      </p:sp>
      <p:pic>
        <p:nvPicPr>
          <p:cNvPr id="10" name="Content Placeholder 9" descr="Text&#10;&#10;Description automatically generated with medium confidence">
            <a:extLst>
              <a:ext uri="{FF2B5EF4-FFF2-40B4-BE49-F238E27FC236}">
                <a16:creationId xmlns:a16="http://schemas.microsoft.com/office/drawing/2014/main" id="{E7B26FD4-4D3E-571B-132F-8805B8405AD0}"/>
              </a:ext>
            </a:extLst>
          </p:cNvPr>
          <p:cNvPicPr>
            <a:picLocks noGrp="1" noChangeAspect="1"/>
          </p:cNvPicPr>
          <p:nvPr>
            <p:ph idx="1"/>
          </p:nvPr>
        </p:nvPicPr>
        <p:blipFill>
          <a:blip r:embed="rId2"/>
          <a:stretch>
            <a:fillRect/>
          </a:stretch>
        </p:blipFill>
        <p:spPr>
          <a:xfrm>
            <a:off x="628650" y="2138505"/>
            <a:ext cx="5033963" cy="2114264"/>
          </a:xfrm>
          <a:prstGeom prst="rect">
            <a:avLst/>
          </a:prstGeom>
        </p:spPr>
      </p:pic>
    </p:spTree>
    <p:extLst>
      <p:ext uri="{BB962C8B-B14F-4D97-AF65-F5344CB8AC3E}">
        <p14:creationId xmlns:p14="http://schemas.microsoft.com/office/powerpoint/2010/main" val="25275830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0E396-C9C2-ECD9-4126-B697C6B45A8E}"/>
              </a:ext>
            </a:extLst>
          </p:cNvPr>
          <p:cNvSpPr>
            <a:spLocks noGrp="1"/>
          </p:cNvSpPr>
          <p:nvPr>
            <p:ph type="title"/>
          </p:nvPr>
        </p:nvSpPr>
        <p:spPr/>
        <p:txBody>
          <a:bodyPr/>
          <a:lstStyle/>
          <a:p>
            <a:r>
              <a:rPr lang="en-US" dirty="0"/>
              <a:t>WITH REINVESTMENT…</a:t>
            </a:r>
          </a:p>
        </p:txBody>
      </p:sp>
      <p:sp>
        <p:nvSpPr>
          <p:cNvPr id="9" name="Text Placeholder 8">
            <a:extLst>
              <a:ext uri="{FF2B5EF4-FFF2-40B4-BE49-F238E27FC236}">
                <a16:creationId xmlns:a16="http://schemas.microsoft.com/office/drawing/2014/main" id="{DFBFCCE7-BF70-7540-F64F-9C0B0313F9C8}"/>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14DB91FE-7FAF-E764-5EE0-6985008D5052}"/>
              </a:ext>
            </a:extLst>
          </p:cNvPr>
          <p:cNvSpPr>
            <a:spLocks noGrp="1"/>
          </p:cNvSpPr>
          <p:nvPr>
            <p:ph type="ftr" sz="quarter" idx="11"/>
          </p:nvPr>
        </p:nvSpPr>
        <p:spPr/>
        <p:txBody>
          <a:bodyPr/>
          <a:lstStyle/>
          <a:p>
            <a:r>
              <a:rPr lang="en-US"/>
              <a:t>Aswath Damodaran</a:t>
            </a:r>
          </a:p>
        </p:txBody>
      </p:sp>
      <p:pic>
        <p:nvPicPr>
          <p:cNvPr id="10" name="Content Placeholder 9" descr="Diagram&#10;&#10;Description automatically generated">
            <a:extLst>
              <a:ext uri="{FF2B5EF4-FFF2-40B4-BE49-F238E27FC236}">
                <a16:creationId xmlns:a16="http://schemas.microsoft.com/office/drawing/2014/main" id="{064680B6-B978-21AF-CA79-C7B263A6B45D}"/>
              </a:ext>
            </a:extLst>
          </p:cNvPr>
          <p:cNvPicPr>
            <a:picLocks noGrp="1" noChangeAspect="1"/>
          </p:cNvPicPr>
          <p:nvPr>
            <p:ph idx="1"/>
          </p:nvPr>
        </p:nvPicPr>
        <p:blipFill>
          <a:blip r:embed="rId2"/>
          <a:stretch>
            <a:fillRect/>
          </a:stretch>
        </p:blipFill>
        <p:spPr>
          <a:xfrm>
            <a:off x="628650" y="2060794"/>
            <a:ext cx="5033963" cy="2269687"/>
          </a:xfrm>
          <a:prstGeom prst="rect">
            <a:avLst/>
          </a:prstGeom>
        </p:spPr>
      </p:pic>
    </p:spTree>
    <p:extLst>
      <p:ext uri="{BB962C8B-B14F-4D97-AF65-F5344CB8AC3E}">
        <p14:creationId xmlns:p14="http://schemas.microsoft.com/office/powerpoint/2010/main" val="24655162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92C2A-94DC-4B50-108A-3956DFFAF7ED}"/>
              </a:ext>
            </a:extLst>
          </p:cNvPr>
          <p:cNvSpPr>
            <a:spLocks noGrp="1"/>
          </p:cNvSpPr>
          <p:nvPr>
            <p:ph type="title"/>
          </p:nvPr>
        </p:nvSpPr>
        <p:spPr/>
        <p:txBody>
          <a:bodyPr/>
          <a:lstStyle/>
          <a:p>
            <a:r>
              <a:rPr lang="en-US" dirty="0"/>
              <a:t>RISK (AND PERSONALITY)</a:t>
            </a:r>
          </a:p>
        </p:txBody>
      </p:sp>
      <p:sp>
        <p:nvSpPr>
          <p:cNvPr id="4" name="Text Placeholder 3">
            <a:extLst>
              <a:ext uri="{FF2B5EF4-FFF2-40B4-BE49-F238E27FC236}">
                <a16:creationId xmlns:a16="http://schemas.microsoft.com/office/drawing/2014/main" id="{E9E0603B-0943-3107-0F6B-52BFCEDC948E}"/>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147028FF-FAA6-C48D-BEAB-6676D56CE5F7}"/>
              </a:ext>
            </a:extLst>
          </p:cNvPr>
          <p:cNvSpPr>
            <a:spLocks noGrp="1"/>
          </p:cNvSpPr>
          <p:nvPr>
            <p:ph type="ftr" sz="quarter" idx="11"/>
          </p:nvPr>
        </p:nvSpPr>
        <p:spPr/>
        <p:txBody>
          <a:bodyPr/>
          <a:lstStyle/>
          <a:p>
            <a:pPr>
              <a:defRPr/>
            </a:pPr>
            <a:r>
              <a:rPr lang="en-US"/>
              <a:t>Aswath Damodaran</a:t>
            </a:r>
          </a:p>
        </p:txBody>
      </p:sp>
      <p:pic>
        <p:nvPicPr>
          <p:cNvPr id="9" name="Content Placeholder 8" descr="Diagram&#10;&#10;Description automatically generated">
            <a:extLst>
              <a:ext uri="{FF2B5EF4-FFF2-40B4-BE49-F238E27FC236}">
                <a16:creationId xmlns:a16="http://schemas.microsoft.com/office/drawing/2014/main" id="{948558CA-7151-BEA1-BC81-EED69E79A40D}"/>
              </a:ext>
            </a:extLst>
          </p:cNvPr>
          <p:cNvPicPr>
            <a:picLocks noGrp="1" noChangeAspect="1"/>
          </p:cNvPicPr>
          <p:nvPr>
            <p:ph idx="1"/>
          </p:nvPr>
        </p:nvPicPr>
        <p:blipFill>
          <a:blip r:embed="rId2"/>
          <a:stretch>
            <a:fillRect/>
          </a:stretch>
        </p:blipFill>
        <p:spPr>
          <a:xfrm>
            <a:off x="838200" y="999335"/>
            <a:ext cx="5033963" cy="2288165"/>
          </a:xfrm>
          <a:prstGeom prst="rect">
            <a:avLst/>
          </a:prstGeom>
        </p:spPr>
      </p:pic>
      <p:pic>
        <p:nvPicPr>
          <p:cNvPr id="10" name="Content Placeholder 9" descr="A picture containing timeline&#10;&#10;Description automatically generated">
            <a:extLst>
              <a:ext uri="{FF2B5EF4-FFF2-40B4-BE49-F238E27FC236}">
                <a16:creationId xmlns:a16="http://schemas.microsoft.com/office/drawing/2014/main" id="{7C36451E-72FE-75F3-409F-B6ECF562AE22}"/>
              </a:ext>
            </a:extLst>
          </p:cNvPr>
          <p:cNvPicPr>
            <a:picLocks noChangeAspect="1"/>
          </p:cNvPicPr>
          <p:nvPr/>
        </p:nvPicPr>
        <p:blipFill>
          <a:blip r:embed="rId3"/>
          <a:stretch>
            <a:fillRect/>
          </a:stretch>
        </p:blipFill>
        <p:spPr>
          <a:xfrm>
            <a:off x="685800" y="4081619"/>
            <a:ext cx="5033963" cy="1164630"/>
          </a:xfrm>
          <a:prstGeom prst="rect">
            <a:avLst/>
          </a:prstGeom>
        </p:spPr>
      </p:pic>
    </p:spTree>
    <p:extLst>
      <p:ext uri="{BB962C8B-B14F-4D97-AF65-F5344CB8AC3E}">
        <p14:creationId xmlns:p14="http://schemas.microsoft.com/office/powerpoint/2010/main" val="22810236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33989-E4D9-DF29-5F7A-0E15EFF162CD}"/>
              </a:ext>
            </a:extLst>
          </p:cNvPr>
          <p:cNvSpPr>
            <a:spLocks noGrp="1"/>
          </p:cNvSpPr>
          <p:nvPr>
            <p:ph type="title"/>
          </p:nvPr>
        </p:nvSpPr>
        <p:spPr/>
        <p:txBody>
          <a:bodyPr/>
          <a:lstStyle/>
          <a:p>
            <a:r>
              <a:rPr lang="en-US" dirty="0"/>
              <a:t>TESLA VALUATION IN NOVEMBER 2021</a:t>
            </a:r>
          </a:p>
        </p:txBody>
      </p:sp>
      <p:sp>
        <p:nvSpPr>
          <p:cNvPr id="4" name="Text Placeholder 3">
            <a:extLst>
              <a:ext uri="{FF2B5EF4-FFF2-40B4-BE49-F238E27FC236}">
                <a16:creationId xmlns:a16="http://schemas.microsoft.com/office/drawing/2014/main" id="{4E3DF6ED-DA5F-9382-03E0-FF9540424534}"/>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54142BBB-5313-7E90-69BE-B7B3C80939A7}"/>
              </a:ext>
            </a:extLst>
          </p:cNvPr>
          <p:cNvSpPr>
            <a:spLocks noGrp="1"/>
          </p:cNvSpPr>
          <p:nvPr>
            <p:ph type="ftr" sz="quarter" idx="11"/>
          </p:nvPr>
        </p:nvSpPr>
        <p:spPr/>
        <p:txBody>
          <a:bodyPr/>
          <a:lstStyle/>
          <a:p>
            <a:pPr>
              <a:defRPr/>
            </a:pPr>
            <a:r>
              <a:rPr lang="en-US"/>
              <a:t>Aswath Damodaran</a:t>
            </a:r>
          </a:p>
        </p:txBody>
      </p:sp>
      <p:pic>
        <p:nvPicPr>
          <p:cNvPr id="9" name="Content Placeholder 8" descr="Table&#10;&#10;Description automatically generated">
            <a:extLst>
              <a:ext uri="{FF2B5EF4-FFF2-40B4-BE49-F238E27FC236}">
                <a16:creationId xmlns:a16="http://schemas.microsoft.com/office/drawing/2014/main" id="{750D6A8B-3193-92CB-A369-1C5A22BC7BE3}"/>
              </a:ext>
            </a:extLst>
          </p:cNvPr>
          <p:cNvPicPr>
            <a:picLocks noGrp="1" noChangeAspect="1"/>
          </p:cNvPicPr>
          <p:nvPr>
            <p:ph idx="1"/>
          </p:nvPr>
        </p:nvPicPr>
        <p:blipFill>
          <a:blip r:embed="rId2"/>
          <a:stretch>
            <a:fillRect/>
          </a:stretch>
        </p:blipFill>
        <p:spPr>
          <a:xfrm>
            <a:off x="628650" y="1203997"/>
            <a:ext cx="5033963" cy="3983281"/>
          </a:xfrm>
          <a:prstGeom prst="rect">
            <a:avLst/>
          </a:prstGeom>
        </p:spPr>
      </p:pic>
    </p:spTree>
    <p:extLst>
      <p:ext uri="{BB962C8B-B14F-4D97-AF65-F5344CB8AC3E}">
        <p14:creationId xmlns:p14="http://schemas.microsoft.com/office/powerpoint/2010/main" val="537664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BAB39-F004-3287-54F1-80D477D9D1F4}"/>
              </a:ext>
            </a:extLst>
          </p:cNvPr>
          <p:cNvSpPr>
            <a:spLocks noGrp="1"/>
          </p:cNvSpPr>
          <p:nvPr>
            <p:ph type="title"/>
          </p:nvPr>
        </p:nvSpPr>
        <p:spPr/>
        <p:txBody>
          <a:bodyPr/>
          <a:lstStyle/>
          <a:p>
            <a:r>
              <a:rPr lang="en-US" dirty="0"/>
              <a:t>PRICING CHALLENGES</a:t>
            </a:r>
          </a:p>
        </p:txBody>
      </p:sp>
      <p:sp>
        <p:nvSpPr>
          <p:cNvPr id="3" name="Content Placeholder 2">
            <a:extLst>
              <a:ext uri="{FF2B5EF4-FFF2-40B4-BE49-F238E27FC236}">
                <a16:creationId xmlns:a16="http://schemas.microsoft.com/office/drawing/2014/main" id="{316B2859-8D4A-E123-492B-3C66533EB094}"/>
              </a:ext>
            </a:extLst>
          </p:cNvPr>
          <p:cNvSpPr>
            <a:spLocks noGrp="1"/>
          </p:cNvSpPr>
          <p:nvPr>
            <p:ph idx="1"/>
          </p:nvPr>
        </p:nvSpPr>
        <p:spPr/>
        <p:txBody>
          <a:bodyPr>
            <a:normAutofit/>
          </a:bodyPr>
          <a:lstStyle/>
          <a:p>
            <a:r>
              <a:rPr lang="en-US" u="sng" dirty="0"/>
              <a:t>Forward Numbers</a:t>
            </a:r>
            <a:r>
              <a:rPr lang="en-US" dirty="0"/>
              <a:t>: The first is to </a:t>
            </a:r>
            <a:r>
              <a:rPr lang="en-US" b="1" dirty="0"/>
              <a:t>scale market values to expected operating outcomes in the future.</a:t>
            </a:r>
            <a:r>
              <a:rPr lang="en-US" dirty="0"/>
              <a:t> Thus, rather than divide price per share today by current earnings per share, you can divide by expected earnings per share in five or even ten years and compare these forward multiples across the peer group. </a:t>
            </a:r>
          </a:p>
          <a:p>
            <a:pPr lvl="0"/>
            <a:r>
              <a:rPr lang="en-US" u="sng" dirty="0"/>
              <a:t>Growth-adjusted Multiples</a:t>
            </a:r>
            <a:r>
              <a:rPr lang="en-US" dirty="0"/>
              <a:t>: High growth firms will look expensive, if you look at just PE ratios. One approach that can, at least on surface, deal with this problem is to bring in the growth into the pricing multiple:</a:t>
            </a:r>
          </a:p>
          <a:p>
            <a:pPr marL="274320" lvl="1" indent="0" algn="ctr">
              <a:buNone/>
            </a:pPr>
            <a:r>
              <a:rPr lang="en-US" dirty="0"/>
              <a:t>PEG ratio = PE ratio/ Expected growth rate</a:t>
            </a:r>
          </a:p>
        </p:txBody>
      </p:sp>
      <p:sp>
        <p:nvSpPr>
          <p:cNvPr id="15" name="Text Placeholder 14">
            <a:extLst>
              <a:ext uri="{FF2B5EF4-FFF2-40B4-BE49-F238E27FC236}">
                <a16:creationId xmlns:a16="http://schemas.microsoft.com/office/drawing/2014/main" id="{2D1318A7-3315-E868-16F6-5F0BBA1BFECD}"/>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B7CCBADC-1A61-5B7A-D615-2F4E1912CB32}"/>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1997252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E8F4A-B3C7-4768-1B04-24559D5A1E7E}"/>
              </a:ext>
            </a:extLst>
          </p:cNvPr>
          <p:cNvSpPr>
            <a:spLocks noGrp="1"/>
          </p:cNvSpPr>
          <p:nvPr>
            <p:ph type="title"/>
          </p:nvPr>
        </p:nvSpPr>
        <p:spPr/>
        <p:txBody>
          <a:bodyPr/>
          <a:lstStyle/>
          <a:p>
            <a:r>
              <a:rPr lang="en-US" dirty="0"/>
              <a:t>PRICING TESLA IN NOVEMBER 2021 – AUTO PRICING</a:t>
            </a:r>
          </a:p>
        </p:txBody>
      </p:sp>
      <p:sp>
        <p:nvSpPr>
          <p:cNvPr id="9" name="Text Placeholder 8">
            <a:extLst>
              <a:ext uri="{FF2B5EF4-FFF2-40B4-BE49-F238E27FC236}">
                <a16:creationId xmlns:a16="http://schemas.microsoft.com/office/drawing/2014/main" id="{7210526B-29B5-C193-EB40-0959DA23AA56}"/>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45A17853-5AB4-9BF5-039A-F82A9D8EA50A}"/>
              </a:ext>
            </a:extLst>
          </p:cNvPr>
          <p:cNvSpPr>
            <a:spLocks noGrp="1"/>
          </p:cNvSpPr>
          <p:nvPr>
            <p:ph type="ftr" sz="quarter" idx="11"/>
          </p:nvPr>
        </p:nvSpPr>
        <p:spPr/>
        <p:txBody>
          <a:bodyPr/>
          <a:lstStyle/>
          <a:p>
            <a:r>
              <a:rPr lang="en-US"/>
              <a:t>Aswath Damodaran</a:t>
            </a:r>
          </a:p>
        </p:txBody>
      </p:sp>
      <p:pic>
        <p:nvPicPr>
          <p:cNvPr id="10" name="Content Placeholder 9" descr="Table&#10;&#10;Description automatically generated">
            <a:extLst>
              <a:ext uri="{FF2B5EF4-FFF2-40B4-BE49-F238E27FC236}">
                <a16:creationId xmlns:a16="http://schemas.microsoft.com/office/drawing/2014/main" id="{905F871B-6C07-07D7-6929-2D2604543BDF}"/>
              </a:ext>
            </a:extLst>
          </p:cNvPr>
          <p:cNvPicPr>
            <a:picLocks noGrp="1" noChangeAspect="1"/>
          </p:cNvPicPr>
          <p:nvPr>
            <p:ph idx="1"/>
          </p:nvPr>
        </p:nvPicPr>
        <p:blipFill>
          <a:blip r:embed="rId2"/>
          <a:stretch>
            <a:fillRect/>
          </a:stretch>
        </p:blipFill>
        <p:spPr>
          <a:xfrm>
            <a:off x="414020" y="1097776"/>
            <a:ext cx="5380227" cy="2712224"/>
          </a:xfrm>
          <a:prstGeom prst="rect">
            <a:avLst/>
          </a:prstGeom>
        </p:spPr>
      </p:pic>
    </p:spTree>
    <p:extLst>
      <p:ext uri="{BB962C8B-B14F-4D97-AF65-F5344CB8AC3E}">
        <p14:creationId xmlns:p14="http://schemas.microsoft.com/office/powerpoint/2010/main" val="18553052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37D3A-01E6-6E4A-942E-56EE94C92CA0}"/>
              </a:ext>
            </a:extLst>
          </p:cNvPr>
          <p:cNvSpPr>
            <a:spLocks noGrp="1"/>
          </p:cNvSpPr>
          <p:nvPr>
            <p:ph type="title"/>
          </p:nvPr>
        </p:nvSpPr>
        <p:spPr/>
        <p:txBody>
          <a:bodyPr/>
          <a:lstStyle/>
          <a:p>
            <a:r>
              <a:rPr lang="en-US" dirty="0"/>
              <a:t>AUTO PEG RATIOS</a:t>
            </a:r>
          </a:p>
        </p:txBody>
      </p:sp>
      <p:sp>
        <p:nvSpPr>
          <p:cNvPr id="9" name="Text Placeholder 8">
            <a:extLst>
              <a:ext uri="{FF2B5EF4-FFF2-40B4-BE49-F238E27FC236}">
                <a16:creationId xmlns:a16="http://schemas.microsoft.com/office/drawing/2014/main" id="{1EC5E27F-F747-531A-0AB5-8A71258A1EB6}"/>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C98C07CD-C8EE-7BD3-0BD7-E90E97C14C0A}"/>
              </a:ext>
            </a:extLst>
          </p:cNvPr>
          <p:cNvSpPr>
            <a:spLocks noGrp="1"/>
          </p:cNvSpPr>
          <p:nvPr>
            <p:ph type="ftr" sz="quarter" idx="11"/>
          </p:nvPr>
        </p:nvSpPr>
        <p:spPr/>
        <p:txBody>
          <a:bodyPr/>
          <a:lstStyle/>
          <a:p>
            <a:r>
              <a:rPr lang="en-US"/>
              <a:t>Aswath Damodaran</a:t>
            </a:r>
          </a:p>
        </p:txBody>
      </p:sp>
      <p:pic>
        <p:nvPicPr>
          <p:cNvPr id="10" name="Content Placeholder 9" descr="Table&#10;&#10;Description automatically generated">
            <a:extLst>
              <a:ext uri="{FF2B5EF4-FFF2-40B4-BE49-F238E27FC236}">
                <a16:creationId xmlns:a16="http://schemas.microsoft.com/office/drawing/2014/main" id="{8D6346AA-C99E-53C3-B0A4-36EFC746D803}"/>
              </a:ext>
            </a:extLst>
          </p:cNvPr>
          <p:cNvPicPr>
            <a:picLocks noGrp="1" noChangeAspect="1"/>
          </p:cNvPicPr>
          <p:nvPr>
            <p:ph idx="1"/>
          </p:nvPr>
        </p:nvPicPr>
        <p:blipFill>
          <a:blip r:embed="rId2"/>
          <a:stretch>
            <a:fillRect/>
          </a:stretch>
        </p:blipFill>
        <p:spPr>
          <a:xfrm>
            <a:off x="333329" y="1604536"/>
            <a:ext cx="5490914" cy="2357863"/>
          </a:xfrm>
          <a:prstGeom prst="rect">
            <a:avLst/>
          </a:prstGeom>
        </p:spPr>
      </p:pic>
    </p:spTree>
    <p:extLst>
      <p:ext uri="{BB962C8B-B14F-4D97-AF65-F5344CB8AC3E}">
        <p14:creationId xmlns:p14="http://schemas.microsoft.com/office/powerpoint/2010/main" val="28761452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1386A-4834-A9CC-AB3B-914CB064C442}"/>
              </a:ext>
            </a:extLst>
          </p:cNvPr>
          <p:cNvSpPr>
            <a:spLocks noGrp="1"/>
          </p:cNvSpPr>
          <p:nvPr>
            <p:ph type="title"/>
          </p:nvPr>
        </p:nvSpPr>
        <p:spPr/>
        <p:txBody>
          <a:bodyPr/>
          <a:lstStyle/>
          <a:p>
            <a:r>
              <a:rPr lang="en-US" dirty="0"/>
              <a:t>ADD-ONS AND ADDENDUMS: 1. VALUE OF GROWTH</a:t>
            </a:r>
          </a:p>
        </p:txBody>
      </p:sp>
      <p:sp>
        <p:nvSpPr>
          <p:cNvPr id="3" name="Content Placeholder 2">
            <a:extLst>
              <a:ext uri="{FF2B5EF4-FFF2-40B4-BE49-F238E27FC236}">
                <a16:creationId xmlns:a16="http://schemas.microsoft.com/office/drawing/2014/main" id="{CC25A9B9-1B43-37EF-7424-0135D2F58E7B}"/>
              </a:ext>
            </a:extLst>
          </p:cNvPr>
          <p:cNvSpPr>
            <a:spLocks noGrp="1"/>
          </p:cNvSpPr>
          <p:nvPr>
            <p:ph idx="1"/>
          </p:nvPr>
        </p:nvSpPr>
        <p:spPr/>
        <p:txBody>
          <a:bodyPr>
            <a:normAutofit/>
          </a:bodyPr>
          <a:lstStyle/>
          <a:p>
            <a:pPr lvl="0"/>
            <a:r>
              <a:rPr lang="en-US" dirty="0"/>
              <a:t>While </a:t>
            </a:r>
            <a:r>
              <a:rPr lang="en-US" b="1" dirty="0"/>
              <a:t>many investors view growth as an unalloyed good, it requires a tradeoff</a:t>
            </a:r>
            <a:r>
              <a:rPr lang="en-US" dirty="0"/>
              <a:t>, where a company invests more back into itself in the near term, denying payouts (dividends or buybacks) to its investors, during that period, for higher earnings in the future.</a:t>
            </a:r>
          </a:p>
          <a:p>
            <a:pPr lvl="0"/>
            <a:r>
              <a:rPr lang="en-US" dirty="0"/>
              <a:t> The </a:t>
            </a:r>
            <a:r>
              <a:rPr lang="en-US" b="1" dirty="0"/>
              <a:t>net effect of growth will depend on how much is reinvested back</a:t>
            </a:r>
            <a:r>
              <a:rPr lang="en-US" dirty="0"/>
              <a:t>, relative to what the company can harvest as future growth. </a:t>
            </a:r>
          </a:p>
        </p:txBody>
      </p:sp>
      <p:sp>
        <p:nvSpPr>
          <p:cNvPr id="13" name="Text Placeholder 12">
            <a:extLst>
              <a:ext uri="{FF2B5EF4-FFF2-40B4-BE49-F238E27FC236}">
                <a16:creationId xmlns:a16="http://schemas.microsoft.com/office/drawing/2014/main" id="{FC4A0E73-A842-042F-BB2A-D3897FD7A605}"/>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947DA8B9-A057-834D-3D6B-D4011E69D673}"/>
              </a:ext>
            </a:extLst>
          </p:cNvPr>
          <p:cNvSpPr>
            <a:spLocks noGrp="1"/>
          </p:cNvSpPr>
          <p:nvPr>
            <p:ph type="ftr" sz="quarter" idx="11"/>
          </p:nvPr>
        </p:nvSpPr>
        <p:spPr/>
        <p:txBody>
          <a:bodyPr/>
          <a:lstStyle/>
          <a:p>
            <a:r>
              <a:rPr lang="en-US"/>
              <a:t>Aswath Damodaran</a:t>
            </a:r>
          </a:p>
        </p:txBody>
      </p:sp>
      <p:pic>
        <p:nvPicPr>
          <p:cNvPr id="14" name="Picture 13" descr="Diagram&#10;&#10;Description automatically generated">
            <a:extLst>
              <a:ext uri="{FF2B5EF4-FFF2-40B4-BE49-F238E27FC236}">
                <a16:creationId xmlns:a16="http://schemas.microsoft.com/office/drawing/2014/main" id="{8EDA4637-D028-FC1B-888F-07D41F9316F6}"/>
              </a:ext>
            </a:extLst>
          </p:cNvPr>
          <p:cNvPicPr>
            <a:picLocks noChangeAspect="1"/>
          </p:cNvPicPr>
          <p:nvPr/>
        </p:nvPicPr>
        <p:blipFill>
          <a:blip r:embed="rId2"/>
          <a:stretch>
            <a:fillRect/>
          </a:stretch>
        </p:blipFill>
        <p:spPr>
          <a:xfrm>
            <a:off x="899922" y="4274821"/>
            <a:ext cx="4762500" cy="1714500"/>
          </a:xfrm>
          <a:prstGeom prst="rect">
            <a:avLst/>
          </a:prstGeom>
        </p:spPr>
      </p:pic>
    </p:spTree>
    <p:extLst>
      <p:ext uri="{BB962C8B-B14F-4D97-AF65-F5344CB8AC3E}">
        <p14:creationId xmlns:p14="http://schemas.microsoft.com/office/powerpoint/2010/main" val="40365675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5A61C-0C04-E5F9-9D65-38CF1A7EF58F}"/>
              </a:ext>
            </a:extLst>
          </p:cNvPr>
          <p:cNvSpPr>
            <a:spLocks noGrp="1"/>
          </p:cNvSpPr>
          <p:nvPr>
            <p:ph type="title"/>
          </p:nvPr>
        </p:nvSpPr>
        <p:spPr/>
        <p:txBody>
          <a:bodyPr/>
          <a:lstStyle/>
          <a:p>
            <a:r>
              <a:rPr lang="en-US" dirty="0"/>
              <a:t>Excess returns across global firms…</a:t>
            </a:r>
          </a:p>
        </p:txBody>
      </p:sp>
      <p:sp>
        <p:nvSpPr>
          <p:cNvPr id="4" name="Text Placeholder 3">
            <a:extLst>
              <a:ext uri="{FF2B5EF4-FFF2-40B4-BE49-F238E27FC236}">
                <a16:creationId xmlns:a16="http://schemas.microsoft.com/office/drawing/2014/main" id="{BA543F49-4613-AD65-6BA2-76CA0245BCA9}"/>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AF254539-751E-5A5F-6C5A-40ADDA74272E}"/>
              </a:ext>
            </a:extLst>
          </p:cNvPr>
          <p:cNvSpPr>
            <a:spLocks noGrp="1"/>
          </p:cNvSpPr>
          <p:nvPr>
            <p:ph type="ftr" sz="quarter" idx="11"/>
          </p:nvPr>
        </p:nvSpPr>
        <p:spPr/>
        <p:txBody>
          <a:bodyPr/>
          <a:lstStyle/>
          <a:p>
            <a:pPr>
              <a:defRPr/>
            </a:pPr>
            <a:r>
              <a:rPr lang="en-US"/>
              <a:t>Aswath Damodaran</a:t>
            </a:r>
          </a:p>
        </p:txBody>
      </p:sp>
      <p:pic>
        <p:nvPicPr>
          <p:cNvPr id="9" name="Content Placeholder 8" descr="Chart&#10;&#10;Description automatically generated">
            <a:extLst>
              <a:ext uri="{FF2B5EF4-FFF2-40B4-BE49-F238E27FC236}">
                <a16:creationId xmlns:a16="http://schemas.microsoft.com/office/drawing/2014/main" id="{352ADCCA-76A9-3C11-4BC1-EB549A8BBDBD}"/>
              </a:ext>
            </a:extLst>
          </p:cNvPr>
          <p:cNvPicPr>
            <a:picLocks noGrp="1" noChangeAspect="1"/>
          </p:cNvPicPr>
          <p:nvPr>
            <p:ph idx="1"/>
          </p:nvPr>
        </p:nvPicPr>
        <p:blipFill>
          <a:blip r:embed="rId2"/>
          <a:stretch>
            <a:fillRect/>
          </a:stretch>
        </p:blipFill>
        <p:spPr>
          <a:xfrm>
            <a:off x="992915" y="685800"/>
            <a:ext cx="4305432" cy="5019675"/>
          </a:xfrm>
          <a:prstGeom prst="rect">
            <a:avLst/>
          </a:prstGeom>
        </p:spPr>
      </p:pic>
    </p:spTree>
    <p:extLst>
      <p:ext uri="{BB962C8B-B14F-4D97-AF65-F5344CB8AC3E}">
        <p14:creationId xmlns:p14="http://schemas.microsoft.com/office/powerpoint/2010/main" val="27458168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9CF19-3FCD-0A21-0DF2-01F7B8CD126A}"/>
              </a:ext>
            </a:extLst>
          </p:cNvPr>
          <p:cNvSpPr>
            <a:spLocks noGrp="1"/>
          </p:cNvSpPr>
          <p:nvPr>
            <p:ph type="title"/>
          </p:nvPr>
        </p:nvSpPr>
        <p:spPr/>
        <p:txBody>
          <a:bodyPr/>
          <a:lstStyle/>
          <a:p>
            <a:r>
              <a:rPr lang="en-US" dirty="0"/>
              <a:t>With best and worst industries…</a:t>
            </a:r>
          </a:p>
        </p:txBody>
      </p:sp>
      <p:sp>
        <p:nvSpPr>
          <p:cNvPr id="4" name="Text Placeholder 3">
            <a:extLst>
              <a:ext uri="{FF2B5EF4-FFF2-40B4-BE49-F238E27FC236}">
                <a16:creationId xmlns:a16="http://schemas.microsoft.com/office/drawing/2014/main" id="{4E0AE156-A09C-9C1C-4CD4-23495331326B}"/>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5ADAC7F3-3709-6897-6279-99E2C65D18A6}"/>
              </a:ext>
            </a:extLst>
          </p:cNvPr>
          <p:cNvSpPr>
            <a:spLocks noGrp="1"/>
          </p:cNvSpPr>
          <p:nvPr>
            <p:ph type="ftr" sz="quarter" idx="11"/>
          </p:nvPr>
        </p:nvSpPr>
        <p:spPr/>
        <p:txBody>
          <a:bodyPr/>
          <a:lstStyle/>
          <a:p>
            <a:pPr>
              <a:defRPr/>
            </a:pPr>
            <a:r>
              <a:rPr lang="en-US"/>
              <a:t>Aswath Damodaran</a:t>
            </a:r>
          </a:p>
        </p:txBody>
      </p:sp>
      <p:pic>
        <p:nvPicPr>
          <p:cNvPr id="6" name="Content Placeholder 5" descr="Table&#10;&#10;Description automatically generated">
            <a:extLst>
              <a:ext uri="{FF2B5EF4-FFF2-40B4-BE49-F238E27FC236}">
                <a16:creationId xmlns:a16="http://schemas.microsoft.com/office/drawing/2014/main" id="{8E790744-2642-EA80-9AC9-6C458A4D85D8}"/>
              </a:ext>
            </a:extLst>
          </p:cNvPr>
          <p:cNvPicPr>
            <a:picLocks noGrp="1" noChangeAspect="1"/>
          </p:cNvPicPr>
          <p:nvPr>
            <p:ph idx="1"/>
          </p:nvPr>
        </p:nvPicPr>
        <p:blipFill>
          <a:blip r:embed="rId2"/>
          <a:stretch>
            <a:fillRect/>
          </a:stretch>
        </p:blipFill>
        <p:spPr>
          <a:xfrm>
            <a:off x="628650" y="1075222"/>
            <a:ext cx="5033963" cy="4240830"/>
          </a:xfrm>
          <a:prstGeom prst="rect">
            <a:avLst/>
          </a:prstGeom>
        </p:spPr>
      </p:pic>
    </p:spTree>
    <p:extLst>
      <p:ext uri="{BB962C8B-B14F-4D97-AF65-F5344CB8AC3E}">
        <p14:creationId xmlns:p14="http://schemas.microsoft.com/office/powerpoint/2010/main" val="1215715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68B85-814E-B7E3-9645-5A98D739B520}"/>
              </a:ext>
            </a:extLst>
          </p:cNvPr>
          <p:cNvSpPr>
            <a:spLocks noGrp="1"/>
          </p:cNvSpPr>
          <p:nvPr>
            <p:ph type="title"/>
          </p:nvPr>
        </p:nvSpPr>
        <p:spPr/>
        <p:txBody>
          <a:bodyPr/>
          <a:lstStyle/>
          <a:p>
            <a:r>
              <a:rPr lang="en-US" dirty="0"/>
              <a:t>2. Breakeven analysis</a:t>
            </a:r>
          </a:p>
        </p:txBody>
      </p:sp>
      <p:sp>
        <p:nvSpPr>
          <p:cNvPr id="3" name="Content Placeholder 2">
            <a:extLst>
              <a:ext uri="{FF2B5EF4-FFF2-40B4-BE49-F238E27FC236}">
                <a16:creationId xmlns:a16="http://schemas.microsoft.com/office/drawing/2014/main" id="{F7785017-03B9-9261-19AB-4B7FCE586D27}"/>
              </a:ext>
            </a:extLst>
          </p:cNvPr>
          <p:cNvSpPr>
            <a:spLocks noGrp="1"/>
          </p:cNvSpPr>
          <p:nvPr>
            <p:ph idx="1"/>
          </p:nvPr>
        </p:nvSpPr>
        <p:spPr/>
        <p:txBody>
          <a:bodyPr>
            <a:normAutofit lnSpcReduction="10000"/>
          </a:bodyPr>
          <a:lstStyle/>
          <a:p>
            <a:pPr lvl="0"/>
            <a:r>
              <a:rPr lang="en-US" dirty="0"/>
              <a:t>You can hold all else constant, and change one variable (growth, revenues, risk) and </a:t>
            </a:r>
            <a:r>
              <a:rPr lang="en-US" b="1" dirty="0"/>
              <a:t>find the breakeven value for that variable </a:t>
            </a:r>
            <a:r>
              <a:rPr lang="en-US" dirty="0"/>
              <a:t>that will yield the current market price. The problem with this approach is that it requires to isolate one out of many key inputs to come to your conclusion.</a:t>
            </a:r>
          </a:p>
          <a:p>
            <a:pPr lvl="0"/>
            <a:r>
              <a:rPr lang="en-US" dirty="0"/>
              <a:t>A more expansive approach to backing out market expectations is to </a:t>
            </a:r>
            <a:r>
              <a:rPr lang="en-US" b="1" dirty="0"/>
              <a:t>pick two or even three of the most critical inputs into valuation</a:t>
            </a:r>
            <a:r>
              <a:rPr lang="en-US" dirty="0"/>
              <a:t> and look for combinations of assumptions on these variables that yield the market price.</a:t>
            </a:r>
          </a:p>
          <a:p>
            <a:pPr lvl="0"/>
            <a:r>
              <a:rPr lang="en-US" dirty="0"/>
              <a:t>A third variant is to go back to the story that you built your valuation around, and see how, </a:t>
            </a:r>
            <a:r>
              <a:rPr lang="en-US" b="1" dirty="0"/>
              <a:t>as you change the story, the valuation changes</a:t>
            </a:r>
            <a:r>
              <a:rPr lang="en-US" dirty="0"/>
              <a:t>.</a:t>
            </a:r>
          </a:p>
          <a:p>
            <a:endParaRPr lang="en-US" dirty="0"/>
          </a:p>
        </p:txBody>
      </p:sp>
      <p:sp>
        <p:nvSpPr>
          <p:cNvPr id="9" name="Text Placeholder 8">
            <a:extLst>
              <a:ext uri="{FF2B5EF4-FFF2-40B4-BE49-F238E27FC236}">
                <a16:creationId xmlns:a16="http://schemas.microsoft.com/office/drawing/2014/main" id="{663FCD95-07EE-0D94-A586-CB63F63E62FF}"/>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E3AD7A64-67EA-040A-205D-4B920BA8FB24}"/>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6048418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F583B-C1AE-D699-51FF-760EE2647D0C}"/>
              </a:ext>
            </a:extLst>
          </p:cNvPr>
          <p:cNvSpPr>
            <a:spLocks noGrp="1"/>
          </p:cNvSpPr>
          <p:nvPr>
            <p:ph type="title"/>
          </p:nvPr>
        </p:nvSpPr>
        <p:spPr/>
        <p:txBody>
          <a:bodyPr/>
          <a:lstStyle/>
          <a:p>
            <a:r>
              <a:rPr lang="en-US" dirty="0"/>
              <a:t>Tesla Break-even in November 2021</a:t>
            </a:r>
          </a:p>
        </p:txBody>
      </p:sp>
      <p:sp>
        <p:nvSpPr>
          <p:cNvPr id="4" name="Text Placeholder 3">
            <a:extLst>
              <a:ext uri="{FF2B5EF4-FFF2-40B4-BE49-F238E27FC236}">
                <a16:creationId xmlns:a16="http://schemas.microsoft.com/office/drawing/2014/main" id="{7501497A-523E-E4DD-93B6-DC0AD55D15BA}"/>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72A1B481-ED12-84B8-9160-0615BC4F2A28}"/>
              </a:ext>
            </a:extLst>
          </p:cNvPr>
          <p:cNvSpPr>
            <a:spLocks noGrp="1"/>
          </p:cNvSpPr>
          <p:nvPr>
            <p:ph type="ftr" sz="quarter" idx="11"/>
          </p:nvPr>
        </p:nvSpPr>
        <p:spPr/>
        <p:txBody>
          <a:bodyPr/>
          <a:lstStyle/>
          <a:p>
            <a:pPr>
              <a:defRPr/>
            </a:pPr>
            <a:r>
              <a:rPr lang="en-US"/>
              <a:t>Aswath Damodaran</a:t>
            </a:r>
          </a:p>
        </p:txBody>
      </p:sp>
      <p:pic>
        <p:nvPicPr>
          <p:cNvPr id="6" name="Content Placeholder 5" descr="Table&#10;&#10;Description automatically generated">
            <a:extLst>
              <a:ext uri="{FF2B5EF4-FFF2-40B4-BE49-F238E27FC236}">
                <a16:creationId xmlns:a16="http://schemas.microsoft.com/office/drawing/2014/main" id="{827AACAC-162C-0BAF-46DF-B3F7AABC29F7}"/>
              </a:ext>
            </a:extLst>
          </p:cNvPr>
          <p:cNvPicPr>
            <a:picLocks noGrp="1" noChangeAspect="1"/>
          </p:cNvPicPr>
          <p:nvPr>
            <p:ph idx="1"/>
          </p:nvPr>
        </p:nvPicPr>
        <p:blipFill>
          <a:blip r:embed="rId2"/>
          <a:stretch>
            <a:fillRect/>
          </a:stretch>
        </p:blipFill>
        <p:spPr>
          <a:xfrm>
            <a:off x="214789" y="1746408"/>
            <a:ext cx="5691107" cy="1530191"/>
          </a:xfrm>
          <a:prstGeom prst="rect">
            <a:avLst/>
          </a:prstGeom>
        </p:spPr>
      </p:pic>
    </p:spTree>
    <p:extLst>
      <p:ext uri="{BB962C8B-B14F-4D97-AF65-F5344CB8AC3E}">
        <p14:creationId xmlns:p14="http://schemas.microsoft.com/office/powerpoint/2010/main" val="282753982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{4ED3E472-F967-4B46-B9EF-D8C12DA60E0B}tf10001070</Template>
  <TotalTime>36750</TotalTime>
  <Pages>63</Pages>
  <Words>1834</Words>
  <Application>Microsoft Macintosh PowerPoint</Application>
  <PresentationFormat>Letter Paper (8.5x11 in)</PresentationFormat>
  <Paragraphs>105</Paragraphs>
  <Slides>29</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Calibri</vt:lpstr>
      <vt:lpstr>Helvetica</vt:lpstr>
      <vt:lpstr>Rockwell</vt:lpstr>
      <vt:lpstr>Rockwell Condensed</vt:lpstr>
      <vt:lpstr>Rockwell Extra Bold</vt:lpstr>
      <vt:lpstr>Wingdings</vt:lpstr>
      <vt:lpstr>Wood Type</vt:lpstr>
      <vt:lpstr>VALUING High growth firms</vt:lpstr>
      <vt:lpstr>The High Growth phase</vt:lpstr>
      <vt:lpstr>Valuing high growth firms: The scaling effect</vt:lpstr>
      <vt:lpstr>With added challenges</vt:lpstr>
      <vt:lpstr>The Intrinsic value response: 1. Tell a story!</vt:lpstr>
      <vt:lpstr>Step 2: The 3P test</vt:lpstr>
      <vt:lpstr>Step 3A: Story pieces to value inputs –  Revenue growth</vt:lpstr>
      <vt:lpstr>Step 3B: Profitability</vt:lpstr>
      <vt:lpstr>Step 3C: Reinvestment</vt:lpstr>
      <vt:lpstr>Step 3D: Risk Profile</vt:lpstr>
      <vt:lpstr>Step 3E: Closure</vt:lpstr>
      <vt:lpstr>Step 4: Value the business</vt:lpstr>
      <vt:lpstr>Step 5: Keep the feedback loop open</vt:lpstr>
      <vt:lpstr>Valuing tesla in November 2021 – The market Lead in..</vt:lpstr>
      <vt:lpstr>With the financial back up..</vt:lpstr>
      <vt:lpstr>My Tesla stories 0ver time!</vt:lpstr>
      <vt:lpstr>MY UPDATED TESLA STORY - REVENUES</vt:lpstr>
      <vt:lpstr>AND PROFITABILITY…</vt:lpstr>
      <vt:lpstr>WITH REINVESTMENT…</vt:lpstr>
      <vt:lpstr>RISK (AND PERSONALITY)</vt:lpstr>
      <vt:lpstr>TESLA VALUATION IN NOVEMBER 2021</vt:lpstr>
      <vt:lpstr>PRICING CHALLENGES</vt:lpstr>
      <vt:lpstr>PRICING TESLA IN NOVEMBER 2021 – AUTO PRICING</vt:lpstr>
      <vt:lpstr>AUTO PEG RATIOS</vt:lpstr>
      <vt:lpstr>ADD-ONS AND ADDENDUMS: 1. VALUE OF GROWTH</vt:lpstr>
      <vt:lpstr>Excess returns across global firms…</vt:lpstr>
      <vt:lpstr>With best and worst industries…</vt:lpstr>
      <vt:lpstr>2. Breakeven analysis</vt:lpstr>
      <vt:lpstr>Tesla Break-even in November 2021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Option Pricing Theory and Applications</dc:title>
  <dc:subject/>
  <dc:creator>Aswath Damodaran</dc:creator>
  <cp:keywords/>
  <dc:description/>
  <cp:lastModifiedBy>Aswath Damodaran</cp:lastModifiedBy>
  <cp:revision>580</cp:revision>
  <cp:lastPrinted>2024-08-07T17:02:35Z</cp:lastPrinted>
  <dcterms:created xsi:type="dcterms:W3CDTF">2010-08-23T11:25:52Z</dcterms:created>
  <dcterms:modified xsi:type="dcterms:W3CDTF">2024-08-07T17:02:58Z</dcterms:modified>
</cp:coreProperties>
</file>