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11" r:id="rId1"/>
  </p:sldMasterIdLst>
  <p:notesMasterIdLst>
    <p:notesMasterId r:id="rId28"/>
  </p:notesMasterIdLst>
  <p:handoutMasterIdLst>
    <p:handoutMasterId r:id="rId29"/>
  </p:handoutMasterIdLst>
  <p:sldIdLst>
    <p:sldId id="405" r:id="rId2"/>
    <p:sldId id="406" r:id="rId3"/>
    <p:sldId id="432" r:id="rId4"/>
    <p:sldId id="415" r:id="rId5"/>
    <p:sldId id="416" r:id="rId6"/>
    <p:sldId id="417" r:id="rId7"/>
    <p:sldId id="431" r:id="rId8"/>
    <p:sldId id="418" r:id="rId9"/>
    <p:sldId id="419" r:id="rId10"/>
    <p:sldId id="407" r:id="rId11"/>
    <p:sldId id="444" r:id="rId12"/>
    <p:sldId id="408" r:id="rId13"/>
    <p:sldId id="421" r:id="rId14"/>
    <p:sldId id="410" r:id="rId15"/>
    <p:sldId id="422" r:id="rId16"/>
    <p:sldId id="445" r:id="rId17"/>
    <p:sldId id="446" r:id="rId18"/>
    <p:sldId id="434" r:id="rId19"/>
    <p:sldId id="435" r:id="rId20"/>
    <p:sldId id="436" r:id="rId21"/>
    <p:sldId id="438" r:id="rId22"/>
    <p:sldId id="439" r:id="rId23"/>
    <p:sldId id="440" r:id="rId24"/>
    <p:sldId id="441" r:id="rId25"/>
    <p:sldId id="442" r:id="rId26"/>
    <p:sldId id="443" r:id="rId27"/>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27"/>
    <p:restoredTop sz="93605"/>
  </p:normalViewPr>
  <p:slideViewPr>
    <p:cSldViewPr>
      <p:cViewPr varScale="1">
        <p:scale>
          <a:sx n="115" d="100"/>
          <a:sy n="115" d="100"/>
        </p:scale>
        <p:origin x="127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0148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Tree>
    <p:extLst>
      <p:ext uri="{BB962C8B-B14F-4D97-AF65-F5344CB8AC3E}">
        <p14:creationId xmlns:p14="http://schemas.microsoft.com/office/powerpoint/2010/main" val="36467065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548DA48-CD55-7D46-9088-BD1D4AF668F0}" type="slidenum">
              <a:rPr lang="en-US" smtClean="0"/>
              <a:pPr>
                <a:defRPr/>
              </a:pPr>
              <a:t>‹#›</a:t>
            </a:fld>
            <a:endParaRPr lang="en-US" dirty="0"/>
          </a:p>
        </p:txBody>
      </p:sp>
    </p:spTree>
    <p:extLst>
      <p:ext uri="{BB962C8B-B14F-4D97-AF65-F5344CB8AC3E}">
        <p14:creationId xmlns:p14="http://schemas.microsoft.com/office/powerpoint/2010/main" val="418965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97546" cy="1191768"/>
          </a:xfrm>
        </p:spPr>
        <p:txBody>
          <a:bodyPr/>
          <a:lstStyle/>
          <a:p>
            <a:r>
              <a:rPr lang="en-US"/>
              <a:t>Click to edit Master title style</a:t>
            </a:r>
            <a:endParaRPr lang="en-US" dirty="0"/>
          </a:p>
        </p:txBody>
      </p:sp>
      <p:sp>
        <p:nvSpPr>
          <p:cNvPr id="3" name="Content Placeholder 2"/>
          <p:cNvSpPr>
            <a:spLocks noGrp="1"/>
          </p:cNvSpPr>
          <p:nvPr>
            <p:ph idx="1"/>
          </p:nvPr>
        </p:nvSpPr>
        <p:spPr>
          <a:xfrm>
            <a:off x="685800" y="1752600"/>
            <a:ext cx="7761732"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406159779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CA031F07-3481-9143-935D-C9BC1BAF8C14}" type="slidenum">
              <a:rPr lang="en-US" smtClean="0"/>
              <a:pPr>
                <a:defRPr/>
              </a:pPr>
              <a:t>‹#›</a:t>
            </a:fld>
            <a:endParaRPr lang="en-US" dirty="0"/>
          </a:p>
        </p:txBody>
      </p:sp>
    </p:spTree>
    <p:extLst>
      <p:ext uri="{BB962C8B-B14F-4D97-AF65-F5344CB8AC3E}">
        <p14:creationId xmlns:p14="http://schemas.microsoft.com/office/powerpoint/2010/main" val="374558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932319342"/>
      </p:ext>
    </p:extLst>
  </p:cSld>
  <p:clrMapOvr>
    <a:masterClrMapping/>
  </p:clrMapOvr>
  <p:hf sldNum="0"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08592848"/>
      </p:ext>
    </p:extLst>
  </p:cSld>
  <p:clrMapOvr>
    <a:masterClrMapping/>
  </p:clrMapOvr>
  <p:hf sldNum="0"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500F3875-3E8C-C840-A055-17855AA13C79}" type="slidenum">
              <a:rPr lang="en-US" smtClean="0"/>
              <a:pPr>
                <a:defRPr/>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9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B9BA377C-7D64-3F47-856A-286272E12FC8}" type="slidenum">
              <a:rPr lang="en-US" smtClean="0"/>
              <a:pPr>
                <a:defRPr/>
              </a:pPr>
              <a:t>‹#›</a:t>
            </a:fld>
            <a:endParaRPr lang="en-US" dirty="0"/>
          </a:p>
        </p:txBody>
      </p:sp>
    </p:spTree>
    <p:extLst>
      <p:ext uri="{BB962C8B-B14F-4D97-AF65-F5344CB8AC3E}">
        <p14:creationId xmlns:p14="http://schemas.microsoft.com/office/powerpoint/2010/main" val="332826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438031939"/>
      </p:ext>
    </p:extLst>
  </p:cSld>
  <p:clrMapOvr>
    <a:masterClrMapping/>
  </p:clrMapOvr>
  <p:hf sldNum="0"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3CC3F1FF-FCC0-0849-955C-7A2EFAD0A42E}" type="slidenum">
              <a:rPr lang="en-US" smtClean="0"/>
              <a:pPr>
                <a:defRPr/>
              </a:pPr>
              <a:t>‹#›</a:t>
            </a:fld>
            <a:endParaRPr lang="en-US" dirty="0"/>
          </a:p>
        </p:txBody>
      </p:sp>
    </p:spTree>
    <p:extLst>
      <p:ext uri="{BB962C8B-B14F-4D97-AF65-F5344CB8AC3E}">
        <p14:creationId xmlns:p14="http://schemas.microsoft.com/office/powerpoint/2010/main" val="285064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35090582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3519468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45BC606D-3CB3-0147-AA31-F86B6EE4E78A}" type="slidenum">
              <a:rPr lang="en-US" smtClean="0"/>
              <a:pPr>
                <a:defRPr/>
              </a:pPr>
              <a:t>‹#›</a:t>
            </a:fld>
            <a:endParaRPr lang="en-US" sz="1400" dirty="0">
              <a:solidFill>
                <a:srgbClr val="FFFFFF"/>
              </a:solidFill>
            </a:endParaRPr>
          </a:p>
        </p:txBody>
      </p:sp>
    </p:spTree>
    <p:extLst>
      <p:ext uri="{BB962C8B-B14F-4D97-AF65-F5344CB8AC3E}">
        <p14:creationId xmlns:p14="http://schemas.microsoft.com/office/powerpoint/2010/main" val="2142568023"/>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Lst>
  <p:hf sldNum="0" hd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404" name="Group 1639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5" name="Oval 1639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6" name="Oval 1639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6407" name="Rectangle 1639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Rectangle 2"/>
          <p:cNvSpPr>
            <a:spLocks noGrp="1" noChangeArrowheads="1"/>
          </p:cNvSpPr>
          <p:nvPr>
            <p:ph type="title"/>
          </p:nvPr>
        </p:nvSpPr>
        <p:spPr>
          <a:xfrm>
            <a:off x="4940658" y="1382165"/>
            <a:ext cx="3651884" cy="1517984"/>
          </a:xfrm>
        </p:spPr>
        <p:txBody>
          <a:bodyPr vert="horz" lIns="91440" tIns="45720" rIns="91440" bIns="45720" rtlCol="0" anchor="ctr">
            <a:normAutofit/>
          </a:bodyPr>
          <a:lstStyle/>
          <a:p>
            <a:r>
              <a:rPr lang="en-US" sz="4200" dirty="0">
                <a:solidFill>
                  <a:srgbClr val="000000"/>
                </a:solidFill>
              </a:rPr>
              <a:t>VALUING Mature firms</a:t>
            </a:r>
          </a:p>
        </p:txBody>
      </p:sp>
      <p:sp>
        <p:nvSpPr>
          <p:cNvPr id="16408" name="Freeform: Shape 16397">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 y="401980"/>
            <a:ext cx="4586799"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Content Placeholder 6" descr="A book cover with orange arrows and black text&#10;&#10;Description automatically generated">
            <a:extLst>
              <a:ext uri="{FF2B5EF4-FFF2-40B4-BE49-F238E27FC236}">
                <a16:creationId xmlns:a16="http://schemas.microsoft.com/office/drawing/2014/main" id="{D5097C87-D76C-CADB-2D08-0A73E45D106E}"/>
              </a:ext>
            </a:extLst>
          </p:cNvPr>
          <p:cNvPicPr>
            <a:picLocks noGrp="1" noChangeAspect="1"/>
          </p:cNvPicPr>
          <p:nvPr>
            <p:ph idx="1"/>
          </p:nvPr>
        </p:nvPicPr>
        <p:blipFill>
          <a:blip r:embed="rId7"/>
          <a:srcRect l="5911" r="8490"/>
          <a:stretch/>
        </p:blipFill>
        <p:spPr>
          <a:xfrm>
            <a:off x="-7399" y="401980"/>
            <a:ext cx="4586799"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6387" name="Footer Placeholder 1"/>
          <p:cNvSpPr>
            <a:spLocks noGrp="1"/>
          </p:cNvSpPr>
          <p:nvPr>
            <p:ph type="ftr" sz="quarter" idx="11"/>
          </p:nvPr>
        </p:nvSpPr>
        <p:spPr>
          <a:xfrm>
            <a:off x="4940658" y="6252323"/>
            <a:ext cx="3442479" cy="365125"/>
          </a:xfrm>
        </p:spPr>
        <p:txBody>
          <a:bodyPr vert="horz" lIns="91440" tIns="45720" rIns="91440" bIns="45720" rtlCol="0" anchor="ctr">
            <a:norm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pPr defTabSz="457200">
              <a:spcAft>
                <a:spcPts val="600"/>
              </a:spcAft>
            </a:pPr>
            <a:r>
              <a:rPr lang="en-US" sz="1100" kern="1200">
                <a:solidFill>
                  <a:srgbClr val="7F7F7F"/>
                </a:solidFill>
                <a:latin typeface="+mn-lt"/>
                <a:ea typeface="+mn-ea"/>
                <a:cs typeface="+mn-cs"/>
              </a:rPr>
              <a:t>Aswath Damodaran</a:t>
            </a:r>
          </a:p>
        </p:txBody>
      </p:sp>
      <p:grpSp>
        <p:nvGrpSpPr>
          <p:cNvPr id="16409" name="Group 16399">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6401" name="Oval 16400">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402" name="Oval 16401">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49CA-B757-511B-6EDC-95B1D8BE44CE}"/>
              </a:ext>
            </a:extLst>
          </p:cNvPr>
          <p:cNvSpPr>
            <a:spLocks noGrp="1"/>
          </p:cNvSpPr>
          <p:nvPr>
            <p:ph type="title"/>
          </p:nvPr>
        </p:nvSpPr>
        <p:spPr/>
        <p:txBody>
          <a:bodyPr/>
          <a:lstStyle/>
          <a:p>
            <a:r>
              <a:rPr lang="en-US" dirty="0"/>
              <a:t>MATURE FIRM CHARACTERISTICS</a:t>
            </a:r>
          </a:p>
        </p:txBody>
      </p:sp>
      <p:sp>
        <p:nvSpPr>
          <p:cNvPr id="21" name="Content Placeholder 20">
            <a:extLst>
              <a:ext uri="{FF2B5EF4-FFF2-40B4-BE49-F238E27FC236}">
                <a16:creationId xmlns:a16="http://schemas.microsoft.com/office/drawing/2014/main" id="{988D6A4D-E388-C22A-0164-B47AFB0BC225}"/>
              </a:ext>
            </a:extLst>
          </p:cNvPr>
          <p:cNvSpPr>
            <a:spLocks noGrp="1"/>
          </p:cNvSpPr>
          <p:nvPr>
            <p:ph idx="1"/>
          </p:nvPr>
        </p:nvSpPr>
        <p:spPr/>
        <p:txBody>
          <a:bodyPr>
            <a:normAutofit lnSpcReduction="10000"/>
          </a:bodyPr>
          <a:lstStyle/>
          <a:p>
            <a:pPr lvl="0"/>
            <a:r>
              <a:rPr lang="en-US" sz="1400" u="sng" dirty="0"/>
              <a:t>Revenue growth is approaching the growth rate in the economy</a:t>
            </a:r>
            <a:r>
              <a:rPr lang="en-US" sz="1400" dirty="0"/>
              <a:t>: While the growth rate for earnings for mature firms can be high, because of improved efficiencies, the revenue growth is more difficult to alter. </a:t>
            </a:r>
          </a:p>
          <a:p>
            <a:pPr lvl="0"/>
            <a:r>
              <a:rPr lang="en-US" sz="1400" u="sng" dirty="0"/>
              <a:t>Margins are established</a:t>
            </a:r>
            <a:r>
              <a:rPr lang="en-US" sz="1400" dirty="0"/>
              <a:t>: Another feature shared by mature companies is that they tend to have stable margins (at least across cycles)</a:t>
            </a:r>
          </a:p>
          <a:p>
            <a:pPr lvl="0"/>
            <a:r>
              <a:rPr lang="en-US" sz="1400" u="sng" dirty="0"/>
              <a:t>Competitive advantages</a:t>
            </a:r>
            <a:r>
              <a:rPr lang="en-US" sz="1400" dirty="0"/>
              <a:t>: While some mature firms see excess returns go to zero or become negative with the advent of competition, other mature firms retain significant competitive advantages (and excess returns). </a:t>
            </a:r>
          </a:p>
          <a:p>
            <a:pPr lvl="0"/>
            <a:r>
              <a:rPr lang="en-US" sz="1400" u="sng" dirty="0"/>
              <a:t>Debt capacity</a:t>
            </a:r>
            <a:r>
              <a:rPr lang="en-US" sz="1400" dirty="0"/>
              <a:t>: The capacity to borrow money should increase at mature firms, although there can be big differences in how these firms react to this surge in debt capacity</a:t>
            </a:r>
          </a:p>
          <a:p>
            <a:pPr lvl="0"/>
            <a:r>
              <a:rPr lang="en-US" sz="1400" u="sng" dirty="0"/>
              <a:t>Cash buildup and return</a:t>
            </a:r>
            <a:r>
              <a:rPr lang="en-US" sz="1400" dirty="0"/>
              <a:t>:  As earnings improve and reinvestment needs drop off, mature companies generate more cash from their operations than they need. </a:t>
            </a:r>
          </a:p>
          <a:p>
            <a:pPr lvl="0"/>
            <a:r>
              <a:rPr lang="en-US" sz="1400" u="sng" dirty="0"/>
              <a:t>Inorganic growth</a:t>
            </a:r>
            <a:r>
              <a:rPr lang="en-US" sz="1400" dirty="0"/>
              <a:t>: As companies get larger and internal investment opportunities do not provide the growth boost that they used to, many mature companies look for quick fixes that will allow them to continue maintaining high growth. One option, albeit an expensive one, is to buy growth in the form of acquisitions.</a:t>
            </a:r>
          </a:p>
        </p:txBody>
      </p:sp>
      <p:sp>
        <p:nvSpPr>
          <p:cNvPr id="25" name="Text Placeholder 24">
            <a:extLst>
              <a:ext uri="{FF2B5EF4-FFF2-40B4-BE49-F238E27FC236}">
                <a16:creationId xmlns:a16="http://schemas.microsoft.com/office/drawing/2014/main" id="{31799A79-54A4-7805-2DEE-94A0AF0768CF}"/>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FF626AB-172F-11C6-07A3-F1C16DAFC52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0197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95-4343-F3EF-9299-6052A2537F31}"/>
              </a:ext>
            </a:extLst>
          </p:cNvPr>
          <p:cNvSpPr>
            <a:spLocks noGrp="1"/>
          </p:cNvSpPr>
          <p:nvPr>
            <p:ph type="title"/>
          </p:nvPr>
        </p:nvSpPr>
        <p:spPr/>
        <p:txBody>
          <a:bodyPr/>
          <a:lstStyle/>
          <a:p>
            <a:r>
              <a:rPr lang="en-US" dirty="0"/>
              <a:t>Valuation challenges – assets in place</a:t>
            </a:r>
          </a:p>
        </p:txBody>
      </p:sp>
      <p:sp>
        <p:nvSpPr>
          <p:cNvPr id="25" name="Content Placeholder 24">
            <a:extLst>
              <a:ext uri="{FF2B5EF4-FFF2-40B4-BE49-F238E27FC236}">
                <a16:creationId xmlns:a16="http://schemas.microsoft.com/office/drawing/2014/main" id="{1FB3B3D2-F3FE-AFDA-5062-1BB72C5A8CC7}"/>
              </a:ext>
            </a:extLst>
          </p:cNvPr>
          <p:cNvSpPr>
            <a:spLocks noGrp="1"/>
          </p:cNvSpPr>
          <p:nvPr>
            <p:ph idx="1"/>
          </p:nvPr>
        </p:nvSpPr>
        <p:spPr/>
        <p:txBody>
          <a:bodyPr>
            <a:normAutofit lnSpcReduction="10000"/>
          </a:bodyPr>
          <a:lstStyle/>
          <a:p>
            <a:pPr lvl="0"/>
            <a:r>
              <a:rPr lang="en-US" u="sng" dirty="0"/>
              <a:t>Managed earnings</a:t>
            </a:r>
            <a:r>
              <a:rPr lang="en-US" dirty="0"/>
              <a:t>: Mature companies are adept at using the </a:t>
            </a:r>
            <a:r>
              <a:rPr lang="en-US" b="1" dirty="0"/>
              <a:t>discretionary power offered in accounting rules </a:t>
            </a:r>
            <a:r>
              <a:rPr lang="en-US" dirty="0"/>
              <a:t>to manage earnings. </a:t>
            </a:r>
          </a:p>
          <a:p>
            <a:pPr lvl="0"/>
            <a:r>
              <a:rPr lang="en-US" u="sng" dirty="0"/>
              <a:t>Management inefficiencies</a:t>
            </a:r>
            <a:r>
              <a:rPr lang="en-US" dirty="0"/>
              <a:t>: Mature companies have </a:t>
            </a:r>
            <a:r>
              <a:rPr lang="en-US" b="1" dirty="0"/>
              <a:t>long periods of stable operating history</a:t>
            </a:r>
            <a:r>
              <a:rPr lang="en-US" dirty="0"/>
              <a:t>. </a:t>
            </a:r>
          </a:p>
          <a:p>
            <a:pPr lvl="1"/>
            <a:r>
              <a:rPr lang="en-US" dirty="0"/>
              <a:t>However, </a:t>
            </a:r>
            <a:r>
              <a:rPr lang="en-US" b="1" dirty="0"/>
              <a:t>past earnings reflect how the firm was managed over the period</a:t>
            </a:r>
            <a:r>
              <a:rPr lang="en-US" dirty="0"/>
              <a:t>, and to the extent that managers might not have made the right investment or financing choices, the reported earnings will be lower than could have been generated under better or optimal management. </a:t>
            </a:r>
          </a:p>
          <a:p>
            <a:pPr lvl="1"/>
            <a:r>
              <a:rPr lang="en-US" dirty="0"/>
              <a:t>If there is the </a:t>
            </a:r>
            <a:r>
              <a:rPr lang="en-US" b="1" dirty="0"/>
              <a:t>possibility of such a management change </a:t>
            </a:r>
            <a:r>
              <a:rPr lang="en-US" dirty="0"/>
              <a:t>on the horizon, we will undervalue existing assets using reported earnings.</a:t>
            </a:r>
          </a:p>
        </p:txBody>
      </p:sp>
      <p:sp>
        <p:nvSpPr>
          <p:cNvPr id="29" name="Text Placeholder 28">
            <a:extLst>
              <a:ext uri="{FF2B5EF4-FFF2-40B4-BE49-F238E27FC236}">
                <a16:creationId xmlns:a16="http://schemas.microsoft.com/office/drawing/2014/main" id="{80D2B1B6-15CF-88E6-8D4A-0E737B2E1C5D}"/>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DFB91D2A-923D-C64A-0DA1-85BBB8789F2E}"/>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9421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B995-EC7C-5323-ECD2-931C04C400DD}"/>
              </a:ext>
            </a:extLst>
          </p:cNvPr>
          <p:cNvSpPr>
            <a:spLocks noGrp="1"/>
          </p:cNvSpPr>
          <p:nvPr>
            <p:ph type="title"/>
          </p:nvPr>
        </p:nvSpPr>
        <p:spPr/>
        <p:txBody>
          <a:bodyPr/>
          <a:lstStyle/>
          <a:p>
            <a:r>
              <a:rPr lang="en-US" dirty="0"/>
              <a:t>Valuation challenges – growth assets</a:t>
            </a:r>
          </a:p>
        </p:txBody>
      </p:sp>
      <p:sp>
        <p:nvSpPr>
          <p:cNvPr id="26" name="Content Placeholder 25">
            <a:extLst>
              <a:ext uri="{FF2B5EF4-FFF2-40B4-BE49-F238E27FC236}">
                <a16:creationId xmlns:a16="http://schemas.microsoft.com/office/drawing/2014/main" id="{5A582F8A-EE8C-CCAC-A679-12AF10AECE14}"/>
              </a:ext>
            </a:extLst>
          </p:cNvPr>
          <p:cNvSpPr>
            <a:spLocks noGrp="1"/>
          </p:cNvSpPr>
          <p:nvPr>
            <p:ph idx="1"/>
          </p:nvPr>
        </p:nvSpPr>
        <p:spPr/>
        <p:txBody>
          <a:bodyPr>
            <a:normAutofit fontScale="92500" lnSpcReduction="20000"/>
          </a:bodyPr>
          <a:lstStyle/>
          <a:p>
            <a:pPr lvl="0"/>
            <a:r>
              <a:rPr lang="en-US" dirty="0"/>
              <a:t>As companies mature, </a:t>
            </a:r>
            <a:r>
              <a:rPr lang="en-US" b="1" dirty="0"/>
              <a:t>internal investments start to become scarce</a:t>
            </a:r>
            <a:r>
              <a:rPr lang="en-US" dirty="0"/>
              <a:t>, relative to what the firm has available to invest. </a:t>
            </a:r>
          </a:p>
          <a:p>
            <a:pPr lvl="0"/>
            <a:r>
              <a:rPr lang="en-US" dirty="0"/>
              <a:t>As companies get larger, the </a:t>
            </a:r>
            <a:r>
              <a:rPr lang="en-US" b="1" dirty="0"/>
              <a:t>new investments they make also must be sizeable</a:t>
            </a:r>
            <a:r>
              <a:rPr lang="en-US" dirty="0"/>
              <a:t> to have any impact on overall growth. Although finding multibillion-dollar internal projects is difficult, finding acquisitions of that size is easier, and these affect the growth rate almost immediately. </a:t>
            </a:r>
          </a:p>
          <a:p>
            <a:pPr lvl="0"/>
            <a:r>
              <a:rPr lang="en-US" dirty="0"/>
              <a:t>The third reason applies in businesses that have a </a:t>
            </a:r>
            <a:r>
              <a:rPr lang="en-US" b="1" dirty="0"/>
              <a:t>long lead time between investment and payoff</a:t>
            </a:r>
            <a:r>
              <a:rPr lang="en-US" dirty="0"/>
              <a:t>. In these businesses, there will be a lag between the initial investment in a new asset and the growth generated by that investment. With an acquisition, we are in effect speeding up the payoffs.</a:t>
            </a:r>
          </a:p>
        </p:txBody>
      </p:sp>
      <p:sp>
        <p:nvSpPr>
          <p:cNvPr id="30" name="Text Placeholder 29">
            <a:extLst>
              <a:ext uri="{FF2B5EF4-FFF2-40B4-BE49-F238E27FC236}">
                <a16:creationId xmlns:a16="http://schemas.microsoft.com/office/drawing/2014/main" id="{EA82F6BE-0B8D-5EF8-5440-37EF6C6F92D2}"/>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81E37BF-37A7-1B20-D2F9-564FAACD793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0508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4B6-0A4B-EFB7-A3D3-43C03301AC4B}"/>
              </a:ext>
            </a:extLst>
          </p:cNvPr>
          <p:cNvSpPr>
            <a:spLocks noGrp="1"/>
          </p:cNvSpPr>
          <p:nvPr>
            <p:ph type="title"/>
          </p:nvPr>
        </p:nvSpPr>
        <p:spPr/>
        <p:txBody>
          <a:bodyPr/>
          <a:lstStyle/>
          <a:p>
            <a:r>
              <a:rPr lang="en-US" dirty="0"/>
              <a:t>Valuation challenges - Risk</a:t>
            </a:r>
          </a:p>
        </p:txBody>
      </p:sp>
      <p:sp>
        <p:nvSpPr>
          <p:cNvPr id="19" name="Content Placeholder 18">
            <a:extLst>
              <a:ext uri="{FF2B5EF4-FFF2-40B4-BE49-F238E27FC236}">
                <a16:creationId xmlns:a16="http://schemas.microsoft.com/office/drawing/2014/main" id="{DDBA28AC-A760-A386-D5ED-F2FDF6F6C635}"/>
              </a:ext>
            </a:extLst>
          </p:cNvPr>
          <p:cNvSpPr>
            <a:spLocks noGrp="1"/>
          </p:cNvSpPr>
          <p:nvPr>
            <p:ph idx="1"/>
          </p:nvPr>
        </p:nvSpPr>
        <p:spPr/>
        <p:txBody>
          <a:bodyPr>
            <a:normAutofit fontScale="85000" lnSpcReduction="20000"/>
          </a:bodyPr>
          <a:lstStyle/>
          <a:p>
            <a:r>
              <a:rPr lang="en-US" dirty="0"/>
              <a:t>Most mature companies have been </a:t>
            </a:r>
            <a:r>
              <a:rPr lang="en-US" b="1" dirty="0"/>
              <a:t>publicly traded for extended periods</a:t>
            </a:r>
            <a:r>
              <a:rPr lang="en-US" dirty="0"/>
              <a:t>, giving us access to more historical price data, as well as data on earnings variability over time. </a:t>
            </a:r>
          </a:p>
          <a:p>
            <a:r>
              <a:rPr lang="en-US" dirty="0"/>
              <a:t>They also have </a:t>
            </a:r>
            <a:r>
              <a:rPr lang="en-US" b="1" dirty="0"/>
              <a:t>settled risk profiles</a:t>
            </a:r>
            <a:r>
              <a:rPr lang="en-US" dirty="0"/>
              <a:t>, which stabilizes the data, and makes estimating equity risk parameters from historical data more defensible with this group of companies than it was with the growth companies that we analyzed in the preceding two chapters. </a:t>
            </a:r>
          </a:p>
          <a:p>
            <a:r>
              <a:rPr lang="en-US" dirty="0"/>
              <a:t> However, there are three estimation issues that can affect discount rate estimates. </a:t>
            </a:r>
          </a:p>
          <a:p>
            <a:pPr lvl="1"/>
            <a:r>
              <a:rPr lang="en-US" dirty="0"/>
              <a:t>The first is that mature companies </a:t>
            </a:r>
            <a:r>
              <a:rPr lang="en-US" b="1" dirty="0"/>
              <a:t>accumulate debt from multiple places</a:t>
            </a:r>
            <a:r>
              <a:rPr lang="en-US" dirty="0"/>
              <a:t>, leading to complex mixes of debt, in fixed-rate and floating-rate, in multiple currencies. </a:t>
            </a:r>
          </a:p>
          <a:p>
            <a:pPr lvl="1"/>
            <a:r>
              <a:rPr lang="en-US" dirty="0"/>
              <a:t>The second issue is that discount rates (costs of debt, equity, and capital) are affected by the firm’s </a:t>
            </a:r>
            <a:r>
              <a:rPr lang="en-US" b="1" dirty="0"/>
              <a:t>mix of debt and equity</a:t>
            </a:r>
            <a:r>
              <a:rPr lang="en-US" dirty="0"/>
              <a:t>. </a:t>
            </a:r>
          </a:p>
          <a:p>
            <a:pPr lvl="1"/>
            <a:r>
              <a:rPr lang="en-US" dirty="0"/>
              <a:t>The third factor comes into play for firms that follow the </a:t>
            </a:r>
            <a:r>
              <a:rPr lang="en-US" b="1" dirty="0"/>
              <a:t>acquisitive route to growth</a:t>
            </a:r>
            <a:r>
              <a:rPr lang="en-US" dirty="0"/>
              <a:t>. Acquiring a firm in a different business or with a different risk profile can alter the firm’s discount rate.</a:t>
            </a:r>
          </a:p>
        </p:txBody>
      </p:sp>
      <p:sp>
        <p:nvSpPr>
          <p:cNvPr id="27" name="Text Placeholder 26">
            <a:extLst>
              <a:ext uri="{FF2B5EF4-FFF2-40B4-BE49-F238E27FC236}">
                <a16:creationId xmlns:a16="http://schemas.microsoft.com/office/drawing/2014/main" id="{31C52EF3-E6C8-E64A-1870-FFA88BC1FCB7}"/>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46CCCD8-2F80-324C-24F8-AF50CDFCAFB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848995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ED3A-1E58-8BF9-8C6B-0B2A6F45097F}"/>
              </a:ext>
            </a:extLst>
          </p:cNvPr>
          <p:cNvSpPr>
            <a:spLocks noGrp="1"/>
          </p:cNvSpPr>
          <p:nvPr>
            <p:ph type="title"/>
          </p:nvPr>
        </p:nvSpPr>
        <p:spPr/>
        <p:txBody>
          <a:bodyPr/>
          <a:lstStyle/>
          <a:p>
            <a:r>
              <a:rPr lang="en-US" dirty="0"/>
              <a:t>VALUATION CHALLENGES: CLOSURE</a:t>
            </a:r>
          </a:p>
        </p:txBody>
      </p:sp>
      <p:sp>
        <p:nvSpPr>
          <p:cNvPr id="19" name="Content Placeholder 18">
            <a:extLst>
              <a:ext uri="{FF2B5EF4-FFF2-40B4-BE49-F238E27FC236}">
                <a16:creationId xmlns:a16="http://schemas.microsoft.com/office/drawing/2014/main" id="{7F4CBB27-AF98-511C-3B7F-4DC88DCF245C}"/>
              </a:ext>
            </a:extLst>
          </p:cNvPr>
          <p:cNvSpPr>
            <a:spLocks noGrp="1"/>
          </p:cNvSpPr>
          <p:nvPr>
            <p:ph idx="1"/>
          </p:nvPr>
        </p:nvSpPr>
        <p:spPr/>
        <p:txBody>
          <a:bodyPr>
            <a:normAutofit fontScale="92500" lnSpcReduction="20000"/>
          </a:bodyPr>
          <a:lstStyle/>
          <a:p>
            <a:r>
              <a:rPr lang="en-US" dirty="0"/>
              <a:t>Because mature firms have growth rates that are close to that of the economy, the computation of terminal value might seem both more imminent, and simpler, with a mature company than with a growth company. </a:t>
            </a:r>
          </a:p>
          <a:p>
            <a:r>
              <a:rPr lang="en-US" dirty="0"/>
              <a:t>Although this is generally true, two factors can still cause distortions in the computation:</a:t>
            </a:r>
          </a:p>
          <a:p>
            <a:pPr lvl="1"/>
            <a:r>
              <a:rPr lang="en-US" u="sng" dirty="0"/>
              <a:t>Stable growth rates, unstable risk, and investment profile</a:t>
            </a:r>
            <a:r>
              <a:rPr lang="en-US" dirty="0"/>
              <a:t>: To qualify as a stable-growth firm that can be valued using the terminal value equation</a:t>
            </a:r>
            <a:r>
              <a:rPr lang="en-US" b="1" dirty="0"/>
              <a:t>, the firm should have the risk profile of a stable firm (close to average risk) and should behave like a stable firm (in terms of reinvestment).</a:t>
            </a:r>
          </a:p>
          <a:p>
            <a:pPr lvl="1"/>
            <a:r>
              <a:rPr lang="en-US" u="sng" dirty="0"/>
              <a:t>Lock in inefficiencies in perpetuity</a:t>
            </a:r>
            <a:r>
              <a:rPr lang="en-US" dirty="0"/>
              <a:t>:. If we lock in current values on profit margins, returns on investment, and discount rates, when estimating terminal value, and the firm is poorly run, we undervalue the firm by assuming that the current practices will continue forever.</a:t>
            </a:r>
          </a:p>
        </p:txBody>
      </p:sp>
      <p:sp>
        <p:nvSpPr>
          <p:cNvPr id="31" name="Text Placeholder 30">
            <a:extLst>
              <a:ext uri="{FF2B5EF4-FFF2-40B4-BE49-F238E27FC236}">
                <a16:creationId xmlns:a16="http://schemas.microsoft.com/office/drawing/2014/main" id="{149DE29D-F629-28FC-3B65-1BAA02E78883}"/>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AA410754-7B11-8508-83D2-1A191C6F91B9}"/>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14869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D18-09C7-CBEB-FCB8-0EB8827AA598}"/>
              </a:ext>
            </a:extLst>
          </p:cNvPr>
          <p:cNvSpPr>
            <a:spLocks noGrp="1"/>
          </p:cNvSpPr>
          <p:nvPr>
            <p:ph type="title"/>
          </p:nvPr>
        </p:nvSpPr>
        <p:spPr/>
        <p:txBody>
          <a:bodyPr/>
          <a:lstStyle/>
          <a:p>
            <a:r>
              <a:rPr lang="en-US" dirty="0"/>
              <a:t>VALUATION REPONSES: </a:t>
            </a:r>
            <a:br>
              <a:rPr lang="en-US" dirty="0"/>
            </a:br>
            <a:r>
              <a:rPr lang="en-US" dirty="0"/>
              <a:t>1. TELL A STORY</a:t>
            </a:r>
          </a:p>
        </p:txBody>
      </p:sp>
      <p:sp>
        <p:nvSpPr>
          <p:cNvPr id="29" name="Text Placeholder 28">
            <a:extLst>
              <a:ext uri="{FF2B5EF4-FFF2-40B4-BE49-F238E27FC236}">
                <a16:creationId xmlns:a16="http://schemas.microsoft.com/office/drawing/2014/main" id="{7F4D5F99-6EEC-16EE-9EF7-C79FE43C5128}"/>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BA862804-B63C-A3A3-DCD4-57DB3A57C12C}"/>
              </a:ext>
            </a:extLst>
          </p:cNvPr>
          <p:cNvSpPr>
            <a:spLocks noGrp="1"/>
          </p:cNvSpPr>
          <p:nvPr>
            <p:ph type="ftr" sz="quarter" idx="11"/>
          </p:nvPr>
        </p:nvSpPr>
        <p:spPr/>
        <p:txBody>
          <a:bodyPr/>
          <a:lstStyle/>
          <a:p>
            <a:r>
              <a:rPr lang="en-US"/>
              <a:t>Aswath Damodaran</a:t>
            </a:r>
          </a:p>
        </p:txBody>
      </p:sp>
      <p:pic>
        <p:nvPicPr>
          <p:cNvPr id="30" name="Content Placeholder 29" descr="Graphical user interface&#10;&#10;Description automatically generated with medium confidence">
            <a:extLst>
              <a:ext uri="{FF2B5EF4-FFF2-40B4-BE49-F238E27FC236}">
                <a16:creationId xmlns:a16="http://schemas.microsoft.com/office/drawing/2014/main" id="{D574FAF9-4257-AA7A-E7BA-8F2836EDE1B1}"/>
              </a:ext>
            </a:extLst>
          </p:cNvPr>
          <p:cNvPicPr>
            <a:picLocks noGrp="1" noChangeAspect="1"/>
          </p:cNvPicPr>
          <p:nvPr>
            <p:ph idx="1"/>
          </p:nvPr>
        </p:nvPicPr>
        <p:blipFill>
          <a:blip r:embed="rId2"/>
          <a:stretch>
            <a:fillRect/>
          </a:stretch>
        </p:blipFill>
        <p:spPr>
          <a:xfrm>
            <a:off x="628650" y="2299408"/>
            <a:ext cx="5033963" cy="1792459"/>
          </a:xfrm>
          <a:prstGeom prst="rect">
            <a:avLst/>
          </a:prstGeom>
        </p:spPr>
      </p:pic>
    </p:spTree>
    <p:extLst>
      <p:ext uri="{BB962C8B-B14F-4D97-AF65-F5344CB8AC3E}">
        <p14:creationId xmlns:p14="http://schemas.microsoft.com/office/powerpoint/2010/main" val="327374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839-4433-81C3-A8A2-1E83EC05C221}"/>
              </a:ext>
            </a:extLst>
          </p:cNvPr>
          <p:cNvSpPr>
            <a:spLocks noGrp="1"/>
          </p:cNvSpPr>
          <p:nvPr>
            <p:ph type="title"/>
          </p:nvPr>
        </p:nvSpPr>
        <p:spPr/>
        <p:txBody>
          <a:bodyPr/>
          <a:lstStyle/>
          <a:p>
            <a:r>
              <a:rPr lang="en-US" dirty="0"/>
              <a:t>2. THE 3P TEST</a:t>
            </a:r>
          </a:p>
        </p:txBody>
      </p:sp>
      <p:sp>
        <p:nvSpPr>
          <p:cNvPr id="16" name="Content Placeholder 15">
            <a:extLst>
              <a:ext uri="{FF2B5EF4-FFF2-40B4-BE49-F238E27FC236}">
                <a16:creationId xmlns:a16="http://schemas.microsoft.com/office/drawing/2014/main" id="{540D6D73-D27D-A756-DAE7-AFE51D01BA6A}"/>
              </a:ext>
            </a:extLst>
          </p:cNvPr>
          <p:cNvSpPr>
            <a:spLocks noGrp="1"/>
          </p:cNvSpPr>
          <p:nvPr>
            <p:ph idx="1"/>
          </p:nvPr>
        </p:nvSpPr>
        <p:spPr/>
        <p:txBody>
          <a:bodyPr>
            <a:normAutofit/>
          </a:bodyPr>
          <a:lstStyle/>
          <a:p>
            <a:r>
              <a:rPr lang="en-US" dirty="0"/>
              <a:t>If your story for a mature business is an extension of its history, it may seem like there is little need for a 3P test, and that is true, with two exceptions. </a:t>
            </a:r>
          </a:p>
          <a:p>
            <a:pPr lvl="1"/>
            <a:r>
              <a:rPr lang="en-US" dirty="0"/>
              <a:t>The first is if </a:t>
            </a:r>
            <a:r>
              <a:rPr lang="en-US" b="1" dirty="0"/>
              <a:t>macroeconomic or regulatory changes </a:t>
            </a:r>
            <a:r>
              <a:rPr lang="en-US" dirty="0"/>
              <a:t>are imminent that could change the business economics, creating breaks with historical data. </a:t>
            </a:r>
          </a:p>
          <a:p>
            <a:pPr lvl="1"/>
            <a:r>
              <a:rPr lang="en-US" dirty="0"/>
              <a:t>The second is if the business that the firm is in is </a:t>
            </a:r>
            <a:r>
              <a:rPr lang="en-US" b="1" dirty="0"/>
              <a:t>being disrupted </a:t>
            </a:r>
            <a:r>
              <a:rPr lang="en-US" dirty="0"/>
              <a:t>by a new technology or business model.</a:t>
            </a:r>
          </a:p>
          <a:p>
            <a:r>
              <a:rPr lang="en-US" dirty="0"/>
              <a:t>If you are assuming a change from a historical path, even if that change is merited and plausible, </a:t>
            </a:r>
            <a:r>
              <a:rPr lang="en-US" b="1" dirty="0"/>
              <a:t>you need to test to see whether management can be changed</a:t>
            </a:r>
            <a:r>
              <a:rPr lang="en-US" dirty="0"/>
              <a:t>.</a:t>
            </a:r>
          </a:p>
          <a:p>
            <a:pPr marL="0" indent="0">
              <a:buNone/>
            </a:pPr>
            <a:endParaRPr lang="en-US" dirty="0"/>
          </a:p>
        </p:txBody>
      </p:sp>
      <p:sp>
        <p:nvSpPr>
          <p:cNvPr id="28" name="Text Placeholder 27">
            <a:extLst>
              <a:ext uri="{FF2B5EF4-FFF2-40B4-BE49-F238E27FC236}">
                <a16:creationId xmlns:a16="http://schemas.microsoft.com/office/drawing/2014/main" id="{87CBA8F8-D679-D09F-717E-2F4C71F97EB3}"/>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B3D3290-BBE9-B8D4-FBCE-C734C669F086}"/>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36793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BCE8-5C7A-4F6F-A7DA-8C89326028C5}"/>
              </a:ext>
            </a:extLst>
          </p:cNvPr>
          <p:cNvSpPr>
            <a:spLocks noGrp="1"/>
          </p:cNvSpPr>
          <p:nvPr>
            <p:ph type="title"/>
          </p:nvPr>
        </p:nvSpPr>
        <p:spPr/>
        <p:txBody>
          <a:bodyPr/>
          <a:lstStyle/>
          <a:p>
            <a:r>
              <a:rPr lang="en-US" dirty="0"/>
              <a:t>3. STORY TO INPUTS</a:t>
            </a:r>
          </a:p>
        </p:txBody>
      </p:sp>
      <p:sp>
        <p:nvSpPr>
          <p:cNvPr id="20" name="Content Placeholder 19">
            <a:extLst>
              <a:ext uri="{FF2B5EF4-FFF2-40B4-BE49-F238E27FC236}">
                <a16:creationId xmlns:a16="http://schemas.microsoft.com/office/drawing/2014/main" id="{FCCDED76-CFE6-F17B-CE69-10CF89A0956D}"/>
              </a:ext>
            </a:extLst>
          </p:cNvPr>
          <p:cNvSpPr>
            <a:spLocks noGrp="1"/>
          </p:cNvSpPr>
          <p:nvPr>
            <p:ph idx="1"/>
          </p:nvPr>
        </p:nvSpPr>
        <p:spPr/>
        <p:txBody>
          <a:bodyPr>
            <a:normAutofit/>
          </a:bodyPr>
          <a:lstStyle/>
          <a:p>
            <a:pPr lvl="0"/>
            <a:r>
              <a:rPr lang="en-US" sz="1200" u="sng" dirty="0"/>
              <a:t>Revenue Growth</a:t>
            </a:r>
            <a:r>
              <a:rPr lang="en-US" sz="1200" dirty="0"/>
              <a:t>: If you are extrapolating past growth, check to see if markets/competition has changed. If you decide to break with historical growth rates and endow a mature business with much higher or lower growth in the future, you will need a strong story line to explain why this might happen. </a:t>
            </a:r>
          </a:p>
          <a:p>
            <a:pPr lvl="0"/>
            <a:r>
              <a:rPr lang="en-US" sz="1200" u="sng" dirty="0"/>
              <a:t>Profitability</a:t>
            </a:r>
            <a:r>
              <a:rPr lang="en-US" sz="1200" dirty="0"/>
              <a:t>: </a:t>
            </a:r>
            <a:r>
              <a:rPr lang="en-US" sz="1200" dirty="0" err="1"/>
              <a:t>AFor</a:t>
            </a:r>
            <a:r>
              <a:rPr lang="en-US" sz="1200" dirty="0"/>
              <a:t> most mature firms, the most prudent choice is to assume that margins will stay at historic norms. i.e., averages over the last five or ten years, for instance. Unlike high growth companies, where economies of scale and improving business models. If you do make an argument of a major shift in margins at a mature business, you must be prepared with an explanation in terms of business model or a changing market, as to why this might happen.</a:t>
            </a:r>
          </a:p>
          <a:p>
            <a:pPr lvl="0"/>
            <a:r>
              <a:rPr lang="en-US" sz="1200" u="sng" dirty="0"/>
              <a:t>Reinvestment</a:t>
            </a:r>
            <a:r>
              <a:rPr lang="en-US" sz="1200" dirty="0"/>
              <a:t>: Mature businesses often shift away from internal (or organic) growth to acquisitions as their primary mechanism to continue to grow. To value these businesses, you need to consider whether these acquisitions will create value, and that assessment will require that you treat acquisitions just as you would capital expenditures, and forecast how much the company will spend, on average, on acquisitions in future years. </a:t>
            </a:r>
          </a:p>
          <a:p>
            <a:pPr lvl="0"/>
            <a:r>
              <a:rPr lang="en-US" sz="1200" u="sng" dirty="0"/>
              <a:t>Risk</a:t>
            </a:r>
            <a:r>
              <a:rPr lang="en-US" sz="1200" dirty="0"/>
              <a:t>: When the cost of capital reflects the existing business and financing mix that the mature firm is using, and if it decides to change one or both mixes, the cost of capital will have to change. </a:t>
            </a:r>
          </a:p>
        </p:txBody>
      </p:sp>
      <p:sp>
        <p:nvSpPr>
          <p:cNvPr id="36" name="Text Placeholder 35">
            <a:extLst>
              <a:ext uri="{FF2B5EF4-FFF2-40B4-BE49-F238E27FC236}">
                <a16:creationId xmlns:a16="http://schemas.microsoft.com/office/drawing/2014/main" id="{015B6AA1-0D09-1B06-4E78-9B18D1DA618A}"/>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DA2ED26-9C86-462B-32DF-F32D49F9F1E4}"/>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713533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5361-B8F8-0ADA-B36F-27E307F2A7D9}"/>
              </a:ext>
            </a:extLst>
          </p:cNvPr>
          <p:cNvSpPr>
            <a:spLocks noGrp="1"/>
          </p:cNvSpPr>
          <p:nvPr>
            <p:ph type="title"/>
          </p:nvPr>
        </p:nvSpPr>
        <p:spPr/>
        <p:txBody>
          <a:bodyPr/>
          <a:lstStyle/>
          <a:p>
            <a:r>
              <a:rPr lang="en-US" dirty="0"/>
              <a:t>4. Value the business</a:t>
            </a:r>
          </a:p>
        </p:txBody>
      </p:sp>
      <p:sp>
        <p:nvSpPr>
          <p:cNvPr id="13" name="Content Placeholder 12">
            <a:extLst>
              <a:ext uri="{FF2B5EF4-FFF2-40B4-BE49-F238E27FC236}">
                <a16:creationId xmlns:a16="http://schemas.microsoft.com/office/drawing/2014/main" id="{60B38C3D-13BD-F941-524D-22997E722E65}"/>
              </a:ext>
            </a:extLst>
          </p:cNvPr>
          <p:cNvSpPr>
            <a:spLocks noGrp="1"/>
          </p:cNvSpPr>
          <p:nvPr>
            <p:ph idx="1"/>
          </p:nvPr>
        </p:nvSpPr>
        <p:spPr/>
        <p:txBody>
          <a:bodyPr>
            <a:normAutofit fontScale="85000" lnSpcReduction="20000"/>
          </a:bodyPr>
          <a:lstStyle/>
          <a:p>
            <a:r>
              <a:rPr lang="en-US" dirty="0"/>
              <a:t>Since mature businesses derive the bulk of their value from investments that they have already made, it stands to reason that there will be </a:t>
            </a:r>
            <a:r>
              <a:rPr lang="en-US" b="1" dirty="0"/>
              <a:t>less divergence of opinion, across investors, about that value</a:t>
            </a:r>
            <a:r>
              <a:rPr lang="en-US" dirty="0"/>
              <a:t>. </a:t>
            </a:r>
          </a:p>
          <a:p>
            <a:r>
              <a:rPr lang="en-US" dirty="0"/>
              <a:t>However, this value will become more sensitive to two other choices that the firm makes:</a:t>
            </a:r>
          </a:p>
          <a:p>
            <a:pPr lvl="1"/>
            <a:r>
              <a:rPr lang="en-US" u="sng" dirty="0"/>
              <a:t>Financing mix</a:t>
            </a:r>
            <a:r>
              <a:rPr lang="en-US" dirty="0"/>
              <a:t>: With mature businesses, changing the mix of debt and equity in running the business will have more greater impact on the value that you arrive at for the business, than with young or high growth businesses. </a:t>
            </a:r>
          </a:p>
          <a:p>
            <a:pPr lvl="1"/>
            <a:r>
              <a:rPr lang="en-US" u="sng" dirty="0"/>
              <a:t>Cash balances and cash return</a:t>
            </a:r>
            <a:r>
              <a:rPr lang="en-US" dirty="0"/>
              <a:t>: Mature companies, on the other hand, generate large and positive cash flows that they can choose to return, and if they do not, cash accumulates in these businesses. </a:t>
            </a:r>
          </a:p>
          <a:p>
            <a:r>
              <a:rPr lang="en-US" dirty="0"/>
              <a:t>The bottom line is that the value you estimate for a mature firm is </a:t>
            </a:r>
            <a:r>
              <a:rPr lang="en-US" b="1" dirty="0"/>
              <a:t>far more dependent on your assumptions about financing and dividend policy</a:t>
            </a:r>
            <a:r>
              <a:rPr lang="en-US" dirty="0"/>
              <a:t> than is the value that you estimate for a young or high growth firm. </a:t>
            </a:r>
          </a:p>
        </p:txBody>
      </p:sp>
      <p:sp>
        <p:nvSpPr>
          <p:cNvPr id="29" name="Text Placeholder 28">
            <a:extLst>
              <a:ext uri="{FF2B5EF4-FFF2-40B4-BE49-F238E27FC236}">
                <a16:creationId xmlns:a16="http://schemas.microsoft.com/office/drawing/2014/main" id="{83B2281E-2917-85C6-2B11-A339667F68CE}"/>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F4E41EA3-A11C-AA5E-3179-5F7473D2F6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2504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E9DD6-6853-C933-A452-992F82B706C8}"/>
              </a:ext>
            </a:extLst>
          </p:cNvPr>
          <p:cNvSpPr>
            <a:spLocks noGrp="1"/>
          </p:cNvSpPr>
          <p:nvPr>
            <p:ph type="title"/>
          </p:nvPr>
        </p:nvSpPr>
        <p:spPr/>
        <p:txBody>
          <a:bodyPr/>
          <a:lstStyle/>
          <a:p>
            <a:r>
              <a:rPr lang="en-US" dirty="0"/>
              <a:t>5. Keep the feedback loop open</a:t>
            </a:r>
          </a:p>
        </p:txBody>
      </p:sp>
      <p:sp>
        <p:nvSpPr>
          <p:cNvPr id="3" name="Content Placeholder 2">
            <a:extLst>
              <a:ext uri="{FF2B5EF4-FFF2-40B4-BE49-F238E27FC236}">
                <a16:creationId xmlns:a16="http://schemas.microsoft.com/office/drawing/2014/main" id="{DB57FA5C-33D5-90D5-E28E-4F8CDDA6996D}"/>
              </a:ext>
            </a:extLst>
          </p:cNvPr>
          <p:cNvSpPr>
            <a:spLocks noGrp="1"/>
          </p:cNvSpPr>
          <p:nvPr>
            <p:ph idx="1"/>
          </p:nvPr>
        </p:nvSpPr>
        <p:spPr/>
        <p:txBody>
          <a:bodyPr>
            <a:normAutofit fontScale="92500" lnSpcReduction="20000"/>
          </a:bodyPr>
          <a:lstStyle/>
          <a:p>
            <a:pPr lvl="0"/>
            <a:r>
              <a:rPr lang="en-US" dirty="0"/>
              <a:t>With mature companies that are being disrupted, </a:t>
            </a:r>
            <a:r>
              <a:rPr lang="en-US" b="1" dirty="0"/>
              <a:t>if your estimates of intrinsic value consistently stay above the market price</a:t>
            </a:r>
            <a:r>
              <a:rPr lang="en-US" dirty="0"/>
              <a:t>, and the market prices drifts down, rather than towards your estimated value, it may be </a:t>
            </a:r>
            <a:r>
              <a:rPr lang="en-US" b="1" dirty="0"/>
              <a:t>worth examining whether you are incorporating the effects of disruption sufficiently into your value</a:t>
            </a:r>
            <a:r>
              <a:rPr lang="en-US" dirty="0"/>
              <a:t>. </a:t>
            </a:r>
          </a:p>
          <a:p>
            <a:pPr lvl="0"/>
            <a:r>
              <a:rPr lang="en-US" dirty="0"/>
              <a:t>When you value a mature business, using its existing financial statements as the basis for forecasting cash flows, and incorporating its existing financing mix and dividend policy, </a:t>
            </a:r>
            <a:r>
              <a:rPr lang="en-US" b="1" dirty="0"/>
              <a:t>you are accepting incumbent management policy as a given</a:t>
            </a:r>
            <a:r>
              <a:rPr lang="en-US" dirty="0"/>
              <a:t>. </a:t>
            </a:r>
          </a:p>
          <a:p>
            <a:pPr lvl="1"/>
            <a:r>
              <a:rPr lang="en-US" dirty="0"/>
              <a:t>If an </a:t>
            </a:r>
            <a:r>
              <a:rPr lang="en-US" b="1" dirty="0"/>
              <a:t>activist investor, i.e., an investor with enough funds to take a significant stake in the company</a:t>
            </a:r>
            <a:r>
              <a:rPr lang="en-US" dirty="0"/>
              <a:t>, takes a position in the company and pushes for change, that should be a trigger for you to reexamine the valuation of the business, as well. </a:t>
            </a:r>
          </a:p>
          <a:p>
            <a:pPr lvl="0"/>
            <a:endParaRPr lang="en-US" dirty="0"/>
          </a:p>
        </p:txBody>
      </p:sp>
      <p:sp>
        <p:nvSpPr>
          <p:cNvPr id="13" name="Text Placeholder 12">
            <a:extLst>
              <a:ext uri="{FF2B5EF4-FFF2-40B4-BE49-F238E27FC236}">
                <a16:creationId xmlns:a16="http://schemas.microsoft.com/office/drawing/2014/main" id="{62E8F4E4-01E9-0653-CB05-36CA02536677}"/>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42A10C8-36E3-860F-1E59-A7C94A765931}"/>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558931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1634-F6C4-6558-2138-3197105AD17A}"/>
              </a:ext>
            </a:extLst>
          </p:cNvPr>
          <p:cNvSpPr>
            <a:spLocks noGrp="1"/>
          </p:cNvSpPr>
          <p:nvPr>
            <p:ph type="title"/>
          </p:nvPr>
        </p:nvSpPr>
        <p:spPr/>
        <p:txBody>
          <a:bodyPr/>
          <a:lstStyle/>
          <a:p>
            <a:r>
              <a:rPr lang="en-US" dirty="0"/>
              <a:t>Valuing a mature firm: </a:t>
            </a:r>
            <a:r>
              <a:rPr lang="en-US" dirty="0" err="1"/>
              <a:t>Unlever</a:t>
            </a:r>
            <a:endParaRPr lang="en-US" dirty="0"/>
          </a:p>
        </p:txBody>
      </p:sp>
      <p:sp>
        <p:nvSpPr>
          <p:cNvPr id="24" name="Text Placeholder 23">
            <a:extLst>
              <a:ext uri="{FF2B5EF4-FFF2-40B4-BE49-F238E27FC236}">
                <a16:creationId xmlns:a16="http://schemas.microsoft.com/office/drawing/2014/main" id="{BC6D83C7-0808-635B-F467-044B4D6FE687}"/>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08C4E855-E8FB-D6FE-9675-19244638A630}"/>
              </a:ext>
            </a:extLst>
          </p:cNvPr>
          <p:cNvSpPr>
            <a:spLocks noGrp="1"/>
          </p:cNvSpPr>
          <p:nvPr>
            <p:ph type="ftr" sz="quarter" idx="11"/>
          </p:nvPr>
        </p:nvSpPr>
        <p:spPr/>
        <p:txBody>
          <a:bodyPr/>
          <a:lstStyle/>
          <a:p>
            <a:r>
              <a:rPr lang="en-US"/>
              <a:t>Aswath Damodaran</a:t>
            </a:r>
          </a:p>
        </p:txBody>
      </p:sp>
      <p:pic>
        <p:nvPicPr>
          <p:cNvPr id="25" name="Content Placeholder 24" descr="A picture containing text, stationary, writing implement, pencil&#10;&#10;Description automatically generated">
            <a:extLst>
              <a:ext uri="{FF2B5EF4-FFF2-40B4-BE49-F238E27FC236}">
                <a16:creationId xmlns:a16="http://schemas.microsoft.com/office/drawing/2014/main" id="{CC434E79-9783-E1B6-087F-47F4DBDF773D}"/>
              </a:ext>
            </a:extLst>
          </p:cNvPr>
          <p:cNvPicPr>
            <a:picLocks noGrp="1" noChangeAspect="1"/>
          </p:cNvPicPr>
          <p:nvPr>
            <p:ph idx="1"/>
          </p:nvPr>
        </p:nvPicPr>
        <p:blipFill>
          <a:blip r:embed="rId2"/>
          <a:stretch>
            <a:fillRect/>
          </a:stretch>
        </p:blipFill>
        <p:spPr>
          <a:xfrm>
            <a:off x="628650" y="1389784"/>
            <a:ext cx="5033963" cy="3611706"/>
          </a:xfrm>
          <a:prstGeom prst="rect">
            <a:avLst/>
          </a:prstGeom>
        </p:spPr>
      </p:pic>
      <p:sp>
        <p:nvSpPr>
          <p:cNvPr id="26" name="TextBox 25">
            <a:extLst>
              <a:ext uri="{FF2B5EF4-FFF2-40B4-BE49-F238E27FC236}">
                <a16:creationId xmlns:a16="http://schemas.microsoft.com/office/drawing/2014/main" id="{19856E12-D84B-1FBC-0A49-A92202A973F8}"/>
              </a:ext>
            </a:extLst>
          </p:cNvPr>
          <p:cNvSpPr txBox="1"/>
          <p:nvPr/>
        </p:nvSpPr>
        <p:spPr>
          <a:xfrm>
            <a:off x="228600" y="5001492"/>
            <a:ext cx="5867400" cy="1323439"/>
          </a:xfrm>
          <a:prstGeom prst="rect">
            <a:avLst/>
          </a:prstGeom>
          <a:noFill/>
        </p:spPr>
        <p:txBody>
          <a:bodyPr wrap="square" rtlCol="0">
            <a:spAutoFit/>
          </a:bodyPr>
          <a:lstStyle/>
          <a:p>
            <a:r>
              <a:rPr lang="en-US" sz="1600" dirty="0">
                <a:effectLst/>
                <a:latin typeface="Times"/>
                <a:ea typeface="Times New Roman" panose="02020603050405020304" pitchFamily="18" charset="0"/>
                <a:cs typeface="Times New Roman" panose="02020603050405020304" pitchFamily="18" charset="0"/>
              </a:rPr>
              <a:t>Unilever has made some large acquisitions, including buying </a:t>
            </a:r>
            <a:r>
              <a:rPr lang="en-US" sz="1600" dirty="0" err="1">
                <a:effectLst/>
                <a:latin typeface="Times"/>
                <a:ea typeface="Times New Roman" panose="02020603050405020304" pitchFamily="18" charset="0"/>
                <a:cs typeface="Times New Roman" panose="02020603050405020304" pitchFamily="18" charset="0"/>
              </a:rPr>
              <a:t>Bestfoods</a:t>
            </a:r>
            <a:r>
              <a:rPr lang="en-US" sz="1600" dirty="0">
                <a:effectLst/>
                <a:latin typeface="Times"/>
                <a:ea typeface="Times New Roman" panose="02020603050405020304" pitchFamily="18" charset="0"/>
                <a:cs typeface="Times New Roman" panose="02020603050405020304" pitchFamily="18" charset="0"/>
              </a:rPr>
              <a:t> for $24.3 billion, in 2000, Horlicks for $3.8 billion, 2018, and Dollar Shave Club for $1.0 billion in 2016, and many small ones. These acquisitions clearly have not contributed to revenue growth in a noticeable way</a:t>
            </a:r>
            <a:r>
              <a:rPr lang="en-US" sz="1600" dirty="0">
                <a:latin typeface="Times"/>
                <a:ea typeface="Times New Roman" panose="02020603050405020304" pitchFamily="18" charset="0"/>
                <a:cs typeface="Times New Roman" panose="02020603050405020304" pitchFamily="18" charset="0"/>
              </a:rPr>
              <a:t>.</a:t>
            </a:r>
            <a:endParaRPr lang="en-US" sz="1600" dirty="0"/>
          </a:p>
        </p:txBody>
      </p:sp>
    </p:spTree>
    <p:extLst>
      <p:ext uri="{BB962C8B-B14F-4D97-AF65-F5344CB8AC3E}">
        <p14:creationId xmlns:p14="http://schemas.microsoft.com/office/powerpoint/2010/main" val="1361001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2CAFC-F15C-AC73-F971-34A4EC74C763}"/>
              </a:ext>
            </a:extLst>
          </p:cNvPr>
          <p:cNvSpPr>
            <a:spLocks noGrp="1"/>
          </p:cNvSpPr>
          <p:nvPr>
            <p:ph type="title"/>
          </p:nvPr>
        </p:nvSpPr>
        <p:spPr/>
        <p:txBody>
          <a:bodyPr/>
          <a:lstStyle/>
          <a:p>
            <a:r>
              <a:rPr lang="en-US" dirty="0"/>
              <a:t>Unilever – Business assessment</a:t>
            </a:r>
          </a:p>
        </p:txBody>
      </p:sp>
      <p:sp>
        <p:nvSpPr>
          <p:cNvPr id="19" name="Content Placeholder 18">
            <a:extLst>
              <a:ext uri="{FF2B5EF4-FFF2-40B4-BE49-F238E27FC236}">
                <a16:creationId xmlns:a16="http://schemas.microsoft.com/office/drawing/2014/main" id="{34813F13-0E58-5A27-69B3-6C8163F34C24}"/>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r>
              <a:rPr lang="en-US" dirty="0"/>
              <a:t>All three businesses are low growth, with the food business shrinking between 2016 and 2021, and the </a:t>
            </a:r>
            <a:r>
              <a:rPr lang="en-US" b="1" dirty="0"/>
              <a:t>beauty and personal care business is the most profitable part of the company</a:t>
            </a:r>
            <a:r>
              <a:rPr lang="en-US" dirty="0"/>
              <a:t>, with an operating margin of 21.66% in 2016, while the home care business lags the most, in terms of profitability.</a:t>
            </a:r>
          </a:p>
          <a:p>
            <a:endParaRPr lang="en-US" dirty="0"/>
          </a:p>
        </p:txBody>
      </p:sp>
      <p:sp>
        <p:nvSpPr>
          <p:cNvPr id="27" name="Text Placeholder 26">
            <a:extLst>
              <a:ext uri="{FF2B5EF4-FFF2-40B4-BE49-F238E27FC236}">
                <a16:creationId xmlns:a16="http://schemas.microsoft.com/office/drawing/2014/main" id="{5D54E3EF-A24F-0D8E-260A-680C601D827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6350F461-45C3-D7B2-4C1B-09C941BDF5CE}"/>
              </a:ext>
            </a:extLst>
          </p:cNvPr>
          <p:cNvSpPr>
            <a:spLocks noGrp="1"/>
          </p:cNvSpPr>
          <p:nvPr>
            <p:ph type="ftr" sz="quarter" idx="11"/>
          </p:nvPr>
        </p:nvSpPr>
        <p:spPr/>
        <p:txBody>
          <a:bodyPr/>
          <a:lstStyle/>
          <a:p>
            <a:r>
              <a:rPr lang="en-US"/>
              <a:t>Aswath Damodaran</a:t>
            </a:r>
          </a:p>
        </p:txBody>
      </p:sp>
      <p:pic>
        <p:nvPicPr>
          <p:cNvPr id="28" name="Picture 27" descr="Table&#10;&#10;Description automatically generated">
            <a:extLst>
              <a:ext uri="{FF2B5EF4-FFF2-40B4-BE49-F238E27FC236}">
                <a16:creationId xmlns:a16="http://schemas.microsoft.com/office/drawing/2014/main" id="{0684EBD0-AED0-90D0-AA5A-CF2B5ABFC5BA}"/>
              </a:ext>
            </a:extLst>
          </p:cNvPr>
          <p:cNvPicPr>
            <a:picLocks noChangeAspect="1"/>
          </p:cNvPicPr>
          <p:nvPr/>
        </p:nvPicPr>
        <p:blipFill>
          <a:blip r:embed="rId2"/>
          <a:stretch>
            <a:fillRect/>
          </a:stretch>
        </p:blipFill>
        <p:spPr>
          <a:xfrm>
            <a:off x="402336" y="1752600"/>
            <a:ext cx="5486400" cy="885190"/>
          </a:xfrm>
          <a:prstGeom prst="rect">
            <a:avLst/>
          </a:prstGeom>
        </p:spPr>
      </p:pic>
    </p:spTree>
    <p:extLst>
      <p:ext uri="{BB962C8B-B14F-4D97-AF65-F5344CB8AC3E}">
        <p14:creationId xmlns:p14="http://schemas.microsoft.com/office/powerpoint/2010/main" val="1392752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EC27-34D0-1588-928E-11E6A1A56F38}"/>
              </a:ext>
            </a:extLst>
          </p:cNvPr>
          <p:cNvSpPr>
            <a:spLocks noGrp="1"/>
          </p:cNvSpPr>
          <p:nvPr>
            <p:ph type="title"/>
          </p:nvPr>
        </p:nvSpPr>
        <p:spPr/>
        <p:txBody>
          <a:bodyPr/>
          <a:lstStyle/>
          <a:p>
            <a:r>
              <a:rPr lang="en-US" dirty="0"/>
              <a:t>My Unilever story</a:t>
            </a:r>
          </a:p>
        </p:txBody>
      </p:sp>
      <p:sp>
        <p:nvSpPr>
          <p:cNvPr id="19" name="Content Placeholder 18">
            <a:extLst>
              <a:ext uri="{FF2B5EF4-FFF2-40B4-BE49-F238E27FC236}">
                <a16:creationId xmlns:a16="http://schemas.microsoft.com/office/drawing/2014/main" id="{0B58FBEB-B86F-6E5E-768F-E768DD2822D0}"/>
              </a:ext>
            </a:extLst>
          </p:cNvPr>
          <p:cNvSpPr>
            <a:spLocks noGrp="1"/>
          </p:cNvSpPr>
          <p:nvPr>
            <p:ph idx="1"/>
          </p:nvPr>
        </p:nvSpPr>
        <p:spPr/>
        <p:txBody>
          <a:bodyPr>
            <a:normAutofit fontScale="77500" lnSpcReduction="20000"/>
          </a:bodyPr>
          <a:lstStyle/>
          <a:p>
            <a:pPr lvl="0"/>
            <a:r>
              <a:rPr lang="en-US" u="sng" dirty="0"/>
              <a:t>Revenue growth</a:t>
            </a:r>
            <a:r>
              <a:rPr lang="en-US" dirty="0"/>
              <a:t>: We will assume that revenues will </a:t>
            </a:r>
            <a:r>
              <a:rPr lang="en-US" b="1" dirty="0"/>
              <a:t>grow at 2% a year</a:t>
            </a:r>
            <a:r>
              <a:rPr lang="en-US" dirty="0"/>
              <a:t>, which is higher than the historical growth rate, but also reflective of the higher inflation expectations at the time of this valuation.</a:t>
            </a:r>
          </a:p>
          <a:p>
            <a:pPr lvl="0"/>
            <a:r>
              <a:rPr lang="en-US" u="sng" dirty="0"/>
              <a:t>Operating margins</a:t>
            </a:r>
            <a:r>
              <a:rPr lang="en-US" dirty="0"/>
              <a:t>: For next year, we expect Unilever to maintain the operating margin of 18.38% that it delivered in 2021, and we expect those margins to </a:t>
            </a:r>
            <a:r>
              <a:rPr lang="en-US" b="1" dirty="0"/>
              <a:t>stabilize around 18%, </a:t>
            </a:r>
            <a:r>
              <a:rPr lang="en-US" dirty="0"/>
              <a:t>over the next few years.</a:t>
            </a:r>
          </a:p>
          <a:p>
            <a:pPr lvl="0"/>
            <a:r>
              <a:rPr lang="en-US" u="sng" dirty="0"/>
              <a:t>Reinvestment</a:t>
            </a:r>
            <a:r>
              <a:rPr lang="en-US" dirty="0"/>
              <a:t>: With low growth, there will be </a:t>
            </a:r>
            <a:r>
              <a:rPr lang="en-US" b="1" dirty="0"/>
              <a:t>relatively little reinvestment needed</a:t>
            </a:r>
            <a:r>
              <a:rPr lang="en-US" dirty="0"/>
              <a:t>, and to estimate that reinvestment, which we expect will take the form of small acquisitions, we will assume </a:t>
            </a:r>
            <a:r>
              <a:rPr lang="en-US" u="sng" dirty="0"/>
              <a:t>€1.80 in revenue, for every euro invested</a:t>
            </a:r>
            <a:r>
              <a:rPr lang="en-US" dirty="0"/>
              <a:t>.</a:t>
            </a:r>
          </a:p>
          <a:p>
            <a:pPr lvl="0"/>
            <a:r>
              <a:rPr lang="en-US" u="sng" dirty="0"/>
              <a:t>Cost of capital</a:t>
            </a:r>
            <a:r>
              <a:rPr lang="en-US" dirty="0"/>
              <a:t>: At Unilever current financing mix, which is about </a:t>
            </a:r>
            <a:r>
              <a:rPr lang="en-US" b="1" dirty="0"/>
              <a:t>78% equity and 22% debt</a:t>
            </a:r>
            <a:r>
              <a:rPr lang="en-US" dirty="0"/>
              <a:t>, and given the current geographic exposure for revenues, we estimated a </a:t>
            </a:r>
            <a:r>
              <a:rPr lang="en-US" b="1" dirty="0"/>
              <a:t>cost of capital of 8.97%, </a:t>
            </a:r>
            <a:r>
              <a:rPr lang="en-US" dirty="0"/>
              <a:t>and assume that it will stay at that level in perpetuity. </a:t>
            </a:r>
          </a:p>
          <a:p>
            <a:pPr lvl="0"/>
            <a:r>
              <a:rPr lang="en-US" u="sng" dirty="0"/>
              <a:t>Failure risk</a:t>
            </a:r>
            <a:r>
              <a:rPr lang="en-US" dirty="0"/>
              <a:t>: Given Unilever’s history of large, positive earnings and ample cash reserves, we do not believe that there is any risk that the company will fail.</a:t>
            </a:r>
          </a:p>
          <a:p>
            <a:endParaRPr lang="en-US" dirty="0"/>
          </a:p>
        </p:txBody>
      </p:sp>
      <p:sp>
        <p:nvSpPr>
          <p:cNvPr id="23" name="Text Placeholder 22">
            <a:extLst>
              <a:ext uri="{FF2B5EF4-FFF2-40B4-BE49-F238E27FC236}">
                <a16:creationId xmlns:a16="http://schemas.microsoft.com/office/drawing/2014/main" id="{74BBD5D5-B6A8-8FB1-8ED7-E4D46EA028F9}"/>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8D97410A-20E2-D876-D8AC-92B49E36A7ED}"/>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939768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EF9F-16E9-1EC5-3955-4391AAD075B7}"/>
              </a:ext>
            </a:extLst>
          </p:cNvPr>
          <p:cNvSpPr>
            <a:spLocks noGrp="1"/>
          </p:cNvSpPr>
          <p:nvPr>
            <p:ph type="title"/>
          </p:nvPr>
        </p:nvSpPr>
        <p:spPr/>
        <p:txBody>
          <a:bodyPr/>
          <a:lstStyle/>
          <a:p>
            <a:r>
              <a:rPr lang="en-US" dirty="0"/>
              <a:t>My Unilever value…</a:t>
            </a:r>
          </a:p>
        </p:txBody>
      </p:sp>
      <p:sp>
        <p:nvSpPr>
          <p:cNvPr id="23" name="Text Placeholder 22">
            <a:extLst>
              <a:ext uri="{FF2B5EF4-FFF2-40B4-BE49-F238E27FC236}">
                <a16:creationId xmlns:a16="http://schemas.microsoft.com/office/drawing/2014/main" id="{D7AA0444-B927-9D8D-45CF-0632F5EE9208}"/>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4894D6C8-B234-3CF0-D004-2EFFB7957EDD}"/>
              </a:ext>
            </a:extLst>
          </p:cNvPr>
          <p:cNvSpPr>
            <a:spLocks noGrp="1"/>
          </p:cNvSpPr>
          <p:nvPr>
            <p:ph type="ftr" sz="quarter" idx="11"/>
          </p:nvPr>
        </p:nvSpPr>
        <p:spPr/>
        <p:txBody>
          <a:bodyPr/>
          <a:lstStyle/>
          <a:p>
            <a:r>
              <a:rPr lang="en-US"/>
              <a:t>Aswath Damodaran</a:t>
            </a:r>
          </a:p>
        </p:txBody>
      </p:sp>
      <p:pic>
        <p:nvPicPr>
          <p:cNvPr id="28" name="Content Placeholder 27" descr="Table&#10;&#10;Description automatically generated">
            <a:extLst>
              <a:ext uri="{FF2B5EF4-FFF2-40B4-BE49-F238E27FC236}">
                <a16:creationId xmlns:a16="http://schemas.microsoft.com/office/drawing/2014/main" id="{7288959A-96AA-6A85-1C0B-4DC8BC234374}"/>
              </a:ext>
            </a:extLst>
          </p:cNvPr>
          <p:cNvPicPr>
            <a:picLocks noGrp="1" noChangeAspect="1"/>
          </p:cNvPicPr>
          <p:nvPr>
            <p:ph idx="1"/>
          </p:nvPr>
        </p:nvPicPr>
        <p:blipFill>
          <a:blip r:embed="rId2"/>
          <a:stretch>
            <a:fillRect/>
          </a:stretch>
        </p:blipFill>
        <p:spPr>
          <a:xfrm>
            <a:off x="348197" y="630996"/>
            <a:ext cx="5748928" cy="5236404"/>
          </a:xfrm>
          <a:prstGeom prst="rect">
            <a:avLst/>
          </a:prstGeom>
        </p:spPr>
      </p:pic>
    </p:spTree>
    <p:extLst>
      <p:ext uri="{BB962C8B-B14F-4D97-AF65-F5344CB8AC3E}">
        <p14:creationId xmlns:p14="http://schemas.microsoft.com/office/powerpoint/2010/main" val="262436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82F-83FC-DEF8-3D83-FB57F68EF4B1}"/>
              </a:ext>
            </a:extLst>
          </p:cNvPr>
          <p:cNvSpPr>
            <a:spLocks noGrp="1"/>
          </p:cNvSpPr>
          <p:nvPr>
            <p:ph type="title"/>
          </p:nvPr>
        </p:nvSpPr>
        <p:spPr/>
        <p:txBody>
          <a:bodyPr/>
          <a:lstStyle/>
          <a:p>
            <a:r>
              <a:rPr lang="en-US" dirty="0"/>
              <a:t>Pricing mature firms - challenges</a:t>
            </a:r>
          </a:p>
        </p:txBody>
      </p:sp>
      <p:sp>
        <p:nvSpPr>
          <p:cNvPr id="8" name="Content Placeholder 7">
            <a:extLst>
              <a:ext uri="{FF2B5EF4-FFF2-40B4-BE49-F238E27FC236}">
                <a16:creationId xmlns:a16="http://schemas.microsoft.com/office/drawing/2014/main" id="{7EC4CDC9-8D21-EAD4-0546-057EFB6EFC62}"/>
              </a:ext>
            </a:extLst>
          </p:cNvPr>
          <p:cNvSpPr>
            <a:spLocks noGrp="1"/>
          </p:cNvSpPr>
          <p:nvPr>
            <p:ph idx="1"/>
          </p:nvPr>
        </p:nvSpPr>
        <p:spPr/>
        <p:txBody>
          <a:bodyPr>
            <a:normAutofit lnSpcReduction="10000"/>
          </a:bodyPr>
          <a:lstStyle/>
          <a:p>
            <a:pPr lvl="0"/>
            <a:r>
              <a:rPr lang="en-US" u="sng" dirty="0"/>
              <a:t>Scaling the Price</a:t>
            </a:r>
            <a:r>
              <a:rPr lang="en-US" dirty="0"/>
              <a:t>: When scaling the pricing of mature companies, we have a </a:t>
            </a:r>
            <a:r>
              <a:rPr lang="en-US" b="1" dirty="0"/>
              <a:t>luxury of choices </a:t>
            </a:r>
            <a:r>
              <a:rPr lang="en-US" dirty="0"/>
              <a:t>(revenues, earnings, book value) </a:t>
            </a:r>
          </a:p>
          <a:p>
            <a:pPr lvl="0"/>
            <a:r>
              <a:rPr lang="en-US" u="sng" dirty="0"/>
              <a:t>Peer Group Construction</a:t>
            </a:r>
            <a:r>
              <a:rPr lang="en-US" dirty="0"/>
              <a:t>: As sectors age, there tend to be more mature firms that operate within them, but with globalization, those firms are </a:t>
            </a:r>
            <a:r>
              <a:rPr lang="en-US" b="1" dirty="0"/>
              <a:t>often multinationals that are incorporated in different countries and operate in different regions</a:t>
            </a:r>
            <a:r>
              <a:rPr lang="en-US" dirty="0"/>
              <a:t>.</a:t>
            </a:r>
          </a:p>
          <a:p>
            <a:pPr lvl="0"/>
            <a:r>
              <a:rPr lang="en-US" u="sng" dirty="0"/>
              <a:t>Controlling for Differences</a:t>
            </a:r>
            <a:r>
              <a:rPr lang="en-US" dirty="0"/>
              <a:t>:. Even if you control your sample to include only money-making mature companies, </a:t>
            </a:r>
            <a:r>
              <a:rPr lang="en-US" b="1" dirty="0"/>
              <a:t>not all mature companies are equally well positioned to protect their profitability</a:t>
            </a:r>
            <a:r>
              <a:rPr lang="en-US" dirty="0"/>
              <a:t>.  </a:t>
            </a:r>
          </a:p>
        </p:txBody>
      </p:sp>
      <p:sp>
        <p:nvSpPr>
          <p:cNvPr id="16" name="Text Placeholder 15">
            <a:extLst>
              <a:ext uri="{FF2B5EF4-FFF2-40B4-BE49-F238E27FC236}">
                <a16:creationId xmlns:a16="http://schemas.microsoft.com/office/drawing/2014/main" id="{F285E5E9-21C7-A338-031C-4A76A85DB40A}"/>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9560C56F-94DA-D95B-5553-A56D570711C7}"/>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3604350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CAAB3-2570-D383-B9B5-91C3A4EA1361}"/>
              </a:ext>
            </a:extLst>
          </p:cNvPr>
          <p:cNvSpPr>
            <a:spLocks noGrp="1"/>
          </p:cNvSpPr>
          <p:nvPr>
            <p:ph type="title"/>
          </p:nvPr>
        </p:nvSpPr>
        <p:spPr/>
        <p:txBody>
          <a:bodyPr/>
          <a:lstStyle/>
          <a:p>
            <a:r>
              <a:rPr lang="en-US" dirty="0"/>
              <a:t>Pricing mature companies – the responses</a:t>
            </a:r>
          </a:p>
        </p:txBody>
      </p:sp>
      <p:sp>
        <p:nvSpPr>
          <p:cNvPr id="8" name="Content Placeholder 7">
            <a:extLst>
              <a:ext uri="{FF2B5EF4-FFF2-40B4-BE49-F238E27FC236}">
                <a16:creationId xmlns:a16="http://schemas.microsoft.com/office/drawing/2014/main" id="{8F0BAEE0-8E00-B572-A62D-BB364D2364DC}"/>
              </a:ext>
            </a:extLst>
          </p:cNvPr>
          <p:cNvSpPr>
            <a:spLocks noGrp="1"/>
          </p:cNvSpPr>
          <p:nvPr>
            <p:ph idx="1"/>
          </p:nvPr>
        </p:nvSpPr>
        <p:spPr/>
        <p:txBody>
          <a:bodyPr>
            <a:normAutofit fontScale="92500" lnSpcReduction="20000"/>
          </a:bodyPr>
          <a:lstStyle/>
          <a:p>
            <a:pPr lvl="0"/>
            <a:r>
              <a:rPr lang="en-US" u="sng" dirty="0"/>
              <a:t>Fight bias</a:t>
            </a:r>
            <a:r>
              <a:rPr lang="en-US" dirty="0"/>
              <a:t>: One way to avoid bias is to </a:t>
            </a:r>
            <a:r>
              <a:rPr lang="en-US" b="1" dirty="0"/>
              <a:t>pick the pricing multiple that you will use in pricing a company, before observing the results you get with each one</a:t>
            </a:r>
            <a:r>
              <a:rPr lang="en-US" dirty="0"/>
              <a:t>. In making this choice, you should consider conventional practice (in terms of which multiple has been used most frequently in the past in a sector) as well as use business sense. </a:t>
            </a:r>
          </a:p>
          <a:p>
            <a:pPr lvl="0"/>
            <a:r>
              <a:rPr lang="en-US" u="sng" dirty="0"/>
              <a:t>Go global</a:t>
            </a:r>
            <a:r>
              <a:rPr lang="en-US" dirty="0"/>
              <a:t>: That will require you to </a:t>
            </a:r>
          </a:p>
          <a:p>
            <a:pPr marL="617220" lvl="1" indent="-342900">
              <a:buAutoNum type="alphaLcParenBoth"/>
            </a:pPr>
            <a:r>
              <a:rPr lang="en-US" b="1" dirty="0"/>
              <a:t>Clean up for accounting differences </a:t>
            </a:r>
            <a:r>
              <a:rPr lang="en-US" dirty="0"/>
              <a:t>across countries, when comparing earnings or book value multiples and </a:t>
            </a:r>
          </a:p>
          <a:p>
            <a:pPr marL="617220" lvl="1" indent="-342900">
              <a:buAutoNum type="alphaLcParenBoth"/>
            </a:pPr>
            <a:r>
              <a:rPr lang="en-US" b="1" dirty="0"/>
              <a:t>Find ways to measure country risk</a:t>
            </a:r>
            <a:r>
              <a:rPr lang="en-US" dirty="0"/>
              <a:t>, from operations, and incorporate it into the discount rate. </a:t>
            </a:r>
          </a:p>
          <a:p>
            <a:pPr lvl="0"/>
            <a:r>
              <a:rPr lang="en-US" u="sng" dirty="0"/>
              <a:t>Control for competitive moats and exposure to disruption</a:t>
            </a:r>
            <a:r>
              <a:rPr lang="en-US" dirty="0"/>
              <a:t>: When comparing pricing across companies in a peer group, you have to find ways measuring competitive advantages at companies. </a:t>
            </a:r>
          </a:p>
          <a:p>
            <a:endParaRPr lang="en-US" dirty="0"/>
          </a:p>
        </p:txBody>
      </p:sp>
      <p:sp>
        <p:nvSpPr>
          <p:cNvPr id="12" name="Text Placeholder 11">
            <a:extLst>
              <a:ext uri="{FF2B5EF4-FFF2-40B4-BE49-F238E27FC236}">
                <a16:creationId xmlns:a16="http://schemas.microsoft.com/office/drawing/2014/main" id="{F1506240-C22D-7183-BF22-9C97C285126E}"/>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2D0C2AFC-7FCD-7740-5D80-317E37A48400}"/>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686283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CBBB2-194B-3013-31E4-257F9DD1D50C}"/>
              </a:ext>
            </a:extLst>
          </p:cNvPr>
          <p:cNvSpPr>
            <a:spLocks noGrp="1"/>
          </p:cNvSpPr>
          <p:nvPr>
            <p:ph type="title"/>
          </p:nvPr>
        </p:nvSpPr>
        <p:spPr/>
        <p:txBody>
          <a:bodyPr/>
          <a:lstStyle/>
          <a:p>
            <a:r>
              <a:rPr lang="en-US" dirty="0"/>
              <a:t>Pricing </a:t>
            </a:r>
            <a:r>
              <a:rPr lang="en-US" dirty="0" err="1"/>
              <a:t>unilever</a:t>
            </a:r>
            <a:r>
              <a:rPr lang="en-US" dirty="0"/>
              <a:t> – Peer group</a:t>
            </a:r>
          </a:p>
        </p:txBody>
      </p:sp>
      <p:sp>
        <p:nvSpPr>
          <p:cNvPr id="9" name="Text Placeholder 8">
            <a:extLst>
              <a:ext uri="{FF2B5EF4-FFF2-40B4-BE49-F238E27FC236}">
                <a16:creationId xmlns:a16="http://schemas.microsoft.com/office/drawing/2014/main" id="{96E1E2B3-501A-70F7-5AEF-886A2FCC2C9D}"/>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022BE91C-4C32-1F96-1D72-D7271E58298B}"/>
              </a:ext>
            </a:extLst>
          </p:cNvPr>
          <p:cNvSpPr>
            <a:spLocks noGrp="1"/>
          </p:cNvSpPr>
          <p:nvPr>
            <p:ph type="ftr" sz="quarter" idx="11"/>
          </p:nvPr>
        </p:nvSpPr>
        <p:spPr/>
        <p:txBody>
          <a:bodyPr/>
          <a:lstStyle/>
          <a:p>
            <a:r>
              <a:rPr lang="en-US"/>
              <a:t>Aswath Damodaran</a:t>
            </a:r>
          </a:p>
        </p:txBody>
      </p:sp>
      <p:pic>
        <p:nvPicPr>
          <p:cNvPr id="13" name="Content Placeholder 12" descr="Table&#10;&#10;Description automatically generated">
            <a:extLst>
              <a:ext uri="{FF2B5EF4-FFF2-40B4-BE49-F238E27FC236}">
                <a16:creationId xmlns:a16="http://schemas.microsoft.com/office/drawing/2014/main" id="{C367EE4C-A5B7-AB98-8AAF-D5EA06CB0FF7}"/>
              </a:ext>
            </a:extLst>
          </p:cNvPr>
          <p:cNvPicPr>
            <a:picLocks noGrp="1" noChangeAspect="1"/>
          </p:cNvPicPr>
          <p:nvPr>
            <p:ph idx="1"/>
          </p:nvPr>
        </p:nvPicPr>
        <p:blipFill>
          <a:blip r:embed="rId2"/>
          <a:stretch>
            <a:fillRect/>
          </a:stretch>
        </p:blipFill>
        <p:spPr>
          <a:xfrm>
            <a:off x="541686" y="1554480"/>
            <a:ext cx="5462421" cy="3398520"/>
          </a:xfrm>
          <a:prstGeom prst="rect">
            <a:avLst/>
          </a:prstGeom>
        </p:spPr>
      </p:pic>
    </p:spTree>
    <p:extLst>
      <p:ext uri="{BB962C8B-B14F-4D97-AF65-F5344CB8AC3E}">
        <p14:creationId xmlns:p14="http://schemas.microsoft.com/office/powerpoint/2010/main" val="2527583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0E396-C9C2-ECD9-4126-B697C6B45A8E}"/>
              </a:ext>
            </a:extLst>
          </p:cNvPr>
          <p:cNvSpPr>
            <a:spLocks noGrp="1"/>
          </p:cNvSpPr>
          <p:nvPr>
            <p:ph type="title"/>
          </p:nvPr>
        </p:nvSpPr>
        <p:spPr/>
        <p:txBody>
          <a:bodyPr/>
          <a:lstStyle/>
          <a:p>
            <a:r>
              <a:rPr lang="en-US" dirty="0"/>
              <a:t>And controlling for differences…</a:t>
            </a:r>
          </a:p>
        </p:txBody>
      </p:sp>
      <p:sp>
        <p:nvSpPr>
          <p:cNvPr id="12" name="Content Placeholder 11">
            <a:extLst>
              <a:ext uri="{FF2B5EF4-FFF2-40B4-BE49-F238E27FC236}">
                <a16:creationId xmlns:a16="http://schemas.microsoft.com/office/drawing/2014/main" id="{39D39B00-4F55-4170-EA6D-9CC61FCCE33F}"/>
              </a:ext>
            </a:extLst>
          </p:cNvPr>
          <p:cNvSpPr>
            <a:spLocks noGrp="1"/>
          </p:cNvSpPr>
          <p:nvPr>
            <p:ph idx="1"/>
          </p:nvPr>
        </p:nvSpPr>
        <p:spPr/>
        <p:txBody>
          <a:bodyPr>
            <a:normAutofit lnSpcReduction="10000"/>
          </a:bodyPr>
          <a:lstStyle/>
          <a:p>
            <a:r>
              <a:rPr lang="en-US" dirty="0"/>
              <a:t>You should expect to see companies with higher margins, returns on capital and earnings growth rates to trade at higher multiples. </a:t>
            </a:r>
          </a:p>
          <a:p>
            <a:r>
              <a:rPr lang="en-US" dirty="0"/>
              <a:t>To get a measure of how much Unilever’s low growth may explain its lower pricing, we ran a regression of the PE ratios of the companies in the sector against their expected growth rates:</a:t>
            </a:r>
          </a:p>
          <a:p>
            <a:pPr lvl="1"/>
            <a:r>
              <a:rPr lang="en-US" dirty="0"/>
              <a:t>PE  = 19.30 +152.65 (Growth Rate)  		(3.77)    (3.41)</a:t>
            </a:r>
          </a:p>
          <a:p>
            <a:pPr lvl="1"/>
            <a:r>
              <a:rPr lang="en-US" dirty="0"/>
              <a:t>The R</a:t>
            </a:r>
            <a:r>
              <a:rPr lang="en-US" baseline="30000" dirty="0"/>
              <a:t>2</a:t>
            </a:r>
            <a:r>
              <a:rPr lang="en-US" dirty="0"/>
              <a:t> = 37.94% and the predicted PE for Unilever is below</a:t>
            </a:r>
          </a:p>
          <a:p>
            <a:pPr marL="274320" lvl="1" indent="0">
              <a:buNone/>
            </a:pPr>
            <a:r>
              <a:rPr lang="en-US" dirty="0"/>
              <a:t>PE for Unilever </a:t>
            </a:r>
          </a:p>
          <a:p>
            <a:pPr marL="274320" lvl="1" indent="0">
              <a:buNone/>
            </a:pPr>
            <a:r>
              <a:rPr lang="en-US" dirty="0"/>
              <a:t>= 19.30 + 152.65 (5.03%) = 26.98</a:t>
            </a:r>
          </a:p>
          <a:p>
            <a:r>
              <a:rPr lang="en-US" dirty="0"/>
              <a:t>At 19.13 times earnings, Unilever still looks underpriced.</a:t>
            </a:r>
          </a:p>
          <a:p>
            <a:endParaRPr lang="en-US" dirty="0"/>
          </a:p>
        </p:txBody>
      </p:sp>
      <p:sp>
        <p:nvSpPr>
          <p:cNvPr id="16" name="Text Placeholder 15">
            <a:extLst>
              <a:ext uri="{FF2B5EF4-FFF2-40B4-BE49-F238E27FC236}">
                <a16:creationId xmlns:a16="http://schemas.microsoft.com/office/drawing/2014/main" id="{04B347E1-F584-3290-6449-114CC402E454}"/>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4DB91FE-7FAF-E764-5EE0-6985008D5052}"/>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465516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92C2A-94DC-4B50-108A-3956DFFAF7ED}"/>
              </a:ext>
            </a:extLst>
          </p:cNvPr>
          <p:cNvSpPr>
            <a:spLocks noGrp="1"/>
          </p:cNvSpPr>
          <p:nvPr>
            <p:ph type="title"/>
          </p:nvPr>
        </p:nvSpPr>
        <p:spPr/>
        <p:txBody>
          <a:bodyPr/>
          <a:lstStyle/>
          <a:p>
            <a:r>
              <a:rPr lang="en-US" dirty="0"/>
              <a:t>Add-ons and addendums: 1. Disruption target?</a:t>
            </a:r>
          </a:p>
        </p:txBody>
      </p:sp>
      <p:sp>
        <p:nvSpPr>
          <p:cNvPr id="12" name="Content Placeholder 11">
            <a:extLst>
              <a:ext uri="{FF2B5EF4-FFF2-40B4-BE49-F238E27FC236}">
                <a16:creationId xmlns:a16="http://schemas.microsoft.com/office/drawing/2014/main" id="{9FCD452A-9F1B-2CCD-4601-DFDF8C0834C7}"/>
              </a:ext>
            </a:extLst>
          </p:cNvPr>
          <p:cNvSpPr>
            <a:spLocks noGrp="1"/>
          </p:cNvSpPr>
          <p:nvPr>
            <p:ph idx="1"/>
          </p:nvPr>
        </p:nvSpPr>
        <p:spPr/>
        <p:txBody>
          <a:bodyPr>
            <a:normAutofit fontScale="85000" lnSpcReduction="10000"/>
          </a:bodyPr>
          <a:lstStyle/>
          <a:p>
            <a:pPr lvl="0"/>
            <a:r>
              <a:rPr lang="en-US" u="sng" dirty="0"/>
              <a:t>Sizeable economic footprint</a:t>
            </a:r>
            <a:r>
              <a:rPr lang="en-US" dirty="0"/>
              <a:t>: The probability of a business being disrupted increases proportionately with the amount of money that is spent on that business. </a:t>
            </a:r>
          </a:p>
          <a:p>
            <a:pPr lvl="0"/>
            <a:r>
              <a:rPr lang="en-US" u="sng" dirty="0"/>
              <a:t>Inefficient production and delivery mechanisms</a:t>
            </a:r>
            <a:r>
              <a:rPr lang="en-US" dirty="0"/>
              <a:t>: A common characteristic that disrupted businesses share is that they are inefficiently run, and neither producers nor consumers seem happy. </a:t>
            </a:r>
          </a:p>
          <a:p>
            <a:pPr lvl="0"/>
            <a:r>
              <a:rPr lang="en-US" u="sng" dirty="0"/>
              <a:t>Outdated competitive barriers and inertia</a:t>
            </a:r>
            <a:r>
              <a:rPr lang="en-US" dirty="0"/>
              <a:t>: If these businesses are so big and inefficiently run, you may wonder what has allowed them to continue in existence for as long they have. The strongest force that they have going for them is inertia, where consumers have been programmed to accept the status quo. Adding to the protections are regulatory or licensing requirements that have long outlived their original purpose and serve to protect incumbents from insurgencies, and/or significant barriers (capital, knowledge, technology) to entering the business.</a:t>
            </a:r>
          </a:p>
          <a:p>
            <a:endParaRPr lang="en-US" dirty="0"/>
          </a:p>
        </p:txBody>
      </p:sp>
      <p:sp>
        <p:nvSpPr>
          <p:cNvPr id="16" name="Text Placeholder 15">
            <a:extLst>
              <a:ext uri="{FF2B5EF4-FFF2-40B4-BE49-F238E27FC236}">
                <a16:creationId xmlns:a16="http://schemas.microsoft.com/office/drawing/2014/main" id="{14617161-D5D6-CFCD-0622-7CB5C9AFF952}"/>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47028FF-FAA6-C48D-BEAB-6676D56CE5F7}"/>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281023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3989-E4D9-DF29-5F7A-0E15EFF162CD}"/>
              </a:ext>
            </a:extLst>
          </p:cNvPr>
          <p:cNvSpPr>
            <a:spLocks noGrp="1"/>
          </p:cNvSpPr>
          <p:nvPr>
            <p:ph type="title"/>
          </p:nvPr>
        </p:nvSpPr>
        <p:spPr/>
        <p:txBody>
          <a:bodyPr/>
          <a:lstStyle/>
          <a:p>
            <a:r>
              <a:rPr lang="en-US" dirty="0"/>
              <a:t>And response…</a:t>
            </a:r>
          </a:p>
        </p:txBody>
      </p:sp>
      <p:sp>
        <p:nvSpPr>
          <p:cNvPr id="4" name="Text Placeholder 3">
            <a:extLst>
              <a:ext uri="{FF2B5EF4-FFF2-40B4-BE49-F238E27FC236}">
                <a16:creationId xmlns:a16="http://schemas.microsoft.com/office/drawing/2014/main" id="{4E3DF6ED-DA5F-9382-03E0-FF9540424534}"/>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54142BBB-5313-7E90-69BE-B7B3C80939A7}"/>
              </a:ext>
            </a:extLst>
          </p:cNvPr>
          <p:cNvSpPr>
            <a:spLocks noGrp="1"/>
          </p:cNvSpPr>
          <p:nvPr>
            <p:ph type="ftr" sz="quarter" idx="11"/>
          </p:nvPr>
        </p:nvSpPr>
        <p:spPr/>
        <p:txBody>
          <a:bodyPr/>
          <a:lstStyle/>
          <a:p>
            <a:pPr>
              <a:defRPr/>
            </a:pPr>
            <a:r>
              <a:rPr lang="en-US"/>
              <a:t>Aswath Damodaran</a:t>
            </a:r>
          </a:p>
        </p:txBody>
      </p:sp>
      <p:pic>
        <p:nvPicPr>
          <p:cNvPr id="12" name="Content Placeholder 11" descr="Diagram, text&#10;&#10;Description automatically generated">
            <a:extLst>
              <a:ext uri="{FF2B5EF4-FFF2-40B4-BE49-F238E27FC236}">
                <a16:creationId xmlns:a16="http://schemas.microsoft.com/office/drawing/2014/main" id="{32018590-5EEA-97A7-A445-4E9392CA4098}"/>
              </a:ext>
            </a:extLst>
          </p:cNvPr>
          <p:cNvPicPr>
            <a:picLocks noGrp="1" noChangeAspect="1"/>
          </p:cNvPicPr>
          <p:nvPr>
            <p:ph idx="1"/>
          </p:nvPr>
        </p:nvPicPr>
        <p:blipFill>
          <a:blip r:embed="rId2"/>
          <a:stretch>
            <a:fillRect/>
          </a:stretch>
        </p:blipFill>
        <p:spPr>
          <a:xfrm>
            <a:off x="397573" y="1554480"/>
            <a:ext cx="5518569" cy="2941320"/>
          </a:xfrm>
          <a:prstGeom prst="rect">
            <a:avLst/>
          </a:prstGeom>
        </p:spPr>
      </p:pic>
    </p:spTree>
    <p:extLst>
      <p:ext uri="{BB962C8B-B14F-4D97-AF65-F5344CB8AC3E}">
        <p14:creationId xmlns:p14="http://schemas.microsoft.com/office/powerpoint/2010/main" val="53766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BAB39-F004-3287-54F1-80D477D9D1F4}"/>
              </a:ext>
            </a:extLst>
          </p:cNvPr>
          <p:cNvSpPr>
            <a:spLocks noGrp="1"/>
          </p:cNvSpPr>
          <p:nvPr>
            <p:ph type="title"/>
          </p:nvPr>
        </p:nvSpPr>
        <p:spPr/>
        <p:txBody>
          <a:bodyPr/>
          <a:lstStyle/>
          <a:p>
            <a:r>
              <a:rPr lang="en-US" dirty="0"/>
              <a:t>2. Value of control</a:t>
            </a:r>
          </a:p>
        </p:txBody>
      </p:sp>
      <p:sp>
        <p:nvSpPr>
          <p:cNvPr id="15" name="Text Placeholder 14">
            <a:extLst>
              <a:ext uri="{FF2B5EF4-FFF2-40B4-BE49-F238E27FC236}">
                <a16:creationId xmlns:a16="http://schemas.microsoft.com/office/drawing/2014/main" id="{2D1318A7-3315-E868-16F6-5F0BBA1BFECD}"/>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B7CCBADC-1A61-5B7A-D615-2F4E1912CB32}"/>
              </a:ext>
            </a:extLst>
          </p:cNvPr>
          <p:cNvSpPr>
            <a:spLocks noGrp="1"/>
          </p:cNvSpPr>
          <p:nvPr>
            <p:ph type="ftr" sz="quarter" idx="11"/>
          </p:nvPr>
        </p:nvSpPr>
        <p:spPr/>
        <p:txBody>
          <a:bodyPr/>
          <a:lstStyle/>
          <a:p>
            <a:r>
              <a:rPr lang="en-US"/>
              <a:t>Aswath Damodaran</a:t>
            </a:r>
          </a:p>
        </p:txBody>
      </p:sp>
      <p:pic>
        <p:nvPicPr>
          <p:cNvPr id="16" name="Content Placeholder 15" descr="Diagram&#10;&#10;Description automatically generated">
            <a:extLst>
              <a:ext uri="{FF2B5EF4-FFF2-40B4-BE49-F238E27FC236}">
                <a16:creationId xmlns:a16="http://schemas.microsoft.com/office/drawing/2014/main" id="{81B600FF-6495-5036-6911-CDD63584212A}"/>
              </a:ext>
            </a:extLst>
          </p:cNvPr>
          <p:cNvPicPr>
            <a:picLocks noGrp="1" noChangeAspect="1"/>
          </p:cNvPicPr>
          <p:nvPr>
            <p:ph idx="1"/>
          </p:nvPr>
        </p:nvPicPr>
        <p:blipFill>
          <a:blip r:embed="rId2"/>
          <a:stretch>
            <a:fillRect/>
          </a:stretch>
        </p:blipFill>
        <p:spPr>
          <a:xfrm>
            <a:off x="299875" y="1752600"/>
            <a:ext cx="5861364" cy="2133600"/>
          </a:xfrm>
          <a:prstGeom prst="rect">
            <a:avLst/>
          </a:prstGeom>
        </p:spPr>
      </p:pic>
    </p:spTree>
    <p:extLst>
      <p:ext uri="{BB962C8B-B14F-4D97-AF65-F5344CB8AC3E}">
        <p14:creationId xmlns:p14="http://schemas.microsoft.com/office/powerpoint/2010/main" val="2199725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E8F4A-B3C7-4768-1B04-24559D5A1E7E}"/>
              </a:ext>
            </a:extLst>
          </p:cNvPr>
          <p:cNvSpPr>
            <a:spLocks noGrp="1"/>
          </p:cNvSpPr>
          <p:nvPr>
            <p:ph type="title"/>
          </p:nvPr>
        </p:nvSpPr>
        <p:spPr/>
        <p:txBody>
          <a:bodyPr/>
          <a:lstStyle/>
          <a:p>
            <a:r>
              <a:rPr lang="en-US" dirty="0"/>
              <a:t>And ways of increasing value</a:t>
            </a:r>
          </a:p>
        </p:txBody>
      </p:sp>
      <p:sp>
        <p:nvSpPr>
          <p:cNvPr id="9" name="Text Placeholder 8">
            <a:extLst>
              <a:ext uri="{FF2B5EF4-FFF2-40B4-BE49-F238E27FC236}">
                <a16:creationId xmlns:a16="http://schemas.microsoft.com/office/drawing/2014/main" id="{7210526B-29B5-C193-EB40-0959DA23AA56}"/>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45A17853-5AB4-9BF5-039A-F82A9D8EA50A}"/>
              </a:ext>
            </a:extLst>
          </p:cNvPr>
          <p:cNvSpPr>
            <a:spLocks noGrp="1"/>
          </p:cNvSpPr>
          <p:nvPr>
            <p:ph type="ftr" sz="quarter" idx="11"/>
          </p:nvPr>
        </p:nvSpPr>
        <p:spPr/>
        <p:txBody>
          <a:bodyPr/>
          <a:lstStyle/>
          <a:p>
            <a:r>
              <a:rPr lang="en-US"/>
              <a:t>Aswath Damodaran</a:t>
            </a:r>
          </a:p>
        </p:txBody>
      </p:sp>
      <p:graphicFrame>
        <p:nvGraphicFramePr>
          <p:cNvPr id="17" name="Content Placeholder 16">
            <a:extLst>
              <a:ext uri="{FF2B5EF4-FFF2-40B4-BE49-F238E27FC236}">
                <a16:creationId xmlns:a16="http://schemas.microsoft.com/office/drawing/2014/main" id="{B987E32A-6E39-278F-9164-E266202C35F9}"/>
              </a:ext>
            </a:extLst>
          </p:cNvPr>
          <p:cNvGraphicFramePr>
            <a:graphicFrameLocks noGrp="1"/>
          </p:cNvGraphicFramePr>
          <p:nvPr>
            <p:ph idx="1"/>
            <p:extLst>
              <p:ext uri="{D42A27DB-BD31-4B8C-83A1-F6EECF244321}">
                <p14:modId xmlns:p14="http://schemas.microsoft.com/office/powerpoint/2010/main" val="3342861535"/>
              </p:ext>
            </p:extLst>
          </p:nvPr>
        </p:nvGraphicFramePr>
        <p:xfrm>
          <a:off x="-35033" y="0"/>
          <a:ext cx="6477000" cy="6648379"/>
        </p:xfrm>
        <a:graphic>
          <a:graphicData uri="http://schemas.openxmlformats.org/drawingml/2006/table">
            <a:tbl>
              <a:tblPr firstRow="1" firstCol="1" bandRow="1" bandCol="1">
                <a:tableStyleId>{5C22544A-7EE6-4342-B048-85BDC9FD1C3A}</a:tableStyleId>
              </a:tblPr>
              <a:tblGrid>
                <a:gridCol w="1613398">
                  <a:extLst>
                    <a:ext uri="{9D8B030D-6E8A-4147-A177-3AD203B41FA5}">
                      <a16:colId xmlns:a16="http://schemas.microsoft.com/office/drawing/2014/main" val="3104024624"/>
                    </a:ext>
                  </a:extLst>
                </a:gridCol>
                <a:gridCol w="1773570">
                  <a:extLst>
                    <a:ext uri="{9D8B030D-6E8A-4147-A177-3AD203B41FA5}">
                      <a16:colId xmlns:a16="http://schemas.microsoft.com/office/drawing/2014/main" val="1789907461"/>
                    </a:ext>
                  </a:extLst>
                </a:gridCol>
                <a:gridCol w="1359614">
                  <a:extLst>
                    <a:ext uri="{9D8B030D-6E8A-4147-A177-3AD203B41FA5}">
                      <a16:colId xmlns:a16="http://schemas.microsoft.com/office/drawing/2014/main" val="2650062612"/>
                    </a:ext>
                  </a:extLst>
                </a:gridCol>
                <a:gridCol w="1730418">
                  <a:extLst>
                    <a:ext uri="{9D8B030D-6E8A-4147-A177-3AD203B41FA5}">
                      <a16:colId xmlns:a16="http://schemas.microsoft.com/office/drawing/2014/main" val="1904468872"/>
                    </a:ext>
                  </a:extLst>
                </a:gridCol>
              </a:tblGrid>
              <a:tr h="153216">
                <a:tc>
                  <a:txBody>
                    <a:bodyPr/>
                    <a:lstStyle/>
                    <a:p>
                      <a:pPr marL="0" marR="0" algn="ctr">
                        <a:lnSpc>
                          <a:spcPct val="150000"/>
                        </a:lnSpc>
                        <a:spcBef>
                          <a:spcPts val="0"/>
                        </a:spcBef>
                        <a:spcAft>
                          <a:spcPts val="0"/>
                        </a:spcAft>
                      </a:pPr>
                      <a:r>
                        <a:rPr lang="en-US" sz="800">
                          <a:effectLst/>
                        </a:rPr>
                        <a:t>Potential Problem</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ctr">
                        <a:lnSpc>
                          <a:spcPct val="150000"/>
                        </a:lnSpc>
                        <a:spcBef>
                          <a:spcPts val="0"/>
                        </a:spcBef>
                        <a:spcAft>
                          <a:spcPts val="0"/>
                        </a:spcAft>
                      </a:pPr>
                      <a:r>
                        <a:rPr lang="en-US" sz="800">
                          <a:effectLst/>
                        </a:rPr>
                        <a:t>Manifestations</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ctr">
                        <a:lnSpc>
                          <a:spcPct val="150000"/>
                        </a:lnSpc>
                        <a:spcBef>
                          <a:spcPts val="0"/>
                        </a:spcBef>
                        <a:spcAft>
                          <a:spcPts val="0"/>
                        </a:spcAft>
                      </a:pPr>
                      <a:r>
                        <a:rPr lang="en-US" sz="800">
                          <a:effectLst/>
                        </a:rPr>
                        <a:t>Possible fixes</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ctr">
                        <a:lnSpc>
                          <a:spcPct val="150000"/>
                        </a:lnSpc>
                        <a:spcBef>
                          <a:spcPts val="0"/>
                        </a:spcBef>
                        <a:spcAft>
                          <a:spcPts val="0"/>
                        </a:spcAft>
                      </a:pPr>
                      <a:r>
                        <a:rPr lang="en-US" sz="800">
                          <a:effectLst/>
                        </a:rPr>
                        <a:t>Value Consequence</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extLst>
                  <a:ext uri="{0D108BD9-81ED-4DB2-BD59-A6C34878D82A}">
                    <a16:rowId xmlns:a16="http://schemas.microsoft.com/office/drawing/2014/main" val="3272842565"/>
                  </a:ext>
                </a:extLst>
              </a:tr>
              <a:tr h="1023551">
                <a:tc>
                  <a:txBody>
                    <a:bodyPr/>
                    <a:lstStyle/>
                    <a:p>
                      <a:pPr marL="0" marR="0" algn="l">
                        <a:lnSpc>
                          <a:spcPct val="150000"/>
                        </a:lnSpc>
                        <a:spcBef>
                          <a:spcPts val="0"/>
                        </a:spcBef>
                        <a:spcAft>
                          <a:spcPts val="0"/>
                        </a:spcAft>
                      </a:pPr>
                      <a:r>
                        <a:rPr lang="en-US" sz="800">
                          <a:effectLst/>
                        </a:rPr>
                        <a:t>Existing assets are poorly managed</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Operating margins are lower than peer group and return on capital is lower than the cost of capital</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Manage existing assets better. This may require divesting some poorly performing assets.</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Higher operating margin and return on capital on existing assets -&gt; Higher operating income</a:t>
                      </a:r>
                    </a:p>
                    <a:p>
                      <a:pPr marL="0" marR="0" algn="l">
                        <a:lnSpc>
                          <a:spcPct val="150000"/>
                        </a:lnSpc>
                        <a:spcBef>
                          <a:spcPts val="0"/>
                        </a:spcBef>
                        <a:spcAft>
                          <a:spcPts val="0"/>
                        </a:spcAft>
                      </a:pPr>
                      <a:r>
                        <a:rPr lang="en-US" sz="800">
                          <a:effectLst/>
                        </a:rPr>
                        <a:t>Efficiency growth -&gt; in near term as return on capital improves </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extLst>
                  <a:ext uri="{0D108BD9-81ED-4DB2-BD59-A6C34878D82A}">
                    <a16:rowId xmlns:a16="http://schemas.microsoft.com/office/drawing/2014/main" val="2119351502"/>
                  </a:ext>
                </a:extLst>
              </a:tr>
              <a:tr h="849484">
                <a:tc>
                  <a:txBody>
                    <a:bodyPr/>
                    <a:lstStyle/>
                    <a:p>
                      <a:pPr marL="0" marR="0" algn="l">
                        <a:lnSpc>
                          <a:spcPct val="150000"/>
                        </a:lnSpc>
                        <a:spcBef>
                          <a:spcPts val="0"/>
                        </a:spcBef>
                        <a:spcAft>
                          <a:spcPts val="0"/>
                        </a:spcAft>
                      </a:pPr>
                      <a:r>
                        <a:rPr lang="en-US" sz="800">
                          <a:effectLst/>
                        </a:rPr>
                        <a:t>Management is under investing (It is too conservative in exploiting growth opportunities)</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dirty="0">
                          <a:effectLst/>
                        </a:rPr>
                        <a:t>Low reinvestment rate and high return on capital in high growth </a:t>
                      </a:r>
                      <a:r>
                        <a:rPr lang="en-US" sz="800" dirty="0" err="1">
                          <a:effectLst/>
                        </a:rPr>
                        <a:t>perioduntil</a:t>
                      </a:r>
                      <a:r>
                        <a:rPr lang="en-US" sz="800" dirty="0">
                          <a:effectLst/>
                        </a:rPr>
                        <a:t> marginal return on capital </a:t>
                      </a:r>
                      <a:endParaRPr lang="en-US" sz="800" dirty="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Reinvest more in new investments, even if it means lower return on capital (albeit &gt; cost of capital)</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Higher growth rate and higher reinvestment rate during high growth period -&gt; Higher value because growth is value creating.</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extLst>
                  <a:ext uri="{0D108BD9-81ED-4DB2-BD59-A6C34878D82A}">
                    <a16:rowId xmlns:a16="http://schemas.microsoft.com/office/drawing/2014/main" val="2186421680"/>
                  </a:ext>
                </a:extLst>
              </a:tr>
              <a:tr h="849484">
                <a:tc>
                  <a:txBody>
                    <a:bodyPr/>
                    <a:lstStyle/>
                    <a:p>
                      <a:pPr marL="0" marR="0" algn="l">
                        <a:lnSpc>
                          <a:spcPct val="150000"/>
                        </a:lnSpc>
                        <a:spcBef>
                          <a:spcPts val="0"/>
                        </a:spcBef>
                        <a:spcAft>
                          <a:spcPts val="0"/>
                        </a:spcAft>
                      </a:pPr>
                      <a:r>
                        <a:rPr lang="en-US" sz="800">
                          <a:effectLst/>
                        </a:rPr>
                        <a:t>Management is over investing (It is investing in value destroying new investments)</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High reinvestment rate and return on capital that is lower than cost of capital</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dirty="0">
                          <a:effectLst/>
                        </a:rPr>
                        <a:t>Reduce reinvestment rate is at least equal to cost of capital</a:t>
                      </a:r>
                      <a:endParaRPr lang="en-US" sz="800" dirty="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Lower growth rate and lower reinvestment rate during high growth period -&gt; Higher value because growth is no longer value destroying</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extLst>
                  <a:ext uri="{0D108BD9-81ED-4DB2-BD59-A6C34878D82A}">
                    <a16:rowId xmlns:a16="http://schemas.microsoft.com/office/drawing/2014/main" val="4144420962"/>
                  </a:ext>
                </a:extLst>
              </a:tr>
              <a:tr h="501350">
                <a:tc>
                  <a:txBody>
                    <a:bodyPr/>
                    <a:lstStyle/>
                    <a:p>
                      <a:pPr marL="0" marR="0" algn="l">
                        <a:lnSpc>
                          <a:spcPct val="150000"/>
                        </a:lnSpc>
                        <a:spcBef>
                          <a:spcPts val="0"/>
                        </a:spcBef>
                        <a:spcAft>
                          <a:spcPts val="0"/>
                        </a:spcAft>
                      </a:pPr>
                      <a:r>
                        <a:rPr lang="en-US" sz="800">
                          <a:effectLst/>
                        </a:rPr>
                        <a:t>Management is not exploiting possible strategic advantages</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Short or non-existent high growth period with low or no excess returns.</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Build on competitive advantages </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Longer high growth period, with larger excess returns -&gt; Higher value</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extLst>
                  <a:ext uri="{0D108BD9-81ED-4DB2-BD59-A6C34878D82A}">
                    <a16:rowId xmlns:a16="http://schemas.microsoft.com/office/drawing/2014/main" val="1043807417"/>
                  </a:ext>
                </a:extLst>
              </a:tr>
              <a:tr h="473760">
                <a:tc>
                  <a:txBody>
                    <a:bodyPr/>
                    <a:lstStyle/>
                    <a:p>
                      <a:pPr marL="0" marR="0" algn="l">
                        <a:lnSpc>
                          <a:spcPct val="150000"/>
                        </a:lnSpc>
                        <a:spcBef>
                          <a:spcPts val="0"/>
                        </a:spcBef>
                        <a:spcAft>
                          <a:spcPts val="0"/>
                        </a:spcAft>
                      </a:pPr>
                      <a:r>
                        <a:rPr lang="en-US" sz="800">
                          <a:effectLst/>
                        </a:rPr>
                        <a:t>Management is too conservative in its use of debt</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Debt ratio is lower than optimal (or industry average)</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Increase debt financing </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Higher debt ratio and lower cost of capital -&gt; Higher firm value</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extLst>
                  <a:ext uri="{0D108BD9-81ED-4DB2-BD59-A6C34878D82A}">
                    <a16:rowId xmlns:a16="http://schemas.microsoft.com/office/drawing/2014/main" val="1202217126"/>
                  </a:ext>
                </a:extLst>
              </a:tr>
              <a:tr h="366657">
                <a:tc>
                  <a:txBody>
                    <a:bodyPr/>
                    <a:lstStyle/>
                    <a:p>
                      <a:pPr marL="0" marR="0" algn="l">
                        <a:lnSpc>
                          <a:spcPct val="150000"/>
                        </a:lnSpc>
                        <a:spcBef>
                          <a:spcPts val="0"/>
                        </a:spcBef>
                        <a:spcAft>
                          <a:spcPts val="0"/>
                        </a:spcAft>
                      </a:pPr>
                      <a:r>
                        <a:rPr lang="en-US" sz="800">
                          <a:effectLst/>
                        </a:rPr>
                        <a:t>Management is overusing debt</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Debt ratio is higher than optimal</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Reduce debt financing</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Lower debt ratio and lower cost of capital -&gt; Higher firm value</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extLst>
                  <a:ext uri="{0D108BD9-81ED-4DB2-BD59-A6C34878D82A}">
                    <a16:rowId xmlns:a16="http://schemas.microsoft.com/office/drawing/2014/main" val="1045909500"/>
                  </a:ext>
                </a:extLst>
              </a:tr>
              <a:tr h="501350">
                <a:tc>
                  <a:txBody>
                    <a:bodyPr/>
                    <a:lstStyle/>
                    <a:p>
                      <a:pPr marL="0" marR="0" algn="l">
                        <a:lnSpc>
                          <a:spcPct val="150000"/>
                        </a:lnSpc>
                        <a:spcBef>
                          <a:spcPts val="0"/>
                        </a:spcBef>
                        <a:spcAft>
                          <a:spcPts val="0"/>
                        </a:spcAft>
                      </a:pPr>
                      <a:r>
                        <a:rPr lang="en-US" sz="800">
                          <a:effectLst/>
                        </a:rPr>
                        <a:t>Management is using wrong type of financing</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Cost of debt is higher than it should be, given the firm’s earning power</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Match debt up to assets, using swaps, derivatives or refinancing</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Lower cost of debt and cost of capital -&gt; Higher firm value</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extLst>
                  <a:ext uri="{0D108BD9-81ED-4DB2-BD59-A6C34878D82A}">
                    <a16:rowId xmlns:a16="http://schemas.microsoft.com/office/drawing/2014/main" val="1169731209"/>
                  </a:ext>
                </a:extLst>
              </a:tr>
              <a:tr h="675417">
                <a:tc>
                  <a:txBody>
                    <a:bodyPr/>
                    <a:lstStyle/>
                    <a:p>
                      <a:pPr marL="0" marR="0" algn="l">
                        <a:lnSpc>
                          <a:spcPct val="150000"/>
                        </a:lnSpc>
                        <a:spcBef>
                          <a:spcPts val="0"/>
                        </a:spcBef>
                        <a:spcAft>
                          <a:spcPts val="0"/>
                        </a:spcAft>
                      </a:pPr>
                      <a:r>
                        <a:rPr lang="en-US" sz="800">
                          <a:effectLst/>
                        </a:rPr>
                        <a:t>Management holds excess cash and is not trusted by the market with the cash.</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Cash and marketable securities  are a large percent of firm value; Firm has poor track record on investments.</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Return cash to stockholders, either as dividends or stock buybacks</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Firm value is reduced by cash paid out, but stockholders gain because the cash was discounted in the firm’s hands.</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extLst>
                  <a:ext uri="{0D108BD9-81ED-4DB2-BD59-A6C34878D82A}">
                    <a16:rowId xmlns:a16="http://schemas.microsoft.com/office/drawing/2014/main" val="2203094639"/>
                  </a:ext>
                </a:extLst>
              </a:tr>
              <a:tr h="1023551">
                <a:tc>
                  <a:txBody>
                    <a:bodyPr/>
                    <a:lstStyle/>
                    <a:p>
                      <a:pPr marL="0" marR="0" algn="l">
                        <a:lnSpc>
                          <a:spcPct val="150000"/>
                        </a:lnSpc>
                        <a:spcBef>
                          <a:spcPts val="0"/>
                        </a:spcBef>
                        <a:spcAft>
                          <a:spcPts val="0"/>
                        </a:spcAft>
                      </a:pPr>
                      <a:r>
                        <a:rPr lang="en-US" sz="800">
                          <a:effectLst/>
                        </a:rPr>
                        <a:t>Management has made investments in unrelated companies.</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Substantial cross holdings in other companies that are being undervalued by the market.</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a:effectLst/>
                        </a:rPr>
                        <a:t>As a first step, try to be more transparent about cross holdings. If that is not sufficient, divest cross holdings</a:t>
                      </a:r>
                      <a:endParaRPr lang="en-US" sz="800">
                        <a:effectLst/>
                        <a:latin typeface="Times"/>
                        <a:ea typeface="Times New Roman" panose="02020603050405020304" pitchFamily="18" charset="0"/>
                        <a:cs typeface="Times New Roman" panose="02020603050405020304" pitchFamily="18" charset="0"/>
                      </a:endParaRPr>
                    </a:p>
                  </a:txBody>
                  <a:tcPr marL="23325" marR="23325" marT="0" marB="0"/>
                </a:tc>
                <a:tc>
                  <a:txBody>
                    <a:bodyPr/>
                    <a:lstStyle/>
                    <a:p>
                      <a:pPr marL="0" marR="0" algn="l">
                        <a:lnSpc>
                          <a:spcPct val="150000"/>
                        </a:lnSpc>
                        <a:spcBef>
                          <a:spcPts val="0"/>
                        </a:spcBef>
                        <a:spcAft>
                          <a:spcPts val="0"/>
                        </a:spcAft>
                      </a:pPr>
                      <a:r>
                        <a:rPr lang="en-US" sz="800" dirty="0">
                          <a:effectLst/>
                        </a:rPr>
                        <a:t>Firm value is reduced by divested cross holdings but increased by cash received from divestitures. When cross holdings are under valued, the latter should exceed the former.</a:t>
                      </a:r>
                      <a:endParaRPr lang="en-US" sz="800" dirty="0">
                        <a:effectLst/>
                        <a:latin typeface="Times"/>
                        <a:ea typeface="Times New Roman" panose="02020603050405020304" pitchFamily="18" charset="0"/>
                        <a:cs typeface="Times New Roman" panose="02020603050405020304" pitchFamily="18" charset="0"/>
                      </a:endParaRPr>
                    </a:p>
                  </a:txBody>
                  <a:tcPr marL="23325" marR="23325" marT="0" marB="0"/>
                </a:tc>
                <a:extLst>
                  <a:ext uri="{0D108BD9-81ED-4DB2-BD59-A6C34878D82A}">
                    <a16:rowId xmlns:a16="http://schemas.microsoft.com/office/drawing/2014/main" val="441034334"/>
                  </a:ext>
                </a:extLst>
              </a:tr>
            </a:tbl>
          </a:graphicData>
        </a:graphic>
      </p:graphicFrame>
    </p:spTree>
    <p:extLst>
      <p:ext uri="{BB962C8B-B14F-4D97-AF65-F5344CB8AC3E}">
        <p14:creationId xmlns:p14="http://schemas.microsoft.com/office/powerpoint/2010/main" val="18553052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37D3A-01E6-6E4A-942E-56EE94C92CA0}"/>
              </a:ext>
            </a:extLst>
          </p:cNvPr>
          <p:cNvSpPr>
            <a:spLocks noGrp="1"/>
          </p:cNvSpPr>
          <p:nvPr>
            <p:ph type="title"/>
          </p:nvPr>
        </p:nvSpPr>
        <p:spPr/>
        <p:txBody>
          <a:bodyPr/>
          <a:lstStyle/>
          <a:p>
            <a:r>
              <a:rPr lang="en-US" dirty="0"/>
              <a:t>The activist threat at Unilever</a:t>
            </a:r>
          </a:p>
        </p:txBody>
      </p:sp>
      <p:sp>
        <p:nvSpPr>
          <p:cNvPr id="12" name="Content Placeholder 11">
            <a:extLst>
              <a:ext uri="{FF2B5EF4-FFF2-40B4-BE49-F238E27FC236}">
                <a16:creationId xmlns:a16="http://schemas.microsoft.com/office/drawing/2014/main" id="{3B6B80F5-30EA-53B5-78C7-23CFA4FB4B9B}"/>
              </a:ext>
            </a:extLst>
          </p:cNvPr>
          <p:cNvSpPr>
            <a:spLocks noGrp="1"/>
          </p:cNvSpPr>
          <p:nvPr>
            <p:ph idx="1"/>
          </p:nvPr>
        </p:nvSpPr>
        <p:spPr/>
        <p:txBody>
          <a:bodyPr>
            <a:normAutofit/>
          </a:bodyPr>
          <a:lstStyle/>
          <a:p>
            <a:r>
              <a:rPr lang="en-US" sz="1800" dirty="0"/>
              <a:t>Unilever shareholders have </a:t>
            </a:r>
            <a:r>
              <a:rPr lang="en-US" sz="1800" b="1" dirty="0"/>
              <a:t>become restless with management</a:t>
            </a:r>
            <a:r>
              <a:rPr lang="en-US" sz="1800" dirty="0"/>
              <a:t>, and a failed bid for GSK in 2022 crystallized their views that change was due at the company. </a:t>
            </a:r>
          </a:p>
          <a:p>
            <a:r>
              <a:rPr lang="en-US" sz="1800" dirty="0"/>
              <a:t>That </a:t>
            </a:r>
            <a:r>
              <a:rPr lang="en-US" sz="1800" b="1" dirty="0"/>
              <a:t>dissatisfaction drew activist investors to its stock</a:t>
            </a:r>
            <a:r>
              <a:rPr lang="en-US" sz="1800" dirty="0"/>
              <a:t>, with </a:t>
            </a:r>
            <a:r>
              <a:rPr lang="en-US" sz="1800" b="1" dirty="0"/>
              <a:t>Nelson Peltz </a:t>
            </a:r>
            <a:r>
              <a:rPr lang="en-US" sz="1800" dirty="0"/>
              <a:t>not only acquiring a 1.5% stake in the firm, but quickly finding a slot on the board of directors. </a:t>
            </a:r>
          </a:p>
          <a:p>
            <a:pPr lvl="1"/>
            <a:r>
              <a:rPr lang="en-US" sz="1600" dirty="0"/>
              <a:t>Peltz’s argument seems to be that Unilever has too many brands in its product portfolio, spread out across too many geographies and businesses.</a:t>
            </a:r>
          </a:p>
          <a:p>
            <a:pPr lvl="1"/>
            <a:r>
              <a:rPr lang="en-US" sz="1600" dirty="0"/>
              <a:t>Whether he succeeds or not is almost beside the point, since it is about making management accountable.</a:t>
            </a:r>
          </a:p>
          <a:p>
            <a:pPr marL="0" indent="0">
              <a:buNone/>
            </a:pPr>
            <a:endParaRPr lang="en-US" dirty="0"/>
          </a:p>
        </p:txBody>
      </p:sp>
      <p:sp>
        <p:nvSpPr>
          <p:cNvPr id="16" name="Text Placeholder 15">
            <a:extLst>
              <a:ext uri="{FF2B5EF4-FFF2-40B4-BE49-F238E27FC236}">
                <a16:creationId xmlns:a16="http://schemas.microsoft.com/office/drawing/2014/main" id="{143C521E-D23B-D435-C67B-E515DE105C27}"/>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C98C07CD-C8EE-7BD3-0BD7-E90E97C14C0A}"/>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2876145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1386A-4834-A9CC-AB3B-914CB064C442}"/>
              </a:ext>
            </a:extLst>
          </p:cNvPr>
          <p:cNvSpPr>
            <a:spLocks noGrp="1"/>
          </p:cNvSpPr>
          <p:nvPr>
            <p:ph type="title"/>
          </p:nvPr>
        </p:nvSpPr>
        <p:spPr/>
        <p:txBody>
          <a:bodyPr/>
          <a:lstStyle/>
          <a:p>
            <a:r>
              <a:rPr lang="en-US" dirty="0"/>
              <a:t>Value of control at </a:t>
            </a:r>
            <a:r>
              <a:rPr lang="en-US" dirty="0" err="1"/>
              <a:t>unilever</a:t>
            </a:r>
            <a:endParaRPr lang="en-US" dirty="0"/>
          </a:p>
        </p:txBody>
      </p:sp>
      <p:graphicFrame>
        <p:nvGraphicFramePr>
          <p:cNvPr id="15" name="Content Placeholder 14">
            <a:extLst>
              <a:ext uri="{FF2B5EF4-FFF2-40B4-BE49-F238E27FC236}">
                <a16:creationId xmlns:a16="http://schemas.microsoft.com/office/drawing/2014/main" id="{4C653486-6D2C-63FD-4EB1-2F0D27ACB260}"/>
              </a:ext>
            </a:extLst>
          </p:cNvPr>
          <p:cNvGraphicFramePr>
            <a:graphicFrameLocks noGrp="1"/>
          </p:cNvGraphicFramePr>
          <p:nvPr>
            <p:ph idx="1"/>
          </p:nvPr>
        </p:nvGraphicFramePr>
        <p:xfrm>
          <a:off x="628650" y="2011227"/>
          <a:ext cx="5033962" cy="2619804"/>
        </p:xfrm>
        <a:graphic>
          <a:graphicData uri="http://schemas.openxmlformats.org/drawingml/2006/table">
            <a:tbl>
              <a:tblPr firstRow="1" firstCol="1" bandRow="1">
                <a:tableStyleId>{5C22544A-7EE6-4342-B048-85BDC9FD1C3A}</a:tableStyleId>
              </a:tblPr>
              <a:tblGrid>
                <a:gridCol w="1258199">
                  <a:extLst>
                    <a:ext uri="{9D8B030D-6E8A-4147-A177-3AD203B41FA5}">
                      <a16:colId xmlns:a16="http://schemas.microsoft.com/office/drawing/2014/main" val="4153557951"/>
                    </a:ext>
                  </a:extLst>
                </a:gridCol>
                <a:gridCol w="1258199">
                  <a:extLst>
                    <a:ext uri="{9D8B030D-6E8A-4147-A177-3AD203B41FA5}">
                      <a16:colId xmlns:a16="http://schemas.microsoft.com/office/drawing/2014/main" val="676374239"/>
                    </a:ext>
                  </a:extLst>
                </a:gridCol>
                <a:gridCol w="1258782">
                  <a:extLst>
                    <a:ext uri="{9D8B030D-6E8A-4147-A177-3AD203B41FA5}">
                      <a16:colId xmlns:a16="http://schemas.microsoft.com/office/drawing/2014/main" val="2142377654"/>
                    </a:ext>
                  </a:extLst>
                </a:gridCol>
                <a:gridCol w="1258782">
                  <a:extLst>
                    <a:ext uri="{9D8B030D-6E8A-4147-A177-3AD203B41FA5}">
                      <a16:colId xmlns:a16="http://schemas.microsoft.com/office/drawing/2014/main" val="817946168"/>
                    </a:ext>
                  </a:extLst>
                </a:gridCol>
              </a:tblGrid>
              <a:tr h="221774">
                <a:tc>
                  <a:txBody>
                    <a:bodyPr/>
                    <a:lstStyle/>
                    <a:p>
                      <a:pPr marL="0" marR="0" algn="ctr">
                        <a:lnSpc>
                          <a:spcPct val="150000"/>
                        </a:lnSpc>
                        <a:spcBef>
                          <a:spcPts val="0"/>
                        </a:spcBef>
                        <a:spcAft>
                          <a:spcPts val="0"/>
                        </a:spcAft>
                      </a:pPr>
                      <a:r>
                        <a:rPr lang="en-US" sz="1100">
                          <a:effectLst/>
                        </a:rPr>
                        <a:t>Valuation Input</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ctr">
                        <a:lnSpc>
                          <a:spcPct val="150000"/>
                        </a:lnSpc>
                        <a:spcBef>
                          <a:spcPts val="0"/>
                        </a:spcBef>
                        <a:spcAft>
                          <a:spcPts val="0"/>
                        </a:spcAft>
                      </a:pPr>
                      <a:r>
                        <a:rPr lang="en-US" sz="1100">
                          <a:effectLst/>
                        </a:rPr>
                        <a:t>Status Quo</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ctr">
                        <a:lnSpc>
                          <a:spcPct val="150000"/>
                        </a:lnSpc>
                        <a:spcBef>
                          <a:spcPts val="0"/>
                        </a:spcBef>
                        <a:spcAft>
                          <a:spcPts val="0"/>
                        </a:spcAft>
                      </a:pPr>
                      <a:r>
                        <a:rPr lang="en-US" sz="1100">
                          <a:effectLst/>
                        </a:rPr>
                        <a:t>Restructured</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ctr">
                        <a:lnSpc>
                          <a:spcPct val="150000"/>
                        </a:lnSpc>
                        <a:spcBef>
                          <a:spcPts val="0"/>
                        </a:spcBef>
                        <a:spcAft>
                          <a:spcPts val="0"/>
                        </a:spcAft>
                      </a:pPr>
                      <a:r>
                        <a:rPr lang="en-US" sz="1100">
                          <a:effectLst/>
                        </a:rPr>
                        <a:t>Rationale</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extLst>
                  <a:ext uri="{0D108BD9-81ED-4DB2-BD59-A6C34878D82A}">
                    <a16:rowId xmlns:a16="http://schemas.microsoft.com/office/drawing/2014/main" val="339161180"/>
                  </a:ext>
                </a:extLst>
              </a:tr>
              <a:tr h="473764">
                <a:tc>
                  <a:txBody>
                    <a:bodyPr/>
                    <a:lstStyle/>
                    <a:p>
                      <a:pPr marL="0" marR="0" algn="just">
                        <a:lnSpc>
                          <a:spcPct val="150000"/>
                        </a:lnSpc>
                        <a:spcBef>
                          <a:spcPts val="0"/>
                        </a:spcBef>
                        <a:spcAft>
                          <a:spcPts val="0"/>
                        </a:spcAft>
                      </a:pPr>
                      <a:r>
                        <a:rPr lang="en-US" sz="1100">
                          <a:effectLst/>
                        </a:rPr>
                        <a:t>Revenue Growth</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just">
                        <a:lnSpc>
                          <a:spcPct val="150000"/>
                        </a:lnSpc>
                        <a:spcBef>
                          <a:spcPts val="0"/>
                        </a:spcBef>
                        <a:spcAft>
                          <a:spcPts val="0"/>
                        </a:spcAft>
                      </a:pPr>
                      <a:r>
                        <a:rPr lang="en-US" sz="1100">
                          <a:effectLst/>
                        </a:rPr>
                        <a:t>2% for years 1-10</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just">
                        <a:lnSpc>
                          <a:spcPct val="150000"/>
                        </a:lnSpc>
                        <a:spcBef>
                          <a:spcPts val="0"/>
                        </a:spcBef>
                        <a:spcAft>
                          <a:spcPts val="0"/>
                        </a:spcAft>
                      </a:pPr>
                      <a:r>
                        <a:rPr lang="en-US" sz="1100">
                          <a:effectLst/>
                        </a:rPr>
                        <a:t>3% for years 1-5, 2% in years 6-10</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just">
                        <a:lnSpc>
                          <a:spcPct val="150000"/>
                        </a:lnSpc>
                        <a:spcBef>
                          <a:spcPts val="0"/>
                        </a:spcBef>
                        <a:spcAft>
                          <a:spcPts val="0"/>
                        </a:spcAft>
                      </a:pPr>
                      <a:r>
                        <a:rPr lang="en-US" sz="1100">
                          <a:effectLst/>
                        </a:rPr>
                        <a:t>Higher growth in India &amp; China</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extLst>
                  <a:ext uri="{0D108BD9-81ED-4DB2-BD59-A6C34878D82A}">
                    <a16:rowId xmlns:a16="http://schemas.microsoft.com/office/drawing/2014/main" val="1907751556"/>
                  </a:ext>
                </a:extLst>
              </a:tr>
              <a:tr h="977744">
                <a:tc>
                  <a:txBody>
                    <a:bodyPr/>
                    <a:lstStyle/>
                    <a:p>
                      <a:pPr marL="0" marR="0" algn="just">
                        <a:lnSpc>
                          <a:spcPct val="150000"/>
                        </a:lnSpc>
                        <a:spcBef>
                          <a:spcPts val="0"/>
                        </a:spcBef>
                        <a:spcAft>
                          <a:spcPts val="0"/>
                        </a:spcAft>
                      </a:pPr>
                      <a:r>
                        <a:rPr lang="en-US" sz="1100">
                          <a:effectLst/>
                        </a:rPr>
                        <a:t>Operating Margin (pre-tax)</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just">
                        <a:lnSpc>
                          <a:spcPct val="150000"/>
                        </a:lnSpc>
                        <a:spcBef>
                          <a:spcPts val="0"/>
                        </a:spcBef>
                        <a:spcAft>
                          <a:spcPts val="0"/>
                        </a:spcAft>
                      </a:pPr>
                      <a:r>
                        <a:rPr lang="en-US" sz="1100">
                          <a:effectLst/>
                        </a:rPr>
                        <a:t>18%</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just">
                        <a:lnSpc>
                          <a:spcPct val="150000"/>
                        </a:lnSpc>
                        <a:spcBef>
                          <a:spcPts val="0"/>
                        </a:spcBef>
                        <a:spcAft>
                          <a:spcPts val="0"/>
                        </a:spcAft>
                      </a:pPr>
                      <a:r>
                        <a:rPr lang="en-US" sz="1100">
                          <a:effectLst/>
                        </a:rPr>
                        <a:t>20%</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l">
                        <a:lnSpc>
                          <a:spcPct val="150000"/>
                        </a:lnSpc>
                        <a:spcBef>
                          <a:spcPts val="0"/>
                        </a:spcBef>
                        <a:spcAft>
                          <a:spcPts val="0"/>
                        </a:spcAft>
                      </a:pPr>
                      <a:r>
                        <a:rPr lang="en-US" sz="1100">
                          <a:effectLst/>
                        </a:rPr>
                        <a:t>More focus on (higher- margin) personal care division </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extLst>
                  <a:ext uri="{0D108BD9-81ED-4DB2-BD59-A6C34878D82A}">
                    <a16:rowId xmlns:a16="http://schemas.microsoft.com/office/drawing/2014/main" val="893525302"/>
                  </a:ext>
                </a:extLst>
              </a:tr>
              <a:tr h="221774">
                <a:tc>
                  <a:txBody>
                    <a:bodyPr/>
                    <a:lstStyle/>
                    <a:p>
                      <a:pPr marL="0" marR="0" algn="just">
                        <a:lnSpc>
                          <a:spcPct val="150000"/>
                        </a:lnSpc>
                        <a:spcBef>
                          <a:spcPts val="0"/>
                        </a:spcBef>
                        <a:spcAft>
                          <a:spcPts val="0"/>
                        </a:spcAft>
                      </a:pPr>
                      <a:r>
                        <a:rPr lang="en-US" sz="1100">
                          <a:effectLst/>
                        </a:rPr>
                        <a:t>Sales to Capital</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just">
                        <a:lnSpc>
                          <a:spcPct val="150000"/>
                        </a:lnSpc>
                        <a:spcBef>
                          <a:spcPts val="0"/>
                        </a:spcBef>
                        <a:spcAft>
                          <a:spcPts val="0"/>
                        </a:spcAft>
                      </a:pPr>
                      <a:r>
                        <a:rPr lang="en-US" sz="1100">
                          <a:effectLst/>
                        </a:rPr>
                        <a:t>1.80</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just">
                        <a:lnSpc>
                          <a:spcPct val="150000"/>
                        </a:lnSpc>
                        <a:spcBef>
                          <a:spcPts val="0"/>
                        </a:spcBef>
                        <a:spcAft>
                          <a:spcPts val="0"/>
                        </a:spcAft>
                      </a:pPr>
                      <a:r>
                        <a:rPr lang="en-US" sz="1100">
                          <a:effectLst/>
                        </a:rPr>
                        <a:t>2.50</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just">
                        <a:lnSpc>
                          <a:spcPct val="150000"/>
                        </a:lnSpc>
                        <a:spcBef>
                          <a:spcPts val="0"/>
                        </a:spcBef>
                        <a:spcAft>
                          <a:spcPts val="0"/>
                        </a:spcAft>
                      </a:pPr>
                      <a:r>
                        <a:rPr lang="en-US" sz="1100">
                          <a:effectLst/>
                        </a:rPr>
                        <a:t>Fewer acquisitions</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extLst>
                  <a:ext uri="{0D108BD9-81ED-4DB2-BD59-A6C34878D82A}">
                    <a16:rowId xmlns:a16="http://schemas.microsoft.com/office/drawing/2014/main" val="3765159532"/>
                  </a:ext>
                </a:extLst>
              </a:tr>
              <a:tr h="473764">
                <a:tc>
                  <a:txBody>
                    <a:bodyPr/>
                    <a:lstStyle/>
                    <a:p>
                      <a:pPr marL="0" marR="0" algn="just">
                        <a:lnSpc>
                          <a:spcPct val="150000"/>
                        </a:lnSpc>
                        <a:spcBef>
                          <a:spcPts val="0"/>
                        </a:spcBef>
                        <a:spcAft>
                          <a:spcPts val="0"/>
                        </a:spcAft>
                      </a:pPr>
                      <a:r>
                        <a:rPr lang="en-US" sz="1100">
                          <a:effectLst/>
                        </a:rPr>
                        <a:t>Cost of capital</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just">
                        <a:lnSpc>
                          <a:spcPct val="150000"/>
                        </a:lnSpc>
                        <a:spcBef>
                          <a:spcPts val="0"/>
                        </a:spcBef>
                        <a:spcAft>
                          <a:spcPts val="0"/>
                        </a:spcAft>
                      </a:pPr>
                      <a:r>
                        <a:rPr lang="en-US" sz="1100">
                          <a:effectLst/>
                        </a:rPr>
                        <a:t>8.97% -&gt; 8.97%</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just">
                        <a:lnSpc>
                          <a:spcPct val="150000"/>
                        </a:lnSpc>
                        <a:spcBef>
                          <a:spcPts val="0"/>
                        </a:spcBef>
                        <a:spcAft>
                          <a:spcPts val="0"/>
                        </a:spcAft>
                      </a:pPr>
                      <a:r>
                        <a:rPr lang="en-US" sz="1100">
                          <a:effectLst/>
                        </a:rPr>
                        <a:t>8.00% -&gt; 8.00%</a:t>
                      </a:r>
                      <a:endParaRPr lang="en-US" sz="1100">
                        <a:effectLst/>
                        <a:latin typeface="Times"/>
                        <a:ea typeface="Times New Roman" panose="02020603050405020304" pitchFamily="18" charset="0"/>
                        <a:cs typeface="Times New Roman" panose="02020603050405020304" pitchFamily="18" charset="0"/>
                      </a:endParaRPr>
                    </a:p>
                  </a:txBody>
                  <a:tcPr marL="62997" marR="62997" marT="0" marB="0"/>
                </a:tc>
                <a:tc>
                  <a:txBody>
                    <a:bodyPr/>
                    <a:lstStyle/>
                    <a:p>
                      <a:pPr marL="0" marR="0" algn="just">
                        <a:lnSpc>
                          <a:spcPct val="150000"/>
                        </a:lnSpc>
                        <a:spcBef>
                          <a:spcPts val="0"/>
                        </a:spcBef>
                        <a:spcAft>
                          <a:spcPts val="0"/>
                        </a:spcAft>
                      </a:pPr>
                      <a:r>
                        <a:rPr lang="en-US" sz="1100" dirty="0">
                          <a:effectLst/>
                        </a:rPr>
                        <a:t>Optimizing financing mix</a:t>
                      </a:r>
                      <a:endParaRPr lang="en-US" sz="1100" dirty="0">
                        <a:effectLst/>
                        <a:latin typeface="Times"/>
                        <a:ea typeface="Times New Roman" panose="02020603050405020304" pitchFamily="18" charset="0"/>
                        <a:cs typeface="Times New Roman" panose="02020603050405020304" pitchFamily="18" charset="0"/>
                      </a:endParaRPr>
                    </a:p>
                  </a:txBody>
                  <a:tcPr marL="62997" marR="62997" marT="0" marB="0"/>
                </a:tc>
                <a:extLst>
                  <a:ext uri="{0D108BD9-81ED-4DB2-BD59-A6C34878D82A}">
                    <a16:rowId xmlns:a16="http://schemas.microsoft.com/office/drawing/2014/main" val="1047753595"/>
                  </a:ext>
                </a:extLst>
              </a:tr>
            </a:tbl>
          </a:graphicData>
        </a:graphic>
      </p:graphicFrame>
      <p:sp>
        <p:nvSpPr>
          <p:cNvPr id="13" name="Text Placeholder 12">
            <a:extLst>
              <a:ext uri="{FF2B5EF4-FFF2-40B4-BE49-F238E27FC236}">
                <a16:creationId xmlns:a16="http://schemas.microsoft.com/office/drawing/2014/main" id="{FC4A0E73-A842-042F-BB2A-D3897FD7A605}"/>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947DA8B9-A057-834D-3D6B-D4011E69D673}"/>
              </a:ext>
            </a:extLst>
          </p:cNvPr>
          <p:cNvSpPr>
            <a:spLocks noGrp="1"/>
          </p:cNvSpPr>
          <p:nvPr>
            <p:ph type="ftr" sz="quarter" idx="11"/>
          </p:nvPr>
        </p:nvSpPr>
        <p:spPr/>
        <p:txBody>
          <a:bodyPr/>
          <a:lstStyle/>
          <a:p>
            <a:r>
              <a:rPr lang="en-US"/>
              <a:t>Aswath Damodaran</a:t>
            </a:r>
          </a:p>
        </p:txBody>
      </p:sp>
    </p:spTree>
    <p:extLst>
      <p:ext uri="{BB962C8B-B14F-4D97-AF65-F5344CB8AC3E}">
        <p14:creationId xmlns:p14="http://schemas.microsoft.com/office/powerpoint/2010/main" val="4036567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5A61C-0C04-E5F9-9D65-38CF1A7EF58F}"/>
              </a:ext>
            </a:extLst>
          </p:cNvPr>
          <p:cNvSpPr>
            <a:spLocks noGrp="1"/>
          </p:cNvSpPr>
          <p:nvPr>
            <p:ph type="title"/>
          </p:nvPr>
        </p:nvSpPr>
        <p:spPr/>
        <p:txBody>
          <a:bodyPr/>
          <a:lstStyle/>
          <a:p>
            <a:r>
              <a:rPr lang="en-US" dirty="0"/>
              <a:t>Unilever restructured…</a:t>
            </a:r>
          </a:p>
        </p:txBody>
      </p:sp>
      <p:sp>
        <p:nvSpPr>
          <p:cNvPr id="4" name="Text Placeholder 3">
            <a:extLst>
              <a:ext uri="{FF2B5EF4-FFF2-40B4-BE49-F238E27FC236}">
                <a16:creationId xmlns:a16="http://schemas.microsoft.com/office/drawing/2014/main" id="{BA543F49-4613-AD65-6BA2-76CA0245BCA9}"/>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AF254539-751E-5A5F-6C5A-40ADDA74272E}"/>
              </a:ext>
            </a:extLst>
          </p:cNvPr>
          <p:cNvSpPr>
            <a:spLocks noGrp="1"/>
          </p:cNvSpPr>
          <p:nvPr>
            <p:ph type="ftr" sz="quarter" idx="11"/>
          </p:nvPr>
        </p:nvSpPr>
        <p:spPr/>
        <p:txBody>
          <a:bodyPr/>
          <a:lstStyle/>
          <a:p>
            <a:pPr>
              <a:defRPr/>
            </a:pPr>
            <a:r>
              <a:rPr lang="en-US"/>
              <a:t>Aswath Damodaran</a:t>
            </a:r>
          </a:p>
        </p:txBody>
      </p:sp>
      <p:pic>
        <p:nvPicPr>
          <p:cNvPr id="12" name="Content Placeholder 11" descr="Table&#10;&#10;Description automatically generated">
            <a:extLst>
              <a:ext uri="{FF2B5EF4-FFF2-40B4-BE49-F238E27FC236}">
                <a16:creationId xmlns:a16="http://schemas.microsoft.com/office/drawing/2014/main" id="{D8AA1A60-1C12-7053-11E0-717568BD60F3}"/>
              </a:ext>
            </a:extLst>
          </p:cNvPr>
          <p:cNvPicPr>
            <a:picLocks noGrp="1" noChangeAspect="1"/>
          </p:cNvPicPr>
          <p:nvPr>
            <p:ph idx="1"/>
          </p:nvPr>
        </p:nvPicPr>
        <p:blipFill>
          <a:blip r:embed="rId2"/>
          <a:stretch>
            <a:fillRect/>
          </a:stretch>
        </p:blipFill>
        <p:spPr>
          <a:xfrm>
            <a:off x="628650" y="1406532"/>
            <a:ext cx="5033963" cy="3578211"/>
          </a:xfrm>
          <a:prstGeom prst="rect">
            <a:avLst/>
          </a:prstGeom>
        </p:spPr>
      </p:pic>
      <p:sp>
        <p:nvSpPr>
          <p:cNvPr id="13" name="TextBox 12">
            <a:extLst>
              <a:ext uri="{FF2B5EF4-FFF2-40B4-BE49-F238E27FC236}">
                <a16:creationId xmlns:a16="http://schemas.microsoft.com/office/drawing/2014/main" id="{70C12079-0644-A628-0FE1-43A2535A93BB}"/>
              </a:ext>
            </a:extLst>
          </p:cNvPr>
          <p:cNvSpPr txBox="1"/>
          <p:nvPr/>
        </p:nvSpPr>
        <p:spPr>
          <a:xfrm>
            <a:off x="838200" y="4976336"/>
            <a:ext cx="5033963" cy="1200329"/>
          </a:xfrm>
          <a:prstGeom prst="rect">
            <a:avLst/>
          </a:prstGeom>
          <a:noFill/>
        </p:spPr>
        <p:txBody>
          <a:bodyPr wrap="square" rtlCol="0">
            <a:spAutoFit/>
          </a:bodyPr>
          <a:lstStyle/>
          <a:p>
            <a:r>
              <a:rPr lang="en-US" sz="1800" dirty="0">
                <a:effectLst/>
                <a:latin typeface="Times"/>
                <a:ea typeface="Times New Roman" panose="02020603050405020304" pitchFamily="18" charset="0"/>
                <a:cs typeface="Times New Roman" panose="02020603050405020304" pitchFamily="18" charset="0"/>
              </a:rPr>
              <a:t>Our estimate of value per share increases from €24.20, in the status quo value, to €36.72 in the optimal value, an increase of about a third.</a:t>
            </a:r>
          </a:p>
          <a:p>
            <a:endParaRPr lang="en-US" dirty="0"/>
          </a:p>
        </p:txBody>
      </p:sp>
    </p:spTree>
    <p:extLst>
      <p:ext uri="{BB962C8B-B14F-4D97-AF65-F5344CB8AC3E}">
        <p14:creationId xmlns:p14="http://schemas.microsoft.com/office/powerpoint/2010/main" val="27458168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{4ED3E472-F967-4B46-B9EF-D8C12DA60E0B}tf10001070</Template>
  <TotalTime>36788</TotalTime>
  <Pages>63</Pages>
  <Words>3172</Words>
  <Application>Microsoft Macintosh PowerPoint</Application>
  <PresentationFormat>Letter Paper (8.5x11 in)</PresentationFormat>
  <Paragraphs>188</Paragraphs>
  <Slides>26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Calibri</vt:lpstr>
      <vt:lpstr>Helvetica</vt:lpstr>
      <vt:lpstr>Rockwell</vt:lpstr>
      <vt:lpstr>Rockwell Condensed</vt:lpstr>
      <vt:lpstr>Rockwell Extra Bold</vt:lpstr>
      <vt:lpstr>Times</vt:lpstr>
      <vt:lpstr>Wingdings</vt:lpstr>
      <vt:lpstr>Wood Type</vt:lpstr>
      <vt:lpstr>VALUING Mature firms</vt:lpstr>
      <vt:lpstr>MATURE FIRM CHARACTERISTICS</vt:lpstr>
      <vt:lpstr>Valuation challenges – assets in place</vt:lpstr>
      <vt:lpstr>Valuation challenges – growth assets</vt:lpstr>
      <vt:lpstr>Valuation challenges - Risk</vt:lpstr>
      <vt:lpstr>VALUATION CHALLENGES: CLOSURE</vt:lpstr>
      <vt:lpstr>VALUATION REPONSES:  1. TELL A STORY</vt:lpstr>
      <vt:lpstr>2. THE 3P TEST</vt:lpstr>
      <vt:lpstr>3. STORY TO INPUTS</vt:lpstr>
      <vt:lpstr>4. Value the business</vt:lpstr>
      <vt:lpstr>5. Keep the feedback loop open</vt:lpstr>
      <vt:lpstr>Valuing a mature firm: Unlever</vt:lpstr>
      <vt:lpstr>Unilever – Business assessment</vt:lpstr>
      <vt:lpstr>My Unilever story</vt:lpstr>
      <vt:lpstr>My Unilever value…</vt:lpstr>
      <vt:lpstr>Pricing mature firms - challenges</vt:lpstr>
      <vt:lpstr>Pricing mature companies – the responses</vt:lpstr>
      <vt:lpstr>Pricing unilever – Peer group</vt:lpstr>
      <vt:lpstr>And controlling for differences…</vt:lpstr>
      <vt:lpstr>Add-ons and addendums: 1. Disruption target?</vt:lpstr>
      <vt:lpstr>And response…</vt:lpstr>
      <vt:lpstr>2. Value of control</vt:lpstr>
      <vt:lpstr>And ways of increasing value</vt:lpstr>
      <vt:lpstr>The activist threat at Unilever</vt:lpstr>
      <vt:lpstr>Value of control at unilever</vt:lpstr>
      <vt:lpstr>Unilever restructured…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Pricing Theory and Applications</dc:title>
  <dc:subject/>
  <dc:creator>Aswath Damodaran</dc:creator>
  <cp:keywords/>
  <dc:description/>
  <cp:lastModifiedBy>Aswath Damodaran</cp:lastModifiedBy>
  <cp:revision>582</cp:revision>
  <cp:lastPrinted>2024-08-07T18:04:59Z</cp:lastPrinted>
  <dcterms:created xsi:type="dcterms:W3CDTF">2010-08-23T11:25:52Z</dcterms:created>
  <dcterms:modified xsi:type="dcterms:W3CDTF">2024-08-07T18:05:04Z</dcterms:modified>
</cp:coreProperties>
</file>