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9"/>
  </p:notesMasterIdLst>
  <p:handoutMasterIdLst>
    <p:handoutMasterId r:id="rId30"/>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10" r:id="rId14"/>
    <p:sldId id="422" r:id="rId15"/>
    <p:sldId id="445" r:id="rId16"/>
    <p:sldId id="446" r:id="rId17"/>
    <p:sldId id="434" r:id="rId18"/>
    <p:sldId id="435" r:id="rId19"/>
    <p:sldId id="436" r:id="rId20"/>
    <p:sldId id="438" r:id="rId21"/>
    <p:sldId id="439" r:id="rId22"/>
    <p:sldId id="440" r:id="rId23"/>
    <p:sldId id="441" r:id="rId24"/>
    <p:sldId id="442" r:id="rId25"/>
    <p:sldId id="443" r:id="rId26"/>
    <p:sldId id="447" r:id="rId27"/>
    <p:sldId id="448" r:id="rId28"/>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13: VALUING declining firms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declining FIRM CHARACTERISTICS</a:t>
            </a:r>
          </a:p>
        </p:txBody>
      </p:sp>
      <p:sp>
        <p:nvSpPr>
          <p:cNvPr id="21" name="Content Placeholder 20">
            <a:extLst>
              <a:ext uri="{FF2B5EF4-FFF2-40B4-BE49-F238E27FC236}">
                <a16:creationId xmlns:a16="http://schemas.microsoft.com/office/drawing/2014/main" id="{988D6A4D-E388-C22A-0164-B47AFB0BC225}"/>
              </a:ext>
            </a:extLst>
          </p:cNvPr>
          <p:cNvSpPr>
            <a:spLocks noGrp="1"/>
          </p:cNvSpPr>
          <p:nvPr>
            <p:ph idx="1"/>
          </p:nvPr>
        </p:nvSpPr>
        <p:spPr/>
        <p:txBody>
          <a:bodyPr>
            <a:normAutofit lnSpcReduction="10000"/>
          </a:bodyPr>
          <a:lstStyle/>
          <a:p>
            <a:pPr lvl="0"/>
            <a:r>
              <a:rPr lang="en-US" sz="1200" u="sng" dirty="0"/>
              <a:t>Stagnant or declining revenues</a:t>
            </a:r>
            <a:r>
              <a:rPr lang="en-US" sz="1200" dirty="0"/>
              <a:t>: Perhaps the most telling sign of a company in decline is its inability to increase revenues over extended periods, even when times are good. Falling revenues or revenues that grow at less than the inflation rate indicates operating weakness. </a:t>
            </a:r>
          </a:p>
          <a:p>
            <a:pPr lvl="0"/>
            <a:r>
              <a:rPr lang="en-US" sz="1200" u="sng" dirty="0"/>
              <a:t>Shrinking or negative margins</a:t>
            </a:r>
            <a:r>
              <a:rPr lang="en-US" sz="1200" dirty="0"/>
              <a:t>: The stagnant revenues at declining firms are often accompanied by shrinking operating margins, partly because of declining pricing power and partly because these companies are dropping the prices that they charge for their products and services, to keep revenues from falling further. </a:t>
            </a:r>
          </a:p>
          <a:p>
            <a:pPr lvl="0"/>
            <a:r>
              <a:rPr lang="en-US" sz="1200" u="sng" dirty="0"/>
              <a:t>Asset divestitures</a:t>
            </a:r>
            <a:r>
              <a:rPr lang="en-US" sz="1200" dirty="0"/>
              <a:t>: If one of the features of a declining firm is that existing assets are sometimes worth more to others, who intend to put them to different and better uses, it stands to reason that asset divestitures will be more frequent at declining firms than at firms earlier in the life cycle. </a:t>
            </a:r>
          </a:p>
          <a:p>
            <a:pPr lvl="0"/>
            <a:r>
              <a:rPr lang="en-US" sz="1200" u="sng" dirty="0"/>
              <a:t>Interspersed with acquisitions in search of growth</a:t>
            </a:r>
            <a:r>
              <a:rPr lang="en-US" sz="1200" dirty="0"/>
              <a:t>: In what seem like a contradictory development, you are also more likely to see acquisitions, at least at some declining firms, with many driven by desperation and titled as defensive mergers.</a:t>
            </a:r>
          </a:p>
          <a:p>
            <a:pPr lvl="0"/>
            <a:r>
              <a:rPr lang="en-US" sz="1200" u="sng" dirty="0"/>
              <a:t>Big payouts - dividends and stock buybacks</a:t>
            </a:r>
            <a:r>
              <a:rPr lang="en-US" sz="1200" dirty="0"/>
              <a:t>: Declining firms, and especially those with low debt burdens, not only pay out large dividends, sometimes exceeding their earnings, but also buy back stock.</a:t>
            </a:r>
          </a:p>
          <a:p>
            <a:pPr lvl="0"/>
            <a:r>
              <a:rPr lang="en-US" sz="1200" u="sng" dirty="0"/>
              <a:t>The downside of financial leverage</a:t>
            </a:r>
            <a:r>
              <a:rPr lang="en-US" sz="1200" dirty="0"/>
              <a:t>: If debt is a double-edged sword, declining firms often are exposed to the wrong edge. With stagnant and declining earnings from existing assets and little potential for earnings growth, it is not surprising that some declining firms face overwhelming debt burdens.</a:t>
            </a:r>
          </a:p>
        </p:txBody>
      </p:sp>
      <p:sp>
        <p:nvSpPr>
          <p:cNvPr id="7" name="Text Placeholder 6">
            <a:extLst>
              <a:ext uri="{FF2B5EF4-FFF2-40B4-BE49-F238E27FC236}">
                <a16:creationId xmlns:a16="http://schemas.microsoft.com/office/drawing/2014/main" id="{0070A652-5AB4-9D08-D0F3-E8B4B77516C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Valuation challenges – assets in place</a:t>
            </a:r>
          </a:p>
        </p:txBody>
      </p:sp>
      <p:sp>
        <p:nvSpPr>
          <p:cNvPr id="25" name="Content Placeholder 24">
            <a:extLst>
              <a:ext uri="{FF2B5EF4-FFF2-40B4-BE49-F238E27FC236}">
                <a16:creationId xmlns:a16="http://schemas.microsoft.com/office/drawing/2014/main" id="{1FB3B3D2-F3FE-AFDA-5062-1BB72C5A8CC7}"/>
              </a:ext>
            </a:extLst>
          </p:cNvPr>
          <p:cNvSpPr>
            <a:spLocks noGrp="1"/>
          </p:cNvSpPr>
          <p:nvPr>
            <p:ph idx="1"/>
          </p:nvPr>
        </p:nvSpPr>
        <p:spPr/>
        <p:txBody>
          <a:bodyPr>
            <a:normAutofit fontScale="85000" lnSpcReduction="10000"/>
          </a:bodyPr>
          <a:lstStyle/>
          <a:p>
            <a:pPr lvl="0"/>
            <a:r>
              <a:rPr lang="en-US" u="sng" dirty="0"/>
              <a:t>Earning less than cost of capital</a:t>
            </a:r>
            <a:r>
              <a:rPr lang="en-US" dirty="0"/>
              <a:t>: In many declining firms, existing assets, even if profitable, </a:t>
            </a:r>
            <a:r>
              <a:rPr lang="en-US" b="1" dirty="0"/>
              <a:t>earn less than the cost of capital</a:t>
            </a:r>
            <a:r>
              <a:rPr lang="en-US" dirty="0"/>
              <a:t>. The natural consequence is that discounting the cash flows back at the cost of capital will yield a </a:t>
            </a:r>
            <a:r>
              <a:rPr lang="en-US" b="1" dirty="0"/>
              <a:t>value that is less than the capital invested in those assets</a:t>
            </a:r>
          </a:p>
          <a:p>
            <a:pPr lvl="0"/>
            <a:r>
              <a:rPr lang="en-US" u="sng" dirty="0"/>
              <a:t>Divestiture effect</a:t>
            </a:r>
            <a:r>
              <a:rPr lang="en-US" dirty="0"/>
              <a:t>s: If existing assets earn less than the cost of capital, the logical response is to sell or divest these assets and hope that the best buyer will pay a high price for them. </a:t>
            </a:r>
          </a:p>
          <a:p>
            <a:pPr lvl="1"/>
            <a:r>
              <a:rPr lang="en-US" dirty="0"/>
              <a:t>These divestitures of assets </a:t>
            </a:r>
            <a:r>
              <a:rPr lang="en-US" b="1" dirty="0"/>
              <a:t>create discontinuities </a:t>
            </a:r>
            <a:r>
              <a:rPr lang="en-US" dirty="0"/>
              <a:t>in past data and make forecasting more difficult. </a:t>
            </a:r>
          </a:p>
          <a:p>
            <a:pPr lvl="1"/>
            <a:r>
              <a:rPr lang="en-US" dirty="0"/>
              <a:t>All the operating numbers from last year, including revenues, margins, and reinvestment </a:t>
            </a:r>
            <a:r>
              <a:rPr lang="en-US" b="1" dirty="0"/>
              <a:t>are affected by the divestiture</a:t>
            </a:r>
            <a:r>
              <a:rPr lang="en-US" dirty="0"/>
              <a:t>, but the numbers for the year reflect the operating results from the portion of the year before the divestiture. </a:t>
            </a:r>
          </a:p>
          <a:p>
            <a:pPr lvl="1"/>
            <a:r>
              <a:rPr lang="en-US" dirty="0"/>
              <a:t>Similarly, </a:t>
            </a:r>
            <a:r>
              <a:rPr lang="en-US" b="1" dirty="0"/>
              <a:t>risk parameters such as betas</a:t>
            </a:r>
            <a:r>
              <a:rPr lang="en-US" dirty="0"/>
              <a:t>, where we use past prices or returns, can be affected by divestitures of assets midway through the period. </a:t>
            </a:r>
          </a:p>
        </p:txBody>
      </p:sp>
      <p:sp>
        <p:nvSpPr>
          <p:cNvPr id="7" name="Text Placeholder 6">
            <a:extLst>
              <a:ext uri="{FF2B5EF4-FFF2-40B4-BE49-F238E27FC236}">
                <a16:creationId xmlns:a16="http://schemas.microsoft.com/office/drawing/2014/main" id="{79EBF660-0D4F-CF89-941D-803E4A2E582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Valuation challenges – growth assets</a:t>
            </a:r>
          </a:p>
        </p:txBody>
      </p:sp>
      <p:sp>
        <p:nvSpPr>
          <p:cNvPr id="26" name="Content Placeholder 25">
            <a:extLst>
              <a:ext uri="{FF2B5EF4-FFF2-40B4-BE49-F238E27FC236}">
                <a16:creationId xmlns:a16="http://schemas.microsoft.com/office/drawing/2014/main" id="{5A582F8A-EE8C-CCAC-A679-12AF10AECE14}"/>
              </a:ext>
            </a:extLst>
          </p:cNvPr>
          <p:cNvSpPr>
            <a:spLocks noGrp="1"/>
          </p:cNvSpPr>
          <p:nvPr>
            <p:ph idx="1"/>
          </p:nvPr>
        </p:nvSpPr>
        <p:spPr/>
        <p:txBody>
          <a:bodyPr>
            <a:normAutofit fontScale="85000" lnSpcReduction="10000"/>
          </a:bodyPr>
          <a:lstStyle/>
          <a:p>
            <a:pPr lvl="0"/>
            <a:r>
              <a:rPr lang="en-US" dirty="0"/>
              <a:t>If a firm’s business has turned bad, i.e., investments earn less than the cost of capital, a </a:t>
            </a:r>
            <a:r>
              <a:rPr lang="en-US" u="sng" dirty="0"/>
              <a:t>sensible management will try to shrink the firm</a:t>
            </a:r>
            <a:r>
              <a:rPr lang="en-US" dirty="0"/>
              <a:t>, by divesting assets that earn well below the cost of capital.</a:t>
            </a:r>
          </a:p>
          <a:p>
            <a:pPr lvl="0"/>
            <a:r>
              <a:rPr lang="en-US" u="sng" dirty="0"/>
              <a:t>Divestitures can lead to negative growth rates, while bringing cash into the firm, at least for the foreseeable future</a:t>
            </a:r>
            <a:r>
              <a:rPr lang="en-US" dirty="0"/>
              <a:t>. Analysts who have learned their valuation fundamentals at healthier companies often are uncomfortable with the notion of negative growth rates and cash flows that exceed earnings, but that combination characterizes many declining firms.</a:t>
            </a:r>
          </a:p>
          <a:p>
            <a:r>
              <a:rPr lang="en-US" dirty="0"/>
              <a:t>Some declining firms </a:t>
            </a:r>
            <a:r>
              <a:rPr lang="en-US" u="sng" dirty="0"/>
              <a:t>are in denial about their standing in the life cycle, and they continue to invest in new assets, as if they had growth potential, with perverse effects on value</a:t>
            </a:r>
            <a:r>
              <a:rPr lang="en-US" dirty="0"/>
              <a:t>. A declining firm that tries to invest larger and larger amounts in new assets with low expected returns and in overpriced acquisitions, may be able to grow </a:t>
            </a:r>
          </a:p>
        </p:txBody>
      </p:sp>
      <p:sp>
        <p:nvSpPr>
          <p:cNvPr id="7" name="Text Placeholder 6">
            <a:extLst>
              <a:ext uri="{FF2B5EF4-FFF2-40B4-BE49-F238E27FC236}">
                <a16:creationId xmlns:a16="http://schemas.microsoft.com/office/drawing/2014/main" id="{83C6CD8F-42C4-47FD-3C33-DF5F55D4C19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Valuation challenges - Risk</a:t>
            </a:r>
          </a:p>
        </p:txBody>
      </p:sp>
      <p:sp>
        <p:nvSpPr>
          <p:cNvPr id="19" name="Content Placeholder 18">
            <a:extLst>
              <a:ext uri="{FF2B5EF4-FFF2-40B4-BE49-F238E27FC236}">
                <a16:creationId xmlns:a16="http://schemas.microsoft.com/office/drawing/2014/main" id="{DDBA28AC-A760-A386-D5ED-F2FDF6F6C635}"/>
              </a:ext>
            </a:extLst>
          </p:cNvPr>
          <p:cNvSpPr>
            <a:spLocks noGrp="1"/>
          </p:cNvSpPr>
          <p:nvPr>
            <p:ph idx="1"/>
          </p:nvPr>
        </p:nvSpPr>
        <p:spPr/>
        <p:txBody>
          <a:bodyPr>
            <a:normAutofit/>
          </a:bodyPr>
          <a:lstStyle/>
          <a:p>
            <a:pPr lvl="0"/>
            <a:r>
              <a:rPr lang="en-US" sz="1600" dirty="0"/>
              <a:t>The </a:t>
            </a:r>
            <a:r>
              <a:rPr lang="en-US" sz="1600" b="1" dirty="0"/>
              <a:t>large dividends and buybacks </a:t>
            </a:r>
            <a:r>
              <a:rPr lang="en-US" sz="1600" dirty="0"/>
              <a:t>that characterize some declining firms can have an effect on the overall value of equity and debt ratios we use in the computation. </a:t>
            </a:r>
          </a:p>
          <a:p>
            <a:pPr lvl="1"/>
            <a:r>
              <a:rPr lang="en-US" sz="1400" dirty="0"/>
              <a:t>Returning large amounts of cash to stockholders reduces the market value of equity, through the market price, with dividends, and the number of shares, with stock buybacks. </a:t>
            </a:r>
          </a:p>
          <a:p>
            <a:pPr lvl="1"/>
            <a:r>
              <a:rPr lang="en-US" sz="1400" dirty="0"/>
              <a:t>If debt is not repaid proportionately, the debt ratio increases, which affects costs of debt, equity, and capital.</a:t>
            </a:r>
          </a:p>
          <a:p>
            <a:pPr lvl="0"/>
            <a:r>
              <a:rPr lang="en-US" sz="1600" dirty="0"/>
              <a:t>The </a:t>
            </a:r>
            <a:r>
              <a:rPr lang="en-US" sz="1600" b="1" dirty="0"/>
              <a:t>divestitures of some assets, </a:t>
            </a:r>
            <a:r>
              <a:rPr lang="en-US" sz="1600" dirty="0"/>
              <a:t>and the acquisitions of other assets can lead to changes in operating risk and costs of capital.</a:t>
            </a:r>
          </a:p>
          <a:p>
            <a:pPr lvl="0"/>
            <a:r>
              <a:rPr lang="en-US" sz="1600" dirty="0"/>
              <a:t>The </a:t>
            </a:r>
            <a:r>
              <a:rPr lang="en-US" sz="1600" b="1" dirty="0"/>
              <a:t>presence of distress</a:t>
            </a:r>
            <a:r>
              <a:rPr lang="en-US" sz="1600" dirty="0"/>
              <a:t> can have significant effects on both the cost of equity and debt. The cost of debt increases as default risk increases, and some rated firms will see their ratings drop to junk status. As debt-to-equity ratios climb, the cost of equity should also increase as equity investors see much more volatility in earnings. </a:t>
            </a:r>
            <a:endParaRPr lang="en-US" sz="1400" dirty="0"/>
          </a:p>
        </p:txBody>
      </p:sp>
      <p:sp>
        <p:nvSpPr>
          <p:cNvPr id="7" name="Text Placeholder 6">
            <a:extLst>
              <a:ext uri="{FF2B5EF4-FFF2-40B4-BE49-F238E27FC236}">
                <a16:creationId xmlns:a16="http://schemas.microsoft.com/office/drawing/2014/main" id="{CEE80EA9-8AC3-746D-7DEA-83B9EF12EF1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Declining firm valuation: summarizing the issues</a:t>
            </a:r>
          </a:p>
        </p:txBody>
      </p:sp>
      <p:sp>
        <p:nvSpPr>
          <p:cNvPr id="7" name="Text Placeholder 6">
            <a:extLst>
              <a:ext uri="{FF2B5EF4-FFF2-40B4-BE49-F238E27FC236}">
                <a16:creationId xmlns:a16="http://schemas.microsoft.com/office/drawing/2014/main" id="{303B23FD-0217-A651-D21C-60DEAE63A04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8" name="Content Placeholder 7" descr="Text&#10;&#10;Description automatically generated">
            <a:extLst>
              <a:ext uri="{FF2B5EF4-FFF2-40B4-BE49-F238E27FC236}">
                <a16:creationId xmlns:a16="http://schemas.microsoft.com/office/drawing/2014/main" id="{1BBCC4D6-B9E5-F8D0-B13A-6BD0C846A848}"/>
              </a:ext>
            </a:extLst>
          </p:cNvPr>
          <p:cNvPicPr>
            <a:picLocks noGrp="1" noChangeAspect="1"/>
          </p:cNvPicPr>
          <p:nvPr>
            <p:ph idx="1"/>
          </p:nvPr>
        </p:nvPicPr>
        <p:blipFill>
          <a:blip r:embed="rId2"/>
          <a:stretch>
            <a:fillRect/>
          </a:stretch>
        </p:blipFill>
        <p:spPr>
          <a:xfrm>
            <a:off x="331470" y="1219200"/>
            <a:ext cx="5608702" cy="3048000"/>
          </a:xfrm>
          <a:prstGeom prst="rect">
            <a:avLst/>
          </a:prstGeom>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VALUATION REPONSES: </a:t>
            </a:r>
            <a:br>
              <a:rPr lang="en-US" dirty="0"/>
            </a:br>
            <a:r>
              <a:rPr lang="en-US" dirty="0"/>
              <a:t>1. TELL A STORY</a:t>
            </a:r>
          </a:p>
        </p:txBody>
      </p:sp>
      <p:sp>
        <p:nvSpPr>
          <p:cNvPr id="5" name="Content Placeholder 4">
            <a:extLst>
              <a:ext uri="{FF2B5EF4-FFF2-40B4-BE49-F238E27FC236}">
                <a16:creationId xmlns:a16="http://schemas.microsoft.com/office/drawing/2014/main" id="{B90117A0-25D7-144D-7E20-99B2D85AD198}"/>
              </a:ext>
            </a:extLst>
          </p:cNvPr>
          <p:cNvSpPr>
            <a:spLocks noGrp="1"/>
          </p:cNvSpPr>
          <p:nvPr>
            <p:ph idx="1"/>
          </p:nvPr>
        </p:nvSpPr>
        <p:spPr/>
        <p:txBody>
          <a:bodyPr>
            <a:normAutofit fontScale="70000" lnSpcReduction="20000"/>
          </a:bodyPr>
          <a:lstStyle/>
          <a:p>
            <a:r>
              <a:rPr lang="en-US" u="sng" dirty="0"/>
              <a:t>The valuation of a declining company starts with a story</a:t>
            </a:r>
            <a:r>
              <a:rPr lang="en-US" dirty="0"/>
              <a:t>, albeit one that reflects the realities that the company faces. That will include a shrinking market for its products and services, increased competition for what’s left of the market and worries about survival. </a:t>
            </a:r>
          </a:p>
          <a:p>
            <a:r>
              <a:rPr lang="en-US" dirty="0"/>
              <a:t>The starting point for your story must be with a </a:t>
            </a:r>
            <a:r>
              <a:rPr lang="en-US" u="sng" dirty="0"/>
              <a:t>diagnosis of what it is that is causing the company’s market or revenues to shrink</a:t>
            </a:r>
            <a:r>
              <a:rPr lang="en-US" dirty="0"/>
              <a:t>, which can range from social or health costs (tobacco) to an aging market to disruption from outside.</a:t>
            </a:r>
          </a:p>
          <a:p>
            <a:pPr lvl="0"/>
            <a:r>
              <a:rPr lang="en-US" dirty="0"/>
              <a:t>Your story </a:t>
            </a:r>
            <a:r>
              <a:rPr lang="en-US" u="sng" dirty="0"/>
              <a:t>also should incorporate your expectations about how the management at a declining firm will respond</a:t>
            </a:r>
            <a:r>
              <a:rPr lang="en-US" dirty="0"/>
              <a:t>. </a:t>
            </a:r>
          </a:p>
          <a:p>
            <a:pPr lvl="1"/>
            <a:r>
              <a:rPr lang="en-US" dirty="0"/>
              <a:t>The first, and perhaps most frequent one, is </a:t>
            </a:r>
            <a:r>
              <a:rPr lang="en-US" b="1" dirty="0"/>
              <a:t>denial</a:t>
            </a:r>
            <a:r>
              <a:rPr lang="en-US" dirty="0"/>
              <a:t>, where management refuses to face up to decline, attributing any symptoms of operating malaise (k.</a:t>
            </a:r>
          </a:p>
          <a:p>
            <a:pPr lvl="1"/>
            <a:r>
              <a:rPr lang="en-US" dirty="0"/>
              <a:t>The second is </a:t>
            </a:r>
            <a:r>
              <a:rPr lang="en-US" b="1" dirty="0"/>
              <a:t>desperation</a:t>
            </a:r>
            <a:r>
              <a:rPr lang="en-US" dirty="0"/>
              <a:t>, where management tries everything it can to reverse decline, including acquiring growth companies in other businesses and investing in the disruptive technologies that caused their decline in the first place.</a:t>
            </a:r>
          </a:p>
          <a:p>
            <a:pPr lvl="1"/>
            <a:r>
              <a:rPr lang="en-US" dirty="0"/>
              <a:t>The third is </a:t>
            </a:r>
            <a:r>
              <a:rPr lang="en-US" b="1" dirty="0"/>
              <a:t>acceptance</a:t>
            </a:r>
            <a:r>
              <a:rPr lang="en-US" dirty="0"/>
              <a:t>, where managers accept their standing in the life cycle, and adopt corporate financial policies that reflect that standing. </a:t>
            </a:r>
          </a:p>
          <a:p>
            <a:pPr lvl="1"/>
            <a:r>
              <a:rPr lang="en-US" dirty="0"/>
              <a:t>The fourth is </a:t>
            </a:r>
            <a:r>
              <a:rPr lang="en-US" b="1" dirty="0"/>
              <a:t>reinventio</a:t>
            </a:r>
            <a:r>
              <a:rPr lang="en-US" dirty="0"/>
              <a:t>n, where managers uncover the core competencies and competitive advantages that allowed their firms to succeed in the first place and use them to create new business models or enter new markets, thus opening the doors to fresh leases on corporate life. </a:t>
            </a:r>
          </a:p>
        </p:txBody>
      </p:sp>
      <p:sp>
        <p:nvSpPr>
          <p:cNvPr id="9" name="Text Placeholder 8">
            <a:extLst>
              <a:ext uri="{FF2B5EF4-FFF2-40B4-BE49-F238E27FC236}">
                <a16:creationId xmlns:a16="http://schemas.microsoft.com/office/drawing/2014/main" id="{BE5F4600-C802-5136-AE5D-88DC8114D371}"/>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2. THE 3P TEST</a:t>
            </a:r>
          </a:p>
        </p:txBody>
      </p:sp>
      <p:sp>
        <p:nvSpPr>
          <p:cNvPr id="16" name="Content Placeholder 15">
            <a:extLst>
              <a:ext uri="{FF2B5EF4-FFF2-40B4-BE49-F238E27FC236}">
                <a16:creationId xmlns:a16="http://schemas.microsoft.com/office/drawing/2014/main" id="{540D6D73-D27D-A756-DAE7-AFE51D01BA6A}"/>
              </a:ext>
            </a:extLst>
          </p:cNvPr>
          <p:cNvSpPr>
            <a:spLocks noGrp="1"/>
          </p:cNvSpPr>
          <p:nvPr>
            <p:ph idx="1"/>
          </p:nvPr>
        </p:nvSpPr>
        <p:spPr/>
        <p:txBody>
          <a:bodyPr>
            <a:normAutofit fontScale="85000" lnSpcReduction="20000"/>
          </a:bodyPr>
          <a:lstStyle/>
          <a:p>
            <a:r>
              <a:rPr lang="en-US" dirty="0"/>
              <a:t>When valuing declining companies, listening to management stories about </a:t>
            </a:r>
            <a:r>
              <a:rPr lang="en-US" b="1" dirty="0"/>
              <a:t>what they plan to do with these companies, can easily lead to fairy tales</a:t>
            </a:r>
            <a:r>
              <a:rPr lang="en-US" dirty="0"/>
              <a:t>. </a:t>
            </a:r>
          </a:p>
          <a:p>
            <a:r>
              <a:rPr lang="en-US" dirty="0"/>
              <a:t>It is </a:t>
            </a:r>
            <a:r>
              <a:rPr lang="en-US" b="1" dirty="0"/>
              <a:t>your job to assess whether a turnaround plan</a:t>
            </a:r>
            <a:r>
              <a:rPr lang="en-US" dirty="0"/>
              <a:t>, as presented by management, is a fairy tale or plausible, and if plausible, whether the management team in place is the one that can deliver on its probable outcomes. In making this assessment, there are at least three factors that come into play:</a:t>
            </a:r>
          </a:p>
          <a:p>
            <a:pPr lvl="1"/>
            <a:r>
              <a:rPr lang="en-US" b="1" dirty="0"/>
              <a:t>Company-specific versus Sector problems</a:t>
            </a:r>
            <a:r>
              <a:rPr lang="en-US" dirty="0"/>
              <a:t>: Generally, it is easier to map and deliver turnaround strategies for the company-specific decline, rather than for macro- or sector-wide decline</a:t>
            </a:r>
          </a:p>
          <a:p>
            <a:pPr lvl="1"/>
            <a:r>
              <a:rPr lang="en-US" b="1" dirty="0"/>
              <a:t>Competitive actions</a:t>
            </a:r>
            <a:r>
              <a:rPr lang="en-US" dirty="0"/>
              <a:t>: It is easier to map a turnaround plan, when a few companies are in decline, but most in the sector are healthy, than it is to map turnaround plans, when most companies in a sector are fighting decline at the same time. </a:t>
            </a:r>
          </a:p>
          <a:p>
            <a:pPr lvl="1"/>
            <a:r>
              <a:rPr lang="en-US" b="1" dirty="0"/>
              <a:t>Management history and capabilities</a:t>
            </a:r>
            <a:r>
              <a:rPr lang="en-US" dirty="0"/>
              <a:t>: If you believe that a turnaround plan is plausible, you still must assess whether the company has the management in place and the resources (capital, infrastructure, personnel), that it needs, to execute the plan. </a:t>
            </a:r>
          </a:p>
        </p:txBody>
      </p:sp>
      <p:sp>
        <p:nvSpPr>
          <p:cNvPr id="7" name="Text Placeholder 6">
            <a:extLst>
              <a:ext uri="{FF2B5EF4-FFF2-40B4-BE49-F238E27FC236}">
                <a16:creationId xmlns:a16="http://schemas.microsoft.com/office/drawing/2014/main" id="{4FB1ED5A-164F-3822-F56E-9051144741B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3. STORY TO INPUTS</a:t>
            </a:r>
          </a:p>
        </p:txBody>
      </p:sp>
      <p:graphicFrame>
        <p:nvGraphicFramePr>
          <p:cNvPr id="3" name="Content Placeholder 2">
            <a:extLst>
              <a:ext uri="{FF2B5EF4-FFF2-40B4-BE49-F238E27FC236}">
                <a16:creationId xmlns:a16="http://schemas.microsoft.com/office/drawing/2014/main" id="{D039CFE8-C812-8015-C5D9-1242E21EC891}"/>
              </a:ext>
            </a:extLst>
          </p:cNvPr>
          <p:cNvGraphicFramePr>
            <a:graphicFrameLocks noGrp="1"/>
          </p:cNvGraphicFramePr>
          <p:nvPr>
            <p:ph idx="1"/>
            <p:extLst>
              <p:ext uri="{D42A27DB-BD31-4B8C-83A1-F6EECF244321}">
                <p14:modId xmlns:p14="http://schemas.microsoft.com/office/powerpoint/2010/main" val="1472675402"/>
              </p:ext>
            </p:extLst>
          </p:nvPr>
        </p:nvGraphicFramePr>
        <p:xfrm>
          <a:off x="228600" y="685801"/>
          <a:ext cx="6019800" cy="5981905"/>
        </p:xfrm>
        <a:graphic>
          <a:graphicData uri="http://schemas.openxmlformats.org/drawingml/2006/table">
            <a:tbl>
              <a:tblPr firstRow="1" firstCol="1" bandRow="1">
                <a:tableStyleId>{5C22544A-7EE6-4342-B048-85BDC9FD1C3A}</a:tableStyleId>
              </a:tblPr>
              <a:tblGrid>
                <a:gridCol w="1203960">
                  <a:extLst>
                    <a:ext uri="{9D8B030D-6E8A-4147-A177-3AD203B41FA5}">
                      <a16:colId xmlns:a16="http://schemas.microsoft.com/office/drawing/2014/main" val="2065199961"/>
                    </a:ext>
                  </a:extLst>
                </a:gridCol>
                <a:gridCol w="1203960">
                  <a:extLst>
                    <a:ext uri="{9D8B030D-6E8A-4147-A177-3AD203B41FA5}">
                      <a16:colId xmlns:a16="http://schemas.microsoft.com/office/drawing/2014/main" val="372225342"/>
                    </a:ext>
                  </a:extLst>
                </a:gridCol>
                <a:gridCol w="1203960">
                  <a:extLst>
                    <a:ext uri="{9D8B030D-6E8A-4147-A177-3AD203B41FA5}">
                      <a16:colId xmlns:a16="http://schemas.microsoft.com/office/drawing/2014/main" val="3563673151"/>
                    </a:ext>
                  </a:extLst>
                </a:gridCol>
                <a:gridCol w="1203960">
                  <a:extLst>
                    <a:ext uri="{9D8B030D-6E8A-4147-A177-3AD203B41FA5}">
                      <a16:colId xmlns:a16="http://schemas.microsoft.com/office/drawing/2014/main" val="2579264737"/>
                    </a:ext>
                  </a:extLst>
                </a:gridCol>
                <a:gridCol w="1203960">
                  <a:extLst>
                    <a:ext uri="{9D8B030D-6E8A-4147-A177-3AD203B41FA5}">
                      <a16:colId xmlns:a16="http://schemas.microsoft.com/office/drawing/2014/main" val="870796852"/>
                    </a:ext>
                  </a:extLst>
                </a:gridCol>
              </a:tblGrid>
              <a:tr h="189791">
                <a:tc>
                  <a:txBody>
                    <a:bodyPr/>
                    <a:lstStyle/>
                    <a:p>
                      <a:pPr marL="0" marR="0" algn="just">
                        <a:lnSpc>
                          <a:spcPct val="150000"/>
                        </a:lnSpc>
                        <a:spcBef>
                          <a:spcPts val="0"/>
                        </a:spcBef>
                        <a:spcAft>
                          <a:spcPts val="0"/>
                        </a:spcAft>
                      </a:pPr>
                      <a:r>
                        <a:rPr lang="en-US" sz="1000">
                          <a:effectLst/>
                        </a:rPr>
                        <a:t> </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gridSpan="4">
                  <a:txBody>
                    <a:bodyPr/>
                    <a:lstStyle/>
                    <a:p>
                      <a:pPr marL="0" marR="0" algn="just">
                        <a:lnSpc>
                          <a:spcPct val="150000"/>
                        </a:lnSpc>
                        <a:spcBef>
                          <a:spcPts val="0"/>
                        </a:spcBef>
                        <a:spcAft>
                          <a:spcPts val="0"/>
                        </a:spcAft>
                      </a:pPr>
                      <a:r>
                        <a:rPr lang="en-US" sz="1000">
                          <a:effectLst/>
                        </a:rPr>
                        <a:t>Expected Management Response to Declining Business</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7448217"/>
                  </a:ext>
                </a:extLst>
              </a:tr>
              <a:tr h="189791">
                <a:tc>
                  <a:txBody>
                    <a:bodyPr/>
                    <a:lstStyle/>
                    <a:p>
                      <a:pPr marL="0" marR="0" algn="just">
                        <a:lnSpc>
                          <a:spcPct val="150000"/>
                        </a:lnSpc>
                        <a:spcBef>
                          <a:spcPts val="0"/>
                        </a:spcBef>
                        <a:spcAft>
                          <a:spcPts val="0"/>
                        </a:spcAft>
                      </a:pPr>
                      <a:r>
                        <a:rPr lang="en-US" sz="1000">
                          <a:effectLst/>
                        </a:rPr>
                        <a:t> </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000">
                          <a:effectLst/>
                        </a:rPr>
                        <a:t>Denial</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000">
                          <a:effectLst/>
                        </a:rPr>
                        <a:t>Desperation</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000">
                          <a:effectLst/>
                        </a:rPr>
                        <a:t>Acceptance</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000">
                          <a:effectLst/>
                        </a:rPr>
                        <a:t>Reinvention</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extLst>
                  <a:ext uri="{0D108BD9-81ED-4DB2-BD59-A6C34878D82A}">
                    <a16:rowId xmlns:a16="http://schemas.microsoft.com/office/drawing/2014/main" val="188089073"/>
                  </a:ext>
                </a:extLst>
              </a:tr>
              <a:tr h="1191750">
                <a:tc>
                  <a:txBody>
                    <a:bodyPr/>
                    <a:lstStyle/>
                    <a:p>
                      <a:pPr marL="0" marR="0" algn="just">
                        <a:lnSpc>
                          <a:spcPct val="150000"/>
                        </a:lnSpc>
                        <a:spcBef>
                          <a:spcPts val="0"/>
                        </a:spcBef>
                        <a:spcAft>
                          <a:spcPts val="0"/>
                        </a:spcAft>
                      </a:pPr>
                      <a:r>
                        <a:rPr lang="en-US" sz="1000">
                          <a:effectLst/>
                        </a:rPr>
                        <a:t>Revenue Growth</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dirty="0">
                          <a:effectLst/>
                        </a:rPr>
                        <a:t>Negative</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a:effectLst/>
                        </a:rPr>
                        <a:t>Positive blips from acquisitions or investments</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a:effectLst/>
                        </a:rPr>
                        <a:t>Negative</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a:effectLst/>
                        </a:rPr>
                        <a:t>Positive, but may take time to unfold</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extLst>
                  <a:ext uri="{0D108BD9-81ED-4DB2-BD59-A6C34878D82A}">
                    <a16:rowId xmlns:a16="http://schemas.microsoft.com/office/drawing/2014/main" val="374999783"/>
                  </a:ext>
                </a:extLst>
              </a:tr>
              <a:tr h="1521317">
                <a:tc>
                  <a:txBody>
                    <a:bodyPr/>
                    <a:lstStyle/>
                    <a:p>
                      <a:pPr marL="0" marR="0" algn="just">
                        <a:lnSpc>
                          <a:spcPct val="150000"/>
                        </a:lnSpc>
                        <a:spcBef>
                          <a:spcPts val="0"/>
                        </a:spcBef>
                        <a:spcAft>
                          <a:spcPts val="0"/>
                        </a:spcAft>
                      </a:pPr>
                      <a:r>
                        <a:rPr lang="en-US" sz="1000">
                          <a:effectLst/>
                        </a:rPr>
                        <a:t>Profitability</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dirty="0">
                          <a:effectLst/>
                        </a:rPr>
                        <a:t>Long-term decline</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dirty="0">
                          <a:effectLst/>
                        </a:rPr>
                        <a:t>May see short term boosts but will fade to long-term decline.</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l">
                        <a:lnSpc>
                          <a:spcPct val="150000"/>
                        </a:lnSpc>
                        <a:spcBef>
                          <a:spcPts val="0"/>
                        </a:spcBef>
                        <a:spcAft>
                          <a:spcPts val="0"/>
                        </a:spcAft>
                      </a:pPr>
                      <a:r>
                        <a:rPr lang="en-US" sz="1200">
                          <a:effectLst/>
                        </a:rPr>
                        <a:t>Short-term decline, then stability</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l">
                        <a:lnSpc>
                          <a:spcPct val="150000"/>
                        </a:lnSpc>
                        <a:spcBef>
                          <a:spcPts val="0"/>
                        </a:spcBef>
                        <a:spcAft>
                          <a:spcPts val="0"/>
                        </a:spcAft>
                      </a:pPr>
                      <a:r>
                        <a:rPr lang="en-US" sz="1200">
                          <a:effectLst/>
                        </a:rPr>
                        <a:t>Decline in near-term but increase over time to reflect new business margins.</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extLst>
                  <a:ext uri="{0D108BD9-81ED-4DB2-BD59-A6C34878D82A}">
                    <a16:rowId xmlns:a16="http://schemas.microsoft.com/office/drawing/2014/main" val="1340939502"/>
                  </a:ext>
                </a:extLst>
              </a:tr>
              <a:tr h="1435957">
                <a:tc>
                  <a:txBody>
                    <a:bodyPr/>
                    <a:lstStyle/>
                    <a:p>
                      <a:pPr marL="0" marR="0" algn="just">
                        <a:lnSpc>
                          <a:spcPct val="150000"/>
                        </a:lnSpc>
                        <a:spcBef>
                          <a:spcPts val="0"/>
                        </a:spcBef>
                        <a:spcAft>
                          <a:spcPts val="0"/>
                        </a:spcAft>
                      </a:pPr>
                      <a:r>
                        <a:rPr lang="en-US" sz="1000">
                          <a:effectLst/>
                        </a:rPr>
                        <a:t>Reinvestment</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l">
                        <a:lnSpc>
                          <a:spcPct val="150000"/>
                        </a:lnSpc>
                        <a:spcBef>
                          <a:spcPts val="0"/>
                        </a:spcBef>
                        <a:spcAft>
                          <a:spcPts val="0"/>
                        </a:spcAft>
                      </a:pPr>
                      <a:r>
                        <a:rPr lang="en-US" sz="1200">
                          <a:effectLst/>
                        </a:rPr>
                        <a:t>Continue with status quo, in existing business</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dirty="0">
                          <a:effectLst/>
                        </a:rPr>
                        <a:t>Significant and unpredictable reinvestment (acquisitions)</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dirty="0">
                          <a:effectLst/>
                        </a:rPr>
                        <a:t>Negative (divestitures)</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a:effectLst/>
                        </a:rPr>
                        <a:t>Negative, in existing business, but positive in new business(es)</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extLst>
                  <a:ext uri="{0D108BD9-81ED-4DB2-BD59-A6C34878D82A}">
                    <a16:rowId xmlns:a16="http://schemas.microsoft.com/office/drawing/2014/main" val="1913098081"/>
                  </a:ext>
                </a:extLst>
              </a:tr>
              <a:tr h="1262594">
                <a:tc>
                  <a:txBody>
                    <a:bodyPr/>
                    <a:lstStyle/>
                    <a:p>
                      <a:pPr marL="0" marR="0" algn="just">
                        <a:lnSpc>
                          <a:spcPct val="150000"/>
                        </a:lnSpc>
                        <a:spcBef>
                          <a:spcPts val="0"/>
                        </a:spcBef>
                        <a:spcAft>
                          <a:spcPts val="0"/>
                        </a:spcAft>
                      </a:pPr>
                      <a:r>
                        <a:rPr lang="en-US" sz="1000">
                          <a:effectLst/>
                        </a:rPr>
                        <a:t>Risk</a:t>
                      </a:r>
                      <a:endParaRPr lang="en-US" sz="10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l">
                        <a:lnSpc>
                          <a:spcPct val="150000"/>
                        </a:lnSpc>
                        <a:spcBef>
                          <a:spcPts val="0"/>
                        </a:spcBef>
                        <a:spcAft>
                          <a:spcPts val="0"/>
                        </a:spcAft>
                      </a:pPr>
                      <a:r>
                        <a:rPr lang="en-US" sz="1200">
                          <a:effectLst/>
                        </a:rPr>
                        <a:t>Stable operating risk + Increased failure risk</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l">
                        <a:lnSpc>
                          <a:spcPct val="150000"/>
                        </a:lnSpc>
                        <a:spcBef>
                          <a:spcPts val="0"/>
                        </a:spcBef>
                        <a:spcAft>
                          <a:spcPts val="0"/>
                        </a:spcAft>
                      </a:pPr>
                      <a:r>
                        <a:rPr lang="en-US" sz="1200">
                          <a:effectLst/>
                        </a:rPr>
                        <a:t>Volatile operating risk + Increased failure risk</a:t>
                      </a:r>
                      <a:endParaRPr lang="en-US" sz="120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l">
                        <a:lnSpc>
                          <a:spcPct val="150000"/>
                        </a:lnSpc>
                        <a:spcBef>
                          <a:spcPts val="0"/>
                        </a:spcBef>
                        <a:spcAft>
                          <a:spcPts val="0"/>
                        </a:spcAft>
                      </a:pPr>
                      <a:r>
                        <a:rPr lang="en-US" sz="1200" dirty="0">
                          <a:effectLst/>
                        </a:rPr>
                        <a:t>Stable operating risk + Stable failure risk</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tc>
                  <a:txBody>
                    <a:bodyPr/>
                    <a:lstStyle/>
                    <a:p>
                      <a:pPr marL="0" marR="0" algn="just">
                        <a:lnSpc>
                          <a:spcPct val="150000"/>
                        </a:lnSpc>
                        <a:spcBef>
                          <a:spcPts val="0"/>
                        </a:spcBef>
                        <a:spcAft>
                          <a:spcPts val="0"/>
                        </a:spcAft>
                      </a:pPr>
                      <a:r>
                        <a:rPr lang="en-US" sz="1200" dirty="0">
                          <a:effectLst/>
                        </a:rPr>
                        <a:t>Melded operating risk, to reflect new business entered.</a:t>
                      </a:r>
                      <a:endParaRPr lang="en-US" sz="1200" dirty="0">
                        <a:effectLst/>
                        <a:latin typeface="Times"/>
                        <a:ea typeface="Times New Roman" panose="02020603050405020304" pitchFamily="18" charset="0"/>
                        <a:cs typeface="Times New Roman" panose="02020603050405020304" pitchFamily="18" charset="0"/>
                      </a:endParaRPr>
                    </a:p>
                  </a:txBody>
                  <a:tcPr marL="58970" marR="58970" marT="0" marB="0"/>
                </a:tc>
                <a:extLst>
                  <a:ext uri="{0D108BD9-81ED-4DB2-BD59-A6C34878D82A}">
                    <a16:rowId xmlns:a16="http://schemas.microsoft.com/office/drawing/2014/main" val="2806178672"/>
                  </a:ext>
                </a:extLst>
              </a:tr>
            </a:tbl>
          </a:graphicData>
        </a:graphic>
      </p:graphicFrame>
      <p:sp>
        <p:nvSpPr>
          <p:cNvPr id="36" name="Text Placeholder 35">
            <a:extLst>
              <a:ext uri="{FF2B5EF4-FFF2-40B4-BE49-F238E27FC236}">
                <a16:creationId xmlns:a16="http://schemas.microsoft.com/office/drawing/2014/main" id="{015B6AA1-0D09-1B06-4E78-9B18D1DA618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4. Value the business</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fontScale="70000" lnSpcReduction="20000"/>
          </a:bodyPr>
          <a:lstStyle/>
          <a:p>
            <a:pPr lvl="0"/>
            <a:r>
              <a:rPr lang="en-US" dirty="0"/>
              <a:t>For management in denial, a </a:t>
            </a:r>
            <a:r>
              <a:rPr lang="en-US" b="1" dirty="0"/>
              <a:t>combination of shrinking revenues and declining margins, in the long term, will cause long term declines in earnings and cash flows</a:t>
            </a:r>
            <a:r>
              <a:rPr lang="en-US" dirty="0"/>
              <a:t>, pushing the company either into distress (where equity will be worth nothing) or into a terminal value, as a bad business, where equity will be worth very little.</a:t>
            </a:r>
          </a:p>
          <a:p>
            <a:pPr lvl="0"/>
            <a:r>
              <a:rPr lang="en-US" dirty="0"/>
              <a:t>For management </a:t>
            </a:r>
            <a:r>
              <a:rPr lang="en-US" b="1" dirty="0"/>
              <a:t>in acceptance, </a:t>
            </a:r>
            <a:r>
              <a:rPr lang="en-US" dirty="0"/>
              <a:t>revenues will shrink, and margins will compress in the short term, before stabilizing into a steady state terminal value, reflective of a smaller, but healthier, company or into a liquidation value, if that yields a higher payoff.</a:t>
            </a:r>
          </a:p>
          <a:p>
            <a:pPr lvl="0"/>
            <a:r>
              <a:rPr lang="en-US" dirty="0"/>
              <a:t>For </a:t>
            </a:r>
            <a:r>
              <a:rPr lang="en-US" b="1" dirty="0"/>
              <a:t>management in desperation</a:t>
            </a:r>
            <a:r>
              <a:rPr lang="en-US" dirty="0"/>
              <a:t>, there is no predictable pattern to earnings and cash flows, but whatever benefits to value that may accrue from temporary surges in growth or profitability, usually from acquisitions, will fade, and over time, be more than offset by the cost of the reinvestment needed to deliver that surge, creating value destruction on steroids.</a:t>
            </a:r>
          </a:p>
          <a:p>
            <a:pPr lvl="0"/>
            <a:r>
              <a:rPr lang="en-US" dirty="0"/>
              <a:t>For management </a:t>
            </a:r>
            <a:r>
              <a:rPr lang="en-US" b="1" dirty="0"/>
              <a:t>intent on reinvention</a:t>
            </a:r>
            <a:r>
              <a:rPr lang="en-US" dirty="0"/>
              <a:t>, there will be no short-term reprieve from shrinking revenues and margin pressure, but to the extent that the reinvention works, the firm’s revenue growth, margins and reinvestment, will change over time to incorporate the effects of the new business or market entered.</a:t>
            </a:r>
          </a:p>
        </p:txBody>
      </p:sp>
      <p:sp>
        <p:nvSpPr>
          <p:cNvPr id="7" name="Text Placeholder 6">
            <a:extLst>
              <a:ext uri="{FF2B5EF4-FFF2-40B4-BE49-F238E27FC236}">
                <a16:creationId xmlns:a16="http://schemas.microsoft.com/office/drawing/2014/main" id="{C7F9CFCE-F782-6CF9-442E-990222F3EB5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5. Keep the feedback loop open</a:t>
            </a:r>
          </a:p>
        </p:txBody>
      </p:sp>
      <p:sp>
        <p:nvSpPr>
          <p:cNvPr id="3" name="Content Placeholder 2">
            <a:extLst>
              <a:ext uri="{FF2B5EF4-FFF2-40B4-BE49-F238E27FC236}">
                <a16:creationId xmlns:a16="http://schemas.microsoft.com/office/drawing/2014/main" id="{DB57FA5C-33D5-90D5-E28E-4F8CDDA6996D}"/>
              </a:ext>
            </a:extLst>
          </p:cNvPr>
          <p:cNvSpPr>
            <a:spLocks noGrp="1"/>
          </p:cNvSpPr>
          <p:nvPr>
            <p:ph idx="1"/>
          </p:nvPr>
        </p:nvSpPr>
        <p:spPr/>
        <p:txBody>
          <a:bodyPr>
            <a:normAutofit fontScale="77500" lnSpcReduction="20000"/>
          </a:bodyPr>
          <a:lstStyle/>
          <a:p>
            <a:pPr lvl="0"/>
            <a:r>
              <a:rPr lang="en-US" dirty="0"/>
              <a:t>If you are assuming a </a:t>
            </a:r>
            <a:r>
              <a:rPr lang="en-US" b="1" dirty="0"/>
              <a:t>management in denial, in your valuation, a change in top management, a reconstruction of the board of directors or a new CEO will comprise a break from the past</a:t>
            </a:r>
            <a:r>
              <a:rPr lang="en-US" dirty="0"/>
              <a:t>, and should lead to a reassessment, though you will have to decide which path the new management will be taking.</a:t>
            </a:r>
          </a:p>
          <a:p>
            <a:pPr lvl="0"/>
            <a:r>
              <a:rPr lang="en-US" dirty="0"/>
              <a:t>If you have valued a company on the presumption that it is </a:t>
            </a:r>
            <a:r>
              <a:rPr lang="en-US" b="1" dirty="0"/>
              <a:t>run by desperate managers</a:t>
            </a:r>
            <a:r>
              <a:rPr lang="en-US" dirty="0"/>
              <a:t>, chasing growth at any cost, the entry of </a:t>
            </a:r>
            <a:r>
              <a:rPr lang="en-US" b="1" dirty="0"/>
              <a:t>activist investors </a:t>
            </a:r>
            <a:r>
              <a:rPr lang="en-US" dirty="0"/>
              <a:t>into the shareholder ranks creates the possibility of push back, and perhaps even change at the company.</a:t>
            </a:r>
          </a:p>
          <a:p>
            <a:pPr lvl="0"/>
            <a:r>
              <a:rPr lang="en-US" dirty="0"/>
              <a:t>If your valuation of a declining company is built on the </a:t>
            </a:r>
            <a:r>
              <a:rPr lang="en-US" b="1" dirty="0"/>
              <a:t>assumption that managers will follow a sensible path, either by accepting decline as an inevitable and working within its limits</a:t>
            </a:r>
            <a:r>
              <a:rPr lang="en-US" dirty="0"/>
              <a:t>, or by reinventing the firm, by pushing into new businesses or market, there is always a chance, given that these can both take a long time to unfold, that investors don’t have the faith to hold on, and that these paths will be abandoned before they have a chance to deliver results.</a:t>
            </a:r>
          </a:p>
        </p:txBody>
      </p:sp>
      <p:sp>
        <p:nvSpPr>
          <p:cNvPr id="8" name="Text Placeholder 7">
            <a:extLst>
              <a:ext uri="{FF2B5EF4-FFF2-40B4-BE49-F238E27FC236}">
                <a16:creationId xmlns:a16="http://schemas.microsoft.com/office/drawing/2014/main" id="{CF2C5500-71C0-5799-9657-21C42F5F3F4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Valuing a Declining firm: Bed, Bath &amp; Beyond</a:t>
            </a:r>
          </a:p>
        </p:txBody>
      </p:sp>
      <p:sp>
        <p:nvSpPr>
          <p:cNvPr id="24" name="Text Placeholder 23">
            <a:extLst>
              <a:ext uri="{FF2B5EF4-FFF2-40B4-BE49-F238E27FC236}">
                <a16:creationId xmlns:a16="http://schemas.microsoft.com/office/drawing/2014/main" id="{BC6D83C7-0808-635B-F467-044B4D6FE68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pic>
        <p:nvPicPr>
          <p:cNvPr id="6" name="Content Placeholder 5" descr="A picture containing text, stationary, pencil, vector graphics&#10;&#10;Description automatically generated">
            <a:extLst>
              <a:ext uri="{FF2B5EF4-FFF2-40B4-BE49-F238E27FC236}">
                <a16:creationId xmlns:a16="http://schemas.microsoft.com/office/drawing/2014/main" id="{0EBA7E97-58B1-26D2-6454-95B10E65A5CA}"/>
              </a:ext>
            </a:extLst>
          </p:cNvPr>
          <p:cNvPicPr>
            <a:picLocks noGrp="1" noChangeAspect="1"/>
          </p:cNvPicPr>
          <p:nvPr>
            <p:ph idx="1"/>
          </p:nvPr>
        </p:nvPicPr>
        <p:blipFill>
          <a:blip r:embed="rId2"/>
          <a:stretch>
            <a:fillRect/>
          </a:stretch>
        </p:blipFill>
        <p:spPr>
          <a:xfrm>
            <a:off x="628650" y="1347320"/>
            <a:ext cx="5033963" cy="3696634"/>
          </a:xfrm>
          <a:prstGeom prst="rect">
            <a:avLst/>
          </a:prstGeom>
        </p:spPr>
      </p:pic>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My BB&amp;B story</a:t>
            </a:r>
          </a:p>
        </p:txBody>
      </p:sp>
      <p:sp>
        <p:nvSpPr>
          <p:cNvPr id="19" name="Content Placeholder 18">
            <a:extLst>
              <a:ext uri="{FF2B5EF4-FFF2-40B4-BE49-F238E27FC236}">
                <a16:creationId xmlns:a16="http://schemas.microsoft.com/office/drawing/2014/main" id="{0B58FBEB-B86F-6E5E-768F-E768DD2822D0}"/>
              </a:ext>
            </a:extLst>
          </p:cNvPr>
          <p:cNvSpPr>
            <a:spLocks noGrp="1"/>
          </p:cNvSpPr>
          <p:nvPr>
            <p:ph idx="1"/>
          </p:nvPr>
        </p:nvSpPr>
        <p:spPr/>
        <p:txBody>
          <a:bodyPr>
            <a:normAutofit fontScale="70000" lnSpcReduction="20000"/>
          </a:bodyPr>
          <a:lstStyle/>
          <a:p>
            <a:pPr lvl="0"/>
            <a:r>
              <a:rPr lang="en-US" u="sng" dirty="0"/>
              <a:t>Revenue Growth/Levels</a:t>
            </a:r>
            <a:r>
              <a:rPr lang="en-US" dirty="0"/>
              <a:t>: We will assume a 10% drop in revenues in year 1, followed by 5% drops every year in the following four years, and a gradual come back to positive growth only in year 9. </a:t>
            </a:r>
          </a:p>
          <a:p>
            <a:pPr lvl="0"/>
            <a:r>
              <a:rPr lang="en-US" u="sng" dirty="0"/>
              <a:t>Operating Margins</a:t>
            </a:r>
            <a:r>
              <a:rPr lang="en-US" dirty="0"/>
              <a:t>: We will assume that the operating margins at these remaining stores will converge on the average margin across US retailers of 5.54%, well below the double-digit margins enjoyed by BB&amp;B stores in their heyday.</a:t>
            </a:r>
          </a:p>
          <a:p>
            <a:pPr lvl="0"/>
            <a:r>
              <a:rPr lang="en-US" u="sng" dirty="0"/>
              <a:t>Reinvestment</a:t>
            </a:r>
            <a:r>
              <a:rPr lang="en-US" dirty="0"/>
              <a:t>: Since we are assuming that the company will shrink, there will be no new reinvestment. Instead, there will be cash flows from the divestitures and store shutdowns that augment operating cash flows and be available for return to shareholders or paying down debt.</a:t>
            </a:r>
          </a:p>
          <a:p>
            <a:pPr lvl="0"/>
            <a:r>
              <a:rPr lang="en-US" u="sng" dirty="0"/>
              <a:t>Risk</a:t>
            </a:r>
            <a:r>
              <a:rPr lang="en-US" dirty="0"/>
              <a:t>: As the company shuts stores, we assume that the lease debt for the firm will decline, and as the company returns to profitability, it will be able to reduce its debt burden to manageable levels. Given that it is being rated at well below junk, though, there remains a significant </a:t>
            </a:r>
            <a:r>
              <a:rPr lang="en-US" b="1" dirty="0"/>
              <a:t>chance of failure, which we estimate to be 23.74%, based upon its current (Moody’s) bond rating of B1</a:t>
            </a:r>
            <a:r>
              <a:rPr lang="en-US" dirty="0"/>
              <a:t>.</a:t>
            </a:r>
          </a:p>
          <a:p>
            <a:pPr lvl="0"/>
            <a:r>
              <a:rPr lang="en-US" u="sng" dirty="0"/>
              <a:t>Steady State/Stable Growth</a:t>
            </a:r>
            <a:r>
              <a:rPr lang="en-US" dirty="0"/>
              <a:t>: In our story, we do see a soft landing for BB&amp;B, assuming it makes through the next decade, where it will be able to find a niche market, as a smaller business, where it can maintain stable growth, while </a:t>
            </a:r>
            <a:r>
              <a:rPr lang="en-US" b="1" dirty="0"/>
              <a:t>earnings a return on invested capital close to the average for mature retail firms.</a:t>
            </a:r>
          </a:p>
        </p:txBody>
      </p:sp>
      <p:sp>
        <p:nvSpPr>
          <p:cNvPr id="7" name="Text Placeholder 6">
            <a:extLst>
              <a:ext uri="{FF2B5EF4-FFF2-40B4-BE49-F238E27FC236}">
                <a16:creationId xmlns:a16="http://schemas.microsoft.com/office/drawing/2014/main" id="{3CEC4DDA-2617-B679-31C2-CEC22F6673D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My BB&amp;B value…</a:t>
            </a:r>
          </a:p>
        </p:txBody>
      </p:sp>
      <p:sp>
        <p:nvSpPr>
          <p:cNvPr id="23" name="Text Placeholder 22">
            <a:extLst>
              <a:ext uri="{FF2B5EF4-FFF2-40B4-BE49-F238E27FC236}">
                <a16:creationId xmlns:a16="http://schemas.microsoft.com/office/drawing/2014/main" id="{D7AA0444-B927-9D8D-45CF-0632F5EE920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6" name="Content Placeholder 5" descr="Table&#10;&#10;Description automatically generated">
            <a:extLst>
              <a:ext uri="{FF2B5EF4-FFF2-40B4-BE49-F238E27FC236}">
                <a16:creationId xmlns:a16="http://schemas.microsoft.com/office/drawing/2014/main" id="{22AE1CBD-1C59-32CD-D1E7-8701735DF1C0}"/>
              </a:ext>
            </a:extLst>
          </p:cNvPr>
          <p:cNvPicPr>
            <a:picLocks noGrp="1" noChangeAspect="1"/>
          </p:cNvPicPr>
          <p:nvPr>
            <p:ph idx="1"/>
          </p:nvPr>
        </p:nvPicPr>
        <p:blipFill>
          <a:blip r:embed="rId2"/>
          <a:stretch>
            <a:fillRect/>
          </a:stretch>
        </p:blipFill>
        <p:spPr>
          <a:xfrm>
            <a:off x="397573" y="990600"/>
            <a:ext cx="5587689" cy="4953000"/>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82F-83FC-DEF8-3D83-FB57F68EF4B1}"/>
              </a:ext>
            </a:extLst>
          </p:cNvPr>
          <p:cNvSpPr>
            <a:spLocks noGrp="1"/>
          </p:cNvSpPr>
          <p:nvPr>
            <p:ph type="title"/>
          </p:nvPr>
        </p:nvSpPr>
        <p:spPr/>
        <p:txBody>
          <a:bodyPr/>
          <a:lstStyle/>
          <a:p>
            <a:r>
              <a:rPr lang="en-US" dirty="0"/>
              <a:t>Pricing declining firms - challenges</a:t>
            </a:r>
          </a:p>
        </p:txBody>
      </p:sp>
      <p:sp>
        <p:nvSpPr>
          <p:cNvPr id="8" name="Content Placeholder 7">
            <a:extLst>
              <a:ext uri="{FF2B5EF4-FFF2-40B4-BE49-F238E27FC236}">
                <a16:creationId xmlns:a16="http://schemas.microsoft.com/office/drawing/2014/main" id="{7EC4CDC9-8D21-EAD4-0546-057EFB6EFC62}"/>
              </a:ext>
            </a:extLst>
          </p:cNvPr>
          <p:cNvSpPr>
            <a:spLocks noGrp="1"/>
          </p:cNvSpPr>
          <p:nvPr>
            <p:ph idx="1"/>
          </p:nvPr>
        </p:nvSpPr>
        <p:spPr/>
        <p:txBody>
          <a:bodyPr>
            <a:normAutofit fontScale="85000" lnSpcReduction="20000"/>
          </a:bodyPr>
          <a:lstStyle/>
          <a:p>
            <a:pPr lvl="0"/>
            <a:r>
              <a:rPr lang="en-US" dirty="0"/>
              <a:t>If these companies are outliers in their sectors (they are declining companies in sectors with primarily healthy companies), the results of this pricing will be predictable. </a:t>
            </a:r>
          </a:p>
          <a:p>
            <a:pPr lvl="1"/>
            <a:r>
              <a:rPr lang="en-US" b="1" dirty="0"/>
              <a:t>The declining company will look cheap</a:t>
            </a:r>
            <a:r>
              <a:rPr lang="en-US" dirty="0"/>
              <a:t>, because it will trade at lower multiples than the rest of the sector. </a:t>
            </a:r>
          </a:p>
          <a:p>
            <a:pPr lvl="1"/>
            <a:r>
              <a:rPr lang="en-US" dirty="0"/>
              <a:t>To make </a:t>
            </a:r>
            <a:r>
              <a:rPr lang="en-US" b="1" dirty="0"/>
              <a:t>a legitimate comparison, we must examine differences in risk, revenue growth, and expected profitability over time</a:t>
            </a:r>
            <a:r>
              <a:rPr lang="en-US" dirty="0"/>
              <a:t>. </a:t>
            </a:r>
          </a:p>
          <a:p>
            <a:r>
              <a:rPr lang="en-US" dirty="0"/>
              <a:t>If the entire sector is declining, you must control for the degree of decline across companies.</a:t>
            </a:r>
          </a:p>
          <a:p>
            <a:pPr lvl="0"/>
            <a:r>
              <a:rPr lang="en-US" dirty="0"/>
              <a:t>With forward pricing metrics, the problems shift to the distress issue. This works only if you assume that good health is guaranteed and that there is no chance of default. </a:t>
            </a:r>
          </a:p>
          <a:p>
            <a:pPr lvl="0"/>
            <a:r>
              <a:rPr lang="en-US" dirty="0"/>
              <a:t>If, as many do, you use book value of assets as a proxy for their liquidation value, you should not be surprised again to see declining companies look like bargains. In a declining business, buyers will be unwilling to pay book value for assets, as liquidation value, given the poor underlying business economics. </a:t>
            </a:r>
          </a:p>
        </p:txBody>
      </p:sp>
      <p:sp>
        <p:nvSpPr>
          <p:cNvPr id="7" name="Text Placeholder 6">
            <a:extLst>
              <a:ext uri="{FF2B5EF4-FFF2-40B4-BE49-F238E27FC236}">
                <a16:creationId xmlns:a16="http://schemas.microsoft.com/office/drawing/2014/main" id="{BDF1AC3A-B9C0-913B-A1A1-BE9945DC42C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560C56F-94DA-D95B-5553-A56D570711C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604350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Pricing declining companies – Pricing metric</a:t>
            </a:r>
          </a:p>
        </p:txBody>
      </p:sp>
      <p:sp>
        <p:nvSpPr>
          <p:cNvPr id="8" name="Content Placeholder 7">
            <a:extLst>
              <a:ext uri="{FF2B5EF4-FFF2-40B4-BE49-F238E27FC236}">
                <a16:creationId xmlns:a16="http://schemas.microsoft.com/office/drawing/2014/main" id="{8F0BAEE0-8E00-B572-A62D-BB364D2364DC}"/>
              </a:ext>
            </a:extLst>
          </p:cNvPr>
          <p:cNvSpPr>
            <a:spLocks noGrp="1"/>
          </p:cNvSpPr>
          <p:nvPr>
            <p:ph idx="1"/>
          </p:nvPr>
        </p:nvSpPr>
        <p:spPr/>
        <p:txBody>
          <a:bodyPr>
            <a:normAutofit fontScale="85000" lnSpcReduction="20000"/>
          </a:bodyPr>
          <a:lstStyle/>
          <a:p>
            <a:pPr lvl="0"/>
            <a:r>
              <a:rPr lang="en-US" u="sng" dirty="0"/>
              <a:t>Book Value</a:t>
            </a:r>
            <a:r>
              <a:rPr lang="en-US" dirty="0"/>
              <a:t>: For declining companies that have built large tangible asset bases, it does make sense to scale their market values, representing what investors estimate it to be worth, to their book values, indicating what accountants estimate the company has invested in its asset. </a:t>
            </a:r>
          </a:p>
          <a:p>
            <a:pPr lvl="0"/>
            <a:r>
              <a:rPr lang="en-US" u="sng" dirty="0"/>
              <a:t>Replacement Cost</a:t>
            </a:r>
            <a:r>
              <a:rPr lang="en-US" dirty="0"/>
              <a:t>: In a variant of the first approach, you can estimate what it would cost someone to replicate the existing assets of the business, in a replacement cost measure, and scale the enterprise value to this replacement cost. </a:t>
            </a:r>
          </a:p>
          <a:p>
            <a:pPr lvl="0"/>
            <a:r>
              <a:rPr lang="en-US" u="sng" dirty="0"/>
              <a:t>Forward Operating Numbers</a:t>
            </a:r>
            <a:r>
              <a:rPr lang="en-US" dirty="0"/>
              <a:t>: There is a third option, and this should be a familiar one since we also used it with start-ups and high growth companies, where rather than scale the market values of declining companies to current operating numbers, you scale them to your future estimates of them. This approach can be useful, if you believe that a declining firm can stabilize or turn around its operations, and that market is pricing in the expectation that it will.</a:t>
            </a:r>
          </a:p>
          <a:p>
            <a:endParaRPr lang="en-US" dirty="0"/>
          </a:p>
        </p:txBody>
      </p:sp>
      <p:sp>
        <p:nvSpPr>
          <p:cNvPr id="7" name="Text Placeholder 6">
            <a:extLst>
              <a:ext uri="{FF2B5EF4-FFF2-40B4-BE49-F238E27FC236}">
                <a16:creationId xmlns:a16="http://schemas.microsoft.com/office/drawing/2014/main" id="{46944E91-1E0B-411A-EBEB-3C4623507DB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Pricing declining firms – peer group</a:t>
            </a:r>
          </a:p>
        </p:txBody>
      </p:sp>
      <p:sp>
        <p:nvSpPr>
          <p:cNvPr id="4" name="Content Placeholder 3">
            <a:extLst>
              <a:ext uri="{FF2B5EF4-FFF2-40B4-BE49-F238E27FC236}">
                <a16:creationId xmlns:a16="http://schemas.microsoft.com/office/drawing/2014/main" id="{D929D5DA-50FD-875B-0D9E-A7AC42E0876F}"/>
              </a:ext>
            </a:extLst>
          </p:cNvPr>
          <p:cNvSpPr>
            <a:spLocks noGrp="1"/>
          </p:cNvSpPr>
          <p:nvPr>
            <p:ph idx="1"/>
          </p:nvPr>
        </p:nvSpPr>
        <p:spPr/>
        <p:txBody>
          <a:bodyPr>
            <a:normAutofit fontScale="77500" lnSpcReduction="20000"/>
          </a:bodyPr>
          <a:lstStyle/>
          <a:p>
            <a:pPr lvl="0"/>
            <a:r>
              <a:rPr lang="en-US" u="sng" dirty="0"/>
              <a:t>Other declining companies</a:t>
            </a:r>
            <a:r>
              <a:rPr lang="en-US" dirty="0"/>
              <a:t>: To value a distressed firm, you may be able to find a group of declining and/or distressed firms in the same business and look at how much the market is willing to pay for them.  Although this approach has promise, it works only if many firms in a sector slip into financial trouble at the same time. In addition, by categorizing firms as declining or not, you run the risk of lumping together firms that are declining to different degrees, with distress adding a wild card to the mix.</a:t>
            </a:r>
          </a:p>
          <a:p>
            <a:pPr lvl="0"/>
            <a:r>
              <a:rPr lang="en-US" u="sng" dirty="0"/>
              <a:t>Healthy companies in the sector</a:t>
            </a:r>
            <a:r>
              <a:rPr lang="en-US" dirty="0"/>
              <a:t>: If you have a firm that is declining and/or distressed in a sector filled with healthy companies, you have no choice but to create a peer group of companies that are in much better operating and financial shape than your company. </a:t>
            </a:r>
          </a:p>
          <a:p>
            <a:pPr lvl="1"/>
            <a:r>
              <a:rPr lang="en-US" dirty="0"/>
              <a:t>On the surface, your company will look cheap, using revenue earnings or book value multiples, relative to the peer group, but that is because of differences in financial health across these companies. </a:t>
            </a:r>
          </a:p>
          <a:p>
            <a:pPr lvl="1"/>
            <a:r>
              <a:rPr lang="en-US" dirty="0"/>
              <a:t>Consequently, you should also collect the data on these operating metrics, including revenue growth, profitability and reinvestment, for all of the companies in the peer group, since you will need to control for differences. </a:t>
            </a:r>
          </a:p>
          <a:p>
            <a:endParaRPr lang="en-US" dirty="0"/>
          </a:p>
        </p:txBody>
      </p:sp>
      <p:sp>
        <p:nvSpPr>
          <p:cNvPr id="10" name="Text Placeholder 9">
            <a:extLst>
              <a:ext uri="{FF2B5EF4-FFF2-40B4-BE49-F238E27FC236}">
                <a16:creationId xmlns:a16="http://schemas.microsoft.com/office/drawing/2014/main" id="{AD79F95E-9F9A-7A94-1CDF-4374D4F6A41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And controlling for differences…</a:t>
            </a:r>
          </a:p>
        </p:txBody>
      </p:sp>
      <p:sp>
        <p:nvSpPr>
          <p:cNvPr id="12" name="Content Placeholder 11">
            <a:extLst>
              <a:ext uri="{FF2B5EF4-FFF2-40B4-BE49-F238E27FC236}">
                <a16:creationId xmlns:a16="http://schemas.microsoft.com/office/drawing/2014/main" id="{39D39B00-4F55-4170-EA6D-9CC61FCCE33F}"/>
              </a:ext>
            </a:extLst>
          </p:cNvPr>
          <p:cNvSpPr>
            <a:spLocks noGrp="1"/>
          </p:cNvSpPr>
          <p:nvPr>
            <p:ph idx="1"/>
          </p:nvPr>
        </p:nvSpPr>
        <p:spPr/>
        <p:txBody>
          <a:bodyPr>
            <a:normAutofit fontScale="92500" lnSpcReduction="20000"/>
          </a:bodyPr>
          <a:lstStyle/>
          <a:p>
            <a:pPr lvl="0"/>
            <a:r>
              <a:rPr lang="en-US" u="sng" dirty="0"/>
              <a:t>Operating performance</a:t>
            </a:r>
            <a:r>
              <a:rPr lang="en-US" dirty="0"/>
              <a:t>: Shrinking revenues and compressing operating margins will knock down the market pricing of a company. At the minimum, you must consider how differences in revenue growth and operating margins play out in the pricing of companies in the peer group. </a:t>
            </a:r>
          </a:p>
          <a:p>
            <a:pPr lvl="0"/>
            <a:r>
              <a:rPr lang="en-US" u="sng" dirty="0"/>
              <a:t>Distress</a:t>
            </a:r>
            <a:r>
              <a:rPr lang="en-US" dirty="0"/>
              <a:t>: Declining companies are more likely to be exposed to distress risk than healthy companies, and since distress leads to forced liquidations and bad outcomes for equity investors, you would expect the pricing to reflect that. </a:t>
            </a:r>
          </a:p>
          <a:p>
            <a:pPr lvl="0"/>
            <a:r>
              <a:rPr lang="en-US" u="sng" dirty="0"/>
              <a:t>Management</a:t>
            </a:r>
            <a:r>
              <a:rPr lang="en-US" dirty="0"/>
              <a:t>: To the extent that market participants are factoring in management response, the pricing should be lower for declining companies with management in denial than management in acceptance, and for companies with desperate than with purposeful management. </a:t>
            </a:r>
          </a:p>
        </p:txBody>
      </p:sp>
      <p:sp>
        <p:nvSpPr>
          <p:cNvPr id="7" name="Text Placeholder 6">
            <a:extLst>
              <a:ext uri="{FF2B5EF4-FFF2-40B4-BE49-F238E27FC236}">
                <a16:creationId xmlns:a16="http://schemas.microsoft.com/office/drawing/2014/main" id="{9D9990CD-E207-4496-70E6-C901C393D13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Pricing BB&amp;B</a:t>
            </a:r>
          </a:p>
        </p:txBody>
      </p:sp>
      <p:graphicFrame>
        <p:nvGraphicFramePr>
          <p:cNvPr id="3" name="Content Placeholder 2">
            <a:extLst>
              <a:ext uri="{FF2B5EF4-FFF2-40B4-BE49-F238E27FC236}">
                <a16:creationId xmlns:a16="http://schemas.microsoft.com/office/drawing/2014/main" id="{148D689F-29C8-D451-9DBF-1A55CD0CBD78}"/>
              </a:ext>
            </a:extLst>
          </p:cNvPr>
          <p:cNvGraphicFramePr>
            <a:graphicFrameLocks noGrp="1"/>
          </p:cNvGraphicFramePr>
          <p:nvPr>
            <p:ph idx="1"/>
            <p:extLst>
              <p:ext uri="{D42A27DB-BD31-4B8C-83A1-F6EECF244321}">
                <p14:modId xmlns:p14="http://schemas.microsoft.com/office/powerpoint/2010/main" val="1798396812"/>
              </p:ext>
            </p:extLst>
          </p:nvPr>
        </p:nvGraphicFramePr>
        <p:xfrm>
          <a:off x="152400" y="685800"/>
          <a:ext cx="6096000" cy="4693920"/>
        </p:xfrm>
        <a:graphic>
          <a:graphicData uri="http://schemas.openxmlformats.org/drawingml/2006/table">
            <a:tbl>
              <a:tblPr firstRow="1" firstCol="1" bandRow="1">
                <a:tableStyleId>{5C22544A-7EE6-4342-B048-85BDC9FD1C3A}</a:tableStyleId>
              </a:tblPr>
              <a:tblGrid>
                <a:gridCol w="1066800">
                  <a:extLst>
                    <a:ext uri="{9D8B030D-6E8A-4147-A177-3AD203B41FA5}">
                      <a16:colId xmlns:a16="http://schemas.microsoft.com/office/drawing/2014/main" val="3253294933"/>
                    </a:ext>
                  </a:extLst>
                </a:gridCol>
                <a:gridCol w="685800">
                  <a:extLst>
                    <a:ext uri="{9D8B030D-6E8A-4147-A177-3AD203B41FA5}">
                      <a16:colId xmlns:a16="http://schemas.microsoft.com/office/drawing/2014/main" val="1345336640"/>
                    </a:ext>
                  </a:extLst>
                </a:gridCol>
                <a:gridCol w="838200">
                  <a:extLst>
                    <a:ext uri="{9D8B030D-6E8A-4147-A177-3AD203B41FA5}">
                      <a16:colId xmlns:a16="http://schemas.microsoft.com/office/drawing/2014/main" val="1269111125"/>
                    </a:ext>
                  </a:extLst>
                </a:gridCol>
                <a:gridCol w="533400">
                  <a:extLst>
                    <a:ext uri="{9D8B030D-6E8A-4147-A177-3AD203B41FA5}">
                      <a16:colId xmlns:a16="http://schemas.microsoft.com/office/drawing/2014/main" val="2652896759"/>
                    </a:ext>
                  </a:extLst>
                </a:gridCol>
                <a:gridCol w="992410">
                  <a:extLst>
                    <a:ext uri="{9D8B030D-6E8A-4147-A177-3AD203B41FA5}">
                      <a16:colId xmlns:a16="http://schemas.microsoft.com/office/drawing/2014/main" val="4096195260"/>
                    </a:ext>
                  </a:extLst>
                </a:gridCol>
                <a:gridCol w="912590">
                  <a:extLst>
                    <a:ext uri="{9D8B030D-6E8A-4147-A177-3AD203B41FA5}">
                      <a16:colId xmlns:a16="http://schemas.microsoft.com/office/drawing/2014/main" val="688681492"/>
                    </a:ext>
                  </a:extLst>
                </a:gridCol>
                <a:gridCol w="1066800">
                  <a:extLst>
                    <a:ext uri="{9D8B030D-6E8A-4147-A177-3AD203B41FA5}">
                      <a16:colId xmlns:a16="http://schemas.microsoft.com/office/drawing/2014/main" val="1997002402"/>
                    </a:ext>
                  </a:extLst>
                </a:gridCol>
              </a:tblGrid>
              <a:tr h="685800">
                <a:tc>
                  <a:txBody>
                    <a:bodyPr/>
                    <a:lstStyle/>
                    <a:p>
                      <a:pPr marL="0" marR="0" algn="l">
                        <a:lnSpc>
                          <a:spcPct val="150000"/>
                        </a:lnSpc>
                        <a:spcBef>
                          <a:spcPts val="0"/>
                        </a:spcBef>
                        <a:spcAft>
                          <a:spcPts val="0"/>
                        </a:spcAft>
                      </a:pPr>
                      <a:r>
                        <a:rPr lang="en-US" sz="1200" dirty="0">
                          <a:effectLst/>
                        </a:rPr>
                        <a:t> </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dirty="0">
                          <a:effectLst/>
                        </a:rPr>
                        <a:t>Market Cap</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dirty="0">
                          <a:effectLst/>
                        </a:rPr>
                        <a:t>EV</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PE</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EV</a:t>
                      </a:r>
                    </a:p>
                    <a:p>
                      <a:pPr marL="0" marR="0" algn="ctr">
                        <a:lnSpc>
                          <a:spcPct val="150000"/>
                        </a:lnSpc>
                        <a:spcBef>
                          <a:spcPts val="0"/>
                        </a:spcBef>
                        <a:spcAft>
                          <a:spcPts val="0"/>
                        </a:spcAft>
                      </a:pPr>
                      <a:r>
                        <a:rPr lang="en-US" sz="1200" dirty="0">
                          <a:effectLst/>
                        </a:rPr>
                        <a:t>/Sales</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Revenue Growth (next 2 years)</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Operating Margin </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extLst>
                  <a:ext uri="{0D108BD9-81ED-4DB2-BD59-A6C34878D82A}">
                    <a16:rowId xmlns:a16="http://schemas.microsoft.com/office/drawing/2014/main" val="1753610686"/>
                  </a:ext>
                </a:extLst>
              </a:tr>
              <a:tr h="733933">
                <a:tc>
                  <a:txBody>
                    <a:bodyPr/>
                    <a:lstStyle/>
                    <a:p>
                      <a:pPr marL="0" marR="0" algn="l">
                        <a:lnSpc>
                          <a:spcPct val="150000"/>
                        </a:lnSpc>
                        <a:spcBef>
                          <a:spcPts val="0"/>
                        </a:spcBef>
                        <a:spcAft>
                          <a:spcPts val="0"/>
                        </a:spcAft>
                      </a:pPr>
                      <a:r>
                        <a:rPr lang="en-US" sz="1200">
                          <a:effectLst/>
                        </a:rPr>
                        <a:t>Average</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dirty="0">
                          <a:effectLst/>
                        </a:rPr>
                        <a:t> </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dirty="0">
                          <a:effectLst/>
                        </a:rPr>
                        <a:t> </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11.70</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1.26</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5.98%</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8.69%</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extLst>
                  <a:ext uri="{0D108BD9-81ED-4DB2-BD59-A6C34878D82A}">
                    <a16:rowId xmlns:a16="http://schemas.microsoft.com/office/drawing/2014/main" val="538204532"/>
                  </a:ext>
                </a:extLst>
              </a:tr>
              <a:tr h="685800">
                <a:tc>
                  <a:txBody>
                    <a:bodyPr/>
                    <a:lstStyle/>
                    <a:p>
                      <a:pPr marL="0" marR="0" algn="l">
                        <a:lnSpc>
                          <a:spcPct val="150000"/>
                        </a:lnSpc>
                        <a:spcBef>
                          <a:spcPts val="0"/>
                        </a:spcBef>
                        <a:spcAft>
                          <a:spcPts val="0"/>
                        </a:spcAft>
                      </a:pPr>
                      <a:r>
                        <a:rPr lang="en-US" sz="1200">
                          <a:effectLst/>
                        </a:rPr>
                        <a:t>First Quartile</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 </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dirty="0">
                          <a:effectLst/>
                        </a:rPr>
                        <a:t> </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5.13</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0.60</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0.67%</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5.42%</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extLst>
                  <a:ext uri="{0D108BD9-81ED-4DB2-BD59-A6C34878D82A}">
                    <a16:rowId xmlns:a16="http://schemas.microsoft.com/office/drawing/2014/main" val="2037592262"/>
                  </a:ext>
                </a:extLst>
              </a:tr>
              <a:tr h="762000">
                <a:tc>
                  <a:txBody>
                    <a:bodyPr/>
                    <a:lstStyle/>
                    <a:p>
                      <a:pPr marL="0" marR="0" algn="l">
                        <a:lnSpc>
                          <a:spcPct val="150000"/>
                        </a:lnSpc>
                        <a:spcBef>
                          <a:spcPts val="0"/>
                        </a:spcBef>
                        <a:spcAft>
                          <a:spcPts val="0"/>
                        </a:spcAft>
                      </a:pPr>
                      <a:r>
                        <a:rPr lang="en-US" sz="1200">
                          <a:effectLst/>
                        </a:rPr>
                        <a:t>Median</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 </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 </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7.25</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0.97</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3.85%</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8.22%</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extLst>
                  <a:ext uri="{0D108BD9-81ED-4DB2-BD59-A6C34878D82A}">
                    <a16:rowId xmlns:a16="http://schemas.microsoft.com/office/drawing/2014/main" val="1582399611"/>
                  </a:ext>
                </a:extLst>
              </a:tr>
              <a:tr h="685800">
                <a:tc>
                  <a:txBody>
                    <a:bodyPr/>
                    <a:lstStyle/>
                    <a:p>
                      <a:pPr marL="0" marR="0" algn="l">
                        <a:lnSpc>
                          <a:spcPct val="150000"/>
                        </a:lnSpc>
                        <a:spcBef>
                          <a:spcPts val="0"/>
                        </a:spcBef>
                        <a:spcAft>
                          <a:spcPts val="0"/>
                        </a:spcAft>
                      </a:pPr>
                      <a:r>
                        <a:rPr lang="en-US" sz="1200">
                          <a:effectLst/>
                        </a:rPr>
                        <a:t>Third Quartile</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 </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 </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17.22</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1.74</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9.78%</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12.03%</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extLst>
                  <a:ext uri="{0D108BD9-81ED-4DB2-BD59-A6C34878D82A}">
                    <a16:rowId xmlns:a16="http://schemas.microsoft.com/office/drawing/2014/main" val="3413436759"/>
                  </a:ext>
                </a:extLst>
              </a:tr>
              <a:tr h="762000">
                <a:tc>
                  <a:txBody>
                    <a:bodyPr/>
                    <a:lstStyle/>
                    <a:p>
                      <a:pPr marL="0" marR="0" algn="l">
                        <a:lnSpc>
                          <a:spcPct val="150000"/>
                        </a:lnSpc>
                        <a:spcBef>
                          <a:spcPts val="0"/>
                        </a:spcBef>
                        <a:spcAft>
                          <a:spcPts val="0"/>
                        </a:spcAft>
                      </a:pPr>
                      <a:r>
                        <a:rPr lang="en-US" sz="1200">
                          <a:effectLst/>
                        </a:rPr>
                        <a:t>Bed Bath &amp; Beyond</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$698</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l">
                        <a:lnSpc>
                          <a:spcPct val="150000"/>
                        </a:lnSpc>
                        <a:spcBef>
                          <a:spcPts val="0"/>
                        </a:spcBef>
                        <a:spcAft>
                          <a:spcPts val="0"/>
                        </a:spcAft>
                      </a:pPr>
                      <a:r>
                        <a:rPr lang="en-US" sz="1200">
                          <a:effectLst/>
                        </a:rPr>
                        <a:t>$3,867 </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NA</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a:effectLst/>
                        </a:rPr>
                        <a:t>0.52</a:t>
                      </a:r>
                      <a:endParaRPr lang="en-US" sz="120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-12.70%</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tc>
                  <a:txBody>
                    <a:bodyPr/>
                    <a:lstStyle/>
                    <a:p>
                      <a:pPr marL="0" marR="0" algn="ctr">
                        <a:lnSpc>
                          <a:spcPct val="150000"/>
                        </a:lnSpc>
                        <a:spcBef>
                          <a:spcPts val="0"/>
                        </a:spcBef>
                        <a:spcAft>
                          <a:spcPts val="0"/>
                        </a:spcAft>
                      </a:pPr>
                      <a:r>
                        <a:rPr lang="en-US" sz="1200" dirty="0">
                          <a:effectLst/>
                        </a:rPr>
                        <a:t>-5.24%</a:t>
                      </a:r>
                      <a:endParaRPr lang="en-US" sz="1200" dirty="0">
                        <a:effectLst/>
                        <a:latin typeface="Times"/>
                        <a:ea typeface="Times New Roman" panose="02020603050405020304" pitchFamily="18" charset="0"/>
                        <a:cs typeface="Times New Roman" panose="02020603050405020304" pitchFamily="18" charset="0"/>
                      </a:endParaRPr>
                    </a:p>
                  </a:txBody>
                  <a:tcPr marL="62997" marR="62997" marT="0" marB="0" anchor="b"/>
                </a:tc>
                <a:extLst>
                  <a:ext uri="{0D108BD9-81ED-4DB2-BD59-A6C34878D82A}">
                    <a16:rowId xmlns:a16="http://schemas.microsoft.com/office/drawing/2014/main" val="452207428"/>
                  </a:ext>
                </a:extLst>
              </a:tr>
            </a:tbl>
          </a:graphicData>
        </a:graphic>
      </p:graphicFrame>
      <p:sp>
        <p:nvSpPr>
          <p:cNvPr id="16" name="Text Placeholder 15">
            <a:extLst>
              <a:ext uri="{FF2B5EF4-FFF2-40B4-BE49-F238E27FC236}">
                <a16:creationId xmlns:a16="http://schemas.microsoft.com/office/drawing/2014/main" id="{14617161-D5D6-CFCD-0622-7CB5C9AFF95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dirty="0" err="1"/>
              <a:t>Aswath</a:t>
            </a:r>
            <a:r>
              <a:rPr lang="en-US" dirty="0"/>
              <a:t> Damodaran</a:t>
            </a:r>
          </a:p>
        </p:txBody>
      </p:sp>
    </p:spTree>
    <p:extLst>
      <p:ext uri="{BB962C8B-B14F-4D97-AF65-F5344CB8AC3E}">
        <p14:creationId xmlns:p14="http://schemas.microsoft.com/office/powerpoint/2010/main" val="2281023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normAutofit fontScale="90000"/>
          </a:bodyPr>
          <a:lstStyle/>
          <a:p>
            <a:r>
              <a:rPr lang="en-US" dirty="0"/>
              <a:t>Add-ons and addendums: </a:t>
            </a:r>
            <a:br>
              <a:rPr lang="en-US" dirty="0"/>
            </a:br>
            <a:r>
              <a:rPr lang="en-US" dirty="0"/>
              <a:t>1. Aggregated  vs disaggregated</a:t>
            </a:r>
          </a:p>
        </p:txBody>
      </p:sp>
      <p:sp>
        <p:nvSpPr>
          <p:cNvPr id="6" name="Content Placeholder 5">
            <a:extLst>
              <a:ext uri="{FF2B5EF4-FFF2-40B4-BE49-F238E27FC236}">
                <a16:creationId xmlns:a16="http://schemas.microsoft.com/office/drawing/2014/main" id="{0D117661-4C8B-15F5-102F-AA3FAE492775}"/>
              </a:ext>
            </a:extLst>
          </p:cNvPr>
          <p:cNvSpPr>
            <a:spLocks noGrp="1"/>
          </p:cNvSpPr>
          <p:nvPr>
            <p:ph idx="1"/>
          </p:nvPr>
        </p:nvSpPr>
        <p:spPr/>
        <p:txBody>
          <a:bodyPr>
            <a:normAutofit fontScale="85000" lnSpcReduction="20000"/>
          </a:bodyPr>
          <a:lstStyle/>
          <a:p>
            <a:r>
              <a:rPr lang="en-US" dirty="0"/>
              <a:t>One of the </a:t>
            </a:r>
            <a:r>
              <a:rPr lang="en-US" b="1" dirty="0"/>
              <a:t>features of discounted cash flow valuation is that it is additive</a:t>
            </a:r>
            <a:r>
              <a:rPr lang="en-US" dirty="0"/>
              <a:t>. In other words, if you have to value a company in three businesses, you can either value the combined company, by adding up its cash flows across the three businesses and discounting at a discount rate that is a value-weighted average across the business, or you can value each of the three businesses, using the cash flows and discount rate of that business in the valuation, and add up those values. In theory, at least, you should get the same value for the company doing either. </a:t>
            </a:r>
          </a:p>
          <a:p>
            <a:r>
              <a:rPr lang="en-US" dirty="0"/>
              <a:t>We will term the first aggregated valuation and the second disaggregated valuation and explore the differences. If your exposure in valuation has always been to aggregated valuations, there are two reasons why it is the dominant approach. </a:t>
            </a:r>
          </a:p>
          <a:p>
            <a:pPr lvl="1"/>
            <a:r>
              <a:rPr lang="en-US" dirty="0"/>
              <a:t>As investors, </a:t>
            </a:r>
            <a:r>
              <a:rPr lang="en-US" b="1" dirty="0"/>
              <a:t>we invest in entire companies</a:t>
            </a:r>
            <a:r>
              <a:rPr lang="en-US" dirty="0"/>
              <a:t>, not in their disaggregated parts. </a:t>
            </a:r>
          </a:p>
          <a:p>
            <a:pPr lvl="1"/>
            <a:r>
              <a:rPr lang="en-US" dirty="0"/>
              <a:t>Most </a:t>
            </a:r>
            <a:r>
              <a:rPr lang="en-US" b="1" dirty="0"/>
              <a:t>information disclosure is on an aggregated business</a:t>
            </a:r>
            <a:r>
              <a:rPr lang="en-US" dirty="0"/>
              <a:t>, with GE and Coca Cola’s reporting full financial statements (income statements, balance sheets and statement of cash flows) for the entire companies. </a:t>
            </a:r>
          </a:p>
        </p:txBody>
      </p:sp>
      <p:sp>
        <p:nvSpPr>
          <p:cNvPr id="10" name="Text Placeholder 9">
            <a:extLst>
              <a:ext uri="{FF2B5EF4-FFF2-40B4-BE49-F238E27FC236}">
                <a16:creationId xmlns:a16="http://schemas.microsoft.com/office/drawing/2014/main" id="{784C9DC3-CF1B-8F23-3767-3A9266CE5DC1}"/>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3766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Reasons for SOTP valuation</a:t>
            </a:r>
          </a:p>
        </p:txBody>
      </p:sp>
      <p:sp>
        <p:nvSpPr>
          <p:cNvPr id="4" name="Content Placeholder 3">
            <a:extLst>
              <a:ext uri="{FF2B5EF4-FFF2-40B4-BE49-F238E27FC236}">
                <a16:creationId xmlns:a16="http://schemas.microsoft.com/office/drawing/2014/main" id="{0F41EEBE-BC79-0B89-BB2D-A20A90E5FE4A}"/>
              </a:ext>
            </a:extLst>
          </p:cNvPr>
          <p:cNvSpPr>
            <a:spLocks noGrp="1"/>
          </p:cNvSpPr>
          <p:nvPr>
            <p:ph idx="1"/>
          </p:nvPr>
        </p:nvSpPr>
        <p:spPr/>
        <p:txBody>
          <a:bodyPr>
            <a:normAutofit fontScale="92500" lnSpcReduction="20000"/>
          </a:bodyPr>
          <a:lstStyle/>
          <a:p>
            <a:pPr lvl="0"/>
            <a:r>
              <a:rPr lang="en-US" sz="1600" u="sng" dirty="0"/>
              <a:t>Fundamental Differences</a:t>
            </a:r>
            <a:r>
              <a:rPr lang="en-US" sz="1600" dirty="0"/>
              <a:t>: With multi-business companies and multinationals, one advantage of valuing each business or geographic segment separately is that you can then assign different risk, cash flow and growth profiles to each one rather than trying to create one weighted profile for the whole company. </a:t>
            </a:r>
          </a:p>
          <a:p>
            <a:pPr lvl="0"/>
            <a:r>
              <a:rPr lang="en-US" sz="1600" u="sng" dirty="0"/>
              <a:t>Growth Differences</a:t>
            </a:r>
            <a:r>
              <a:rPr lang="en-US" sz="1600" dirty="0"/>
              <a:t>: If some businesses and geographic segments are growing much more quickly than others within the same company, it becomes difficult to do an aggregated valuation that reflects these different growth rates. For instance, a bottom-up beta that represents a weighted average of the businesses that a company is in, will have to change over time, if some businesses grow more than others.</a:t>
            </a:r>
          </a:p>
          <a:p>
            <a:pPr lvl="0"/>
            <a:r>
              <a:rPr lang="en-US" sz="1600" u="sng" dirty="0"/>
              <a:t>Transactional Reasons</a:t>
            </a:r>
            <a:r>
              <a:rPr lang="en-US" sz="1600" dirty="0"/>
              <a:t>: In some cases, you will need to value a portion of a company, rather than an entire company, because that portion will be sold or spun off and requires a value specific to it. This need becomes acute when you are valuing a company that is on the verge of being broken up into parts.</a:t>
            </a:r>
          </a:p>
          <a:p>
            <a:pPr lvl="0"/>
            <a:r>
              <a:rPr lang="en-US" sz="1600" u="sng" dirty="0"/>
              <a:t>Management Reasons</a:t>
            </a:r>
            <a:r>
              <a:rPr lang="en-US" sz="1600" dirty="0"/>
              <a:t>: Within a company, it makes sense to value each part of the business separately, both to monitor the performance of different divisional managers but also to improve that performance. </a:t>
            </a:r>
          </a:p>
        </p:txBody>
      </p:sp>
      <p:sp>
        <p:nvSpPr>
          <p:cNvPr id="9" name="Text Placeholder 8">
            <a:extLst>
              <a:ext uri="{FF2B5EF4-FFF2-40B4-BE49-F238E27FC236}">
                <a16:creationId xmlns:a16="http://schemas.microsoft.com/office/drawing/2014/main" id="{187D9E8D-341B-1086-79FC-14EE5AA6DC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19972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E8F4A-B3C7-4768-1B04-24559D5A1E7E}"/>
              </a:ext>
            </a:extLst>
          </p:cNvPr>
          <p:cNvSpPr>
            <a:spLocks noGrp="1"/>
          </p:cNvSpPr>
          <p:nvPr>
            <p:ph type="title"/>
          </p:nvPr>
        </p:nvSpPr>
        <p:spPr/>
        <p:txBody>
          <a:bodyPr/>
          <a:lstStyle/>
          <a:p>
            <a:r>
              <a:rPr lang="en-US" dirty="0"/>
              <a:t>SOTP Valuation</a:t>
            </a:r>
          </a:p>
        </p:txBody>
      </p:sp>
      <p:sp>
        <p:nvSpPr>
          <p:cNvPr id="9" name="Text Placeholder 8">
            <a:extLst>
              <a:ext uri="{FF2B5EF4-FFF2-40B4-BE49-F238E27FC236}">
                <a16:creationId xmlns:a16="http://schemas.microsoft.com/office/drawing/2014/main" id="{7210526B-29B5-C193-EB40-0959DA23AA5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5A17853-5AB4-9BF5-039A-F82A9D8EA50A}"/>
              </a:ext>
            </a:extLst>
          </p:cNvPr>
          <p:cNvSpPr>
            <a:spLocks noGrp="1"/>
          </p:cNvSpPr>
          <p:nvPr>
            <p:ph type="ftr" sz="quarter" idx="11"/>
          </p:nvPr>
        </p:nvSpPr>
        <p:spPr/>
        <p:txBody>
          <a:bodyPr/>
          <a:lstStyle/>
          <a:p>
            <a:r>
              <a:rPr lang="en-US"/>
              <a:t>Aswath Damodaran</a:t>
            </a:r>
          </a:p>
        </p:txBody>
      </p:sp>
      <p:graphicFrame>
        <p:nvGraphicFramePr>
          <p:cNvPr id="6" name="Content Placeholder 5">
            <a:extLst>
              <a:ext uri="{FF2B5EF4-FFF2-40B4-BE49-F238E27FC236}">
                <a16:creationId xmlns:a16="http://schemas.microsoft.com/office/drawing/2014/main" id="{7D996627-C386-603F-65BD-C283DA6A1411}"/>
              </a:ext>
            </a:extLst>
          </p:cNvPr>
          <p:cNvGraphicFramePr>
            <a:graphicFrameLocks noGrp="1"/>
          </p:cNvGraphicFramePr>
          <p:nvPr>
            <p:ph idx="1"/>
          </p:nvPr>
        </p:nvGraphicFramePr>
        <p:xfrm>
          <a:off x="628650" y="1255258"/>
          <a:ext cx="5033963" cy="4379018"/>
        </p:xfrm>
        <a:graphic>
          <a:graphicData uri="http://schemas.openxmlformats.org/drawingml/2006/table">
            <a:tbl>
              <a:tblPr firstRow="1" firstCol="1" bandRow="1">
                <a:tableStyleId>{5C22544A-7EE6-4342-B048-85BDC9FD1C3A}</a:tableStyleId>
              </a:tblPr>
              <a:tblGrid>
                <a:gridCol w="1047041">
                  <a:extLst>
                    <a:ext uri="{9D8B030D-6E8A-4147-A177-3AD203B41FA5}">
                      <a16:colId xmlns:a16="http://schemas.microsoft.com/office/drawing/2014/main" val="3600099856"/>
                    </a:ext>
                  </a:extLst>
                </a:gridCol>
                <a:gridCol w="1784928">
                  <a:extLst>
                    <a:ext uri="{9D8B030D-6E8A-4147-A177-3AD203B41FA5}">
                      <a16:colId xmlns:a16="http://schemas.microsoft.com/office/drawing/2014/main" val="1760968867"/>
                    </a:ext>
                  </a:extLst>
                </a:gridCol>
                <a:gridCol w="2201994">
                  <a:extLst>
                    <a:ext uri="{9D8B030D-6E8A-4147-A177-3AD203B41FA5}">
                      <a16:colId xmlns:a16="http://schemas.microsoft.com/office/drawing/2014/main" val="339582120"/>
                    </a:ext>
                  </a:extLst>
                </a:gridCol>
              </a:tblGrid>
              <a:tr h="221774">
                <a:tc>
                  <a:txBody>
                    <a:bodyPr/>
                    <a:lstStyle/>
                    <a:p>
                      <a:pPr marL="0" marR="0" algn="ctr">
                        <a:lnSpc>
                          <a:spcPct val="150000"/>
                        </a:lnSpc>
                        <a:spcBef>
                          <a:spcPts val="0"/>
                        </a:spcBef>
                        <a:spcAft>
                          <a:spcPts val="0"/>
                        </a:spcAft>
                      </a:pPr>
                      <a:r>
                        <a:rPr lang="en-US" sz="1100">
                          <a:effectLst/>
                        </a:rPr>
                        <a:t>Step</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Company Valuation</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SOTP Valuation</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3400178205"/>
                  </a:ext>
                </a:extLst>
              </a:tr>
              <a:tr h="977744">
                <a:tc>
                  <a:txBody>
                    <a:bodyPr/>
                    <a:lstStyle/>
                    <a:p>
                      <a:pPr marL="0" marR="0" algn="l">
                        <a:lnSpc>
                          <a:spcPct val="150000"/>
                        </a:lnSpc>
                        <a:spcBef>
                          <a:spcPts val="0"/>
                        </a:spcBef>
                        <a:spcAft>
                          <a:spcPts val="0"/>
                        </a:spcAft>
                      </a:pPr>
                      <a:r>
                        <a:rPr lang="en-US" sz="1100">
                          <a:effectLst/>
                        </a:rPr>
                        <a:t>Tell a story</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A story for the entire company, based on its mix of operations and management in place.</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A story for each “part’ of the company, based upon that part’s operations and a stand-alone management of that part.</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1256852049"/>
                  </a:ext>
                </a:extLst>
              </a:tr>
              <a:tr h="725754">
                <a:tc>
                  <a:txBody>
                    <a:bodyPr/>
                    <a:lstStyle/>
                    <a:p>
                      <a:pPr marL="0" marR="0" algn="just">
                        <a:lnSpc>
                          <a:spcPct val="150000"/>
                        </a:lnSpc>
                        <a:spcBef>
                          <a:spcPts val="0"/>
                        </a:spcBef>
                        <a:spcAft>
                          <a:spcPts val="0"/>
                        </a:spcAft>
                      </a:pPr>
                      <a:r>
                        <a:rPr lang="en-US" sz="1100">
                          <a:effectLst/>
                        </a:rPr>
                        <a:t>The 3P Test</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Check the company’s story to ensure it is possible, plausible &amp; probable </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Check each part’s story to ensure it is possible, plausible &amp; probable.</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277222183"/>
                  </a:ext>
                </a:extLst>
              </a:tr>
              <a:tr h="1481723">
                <a:tc>
                  <a:txBody>
                    <a:bodyPr/>
                    <a:lstStyle/>
                    <a:p>
                      <a:pPr marL="0" marR="0" algn="l">
                        <a:lnSpc>
                          <a:spcPct val="150000"/>
                        </a:lnSpc>
                        <a:spcBef>
                          <a:spcPts val="0"/>
                        </a:spcBef>
                        <a:spcAft>
                          <a:spcPts val="0"/>
                        </a:spcAft>
                      </a:pPr>
                      <a:r>
                        <a:rPr lang="en-US" sz="1100">
                          <a:effectLst/>
                        </a:rPr>
                        <a:t>Valuation of the company</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Convert story to valuation inputs for the company and use those inputs to estimate the value of the entire firm</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Convert story to valuation inputs for each part of the company and use those inputs to value that part. Sum up the valuations of the parts and net out the value drag from unallocated costs.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394378780"/>
                  </a:ext>
                </a:extLst>
              </a:tr>
              <a:tr h="473764">
                <a:tc>
                  <a:txBody>
                    <a:bodyPr/>
                    <a:lstStyle/>
                    <a:p>
                      <a:pPr marL="0" marR="0" algn="l">
                        <a:lnSpc>
                          <a:spcPct val="150000"/>
                        </a:lnSpc>
                        <a:spcBef>
                          <a:spcPts val="0"/>
                        </a:spcBef>
                        <a:spcAft>
                          <a:spcPts val="0"/>
                        </a:spcAft>
                      </a:pPr>
                      <a:r>
                        <a:rPr lang="en-US" sz="1100">
                          <a:effectLst/>
                        </a:rPr>
                        <a:t>Equity Value</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Add cash and cross holdings &amp; net out debt</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dirty="0">
                          <a:effectLst/>
                        </a:rPr>
                        <a:t>Add cash and cross holdings &amp; net out debt</a:t>
                      </a:r>
                      <a:endParaRPr lang="en-US" sz="1100" dirty="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3631838894"/>
                  </a:ext>
                </a:extLst>
              </a:tr>
            </a:tbl>
          </a:graphicData>
        </a:graphic>
      </p:graphicFrame>
      <p:sp>
        <p:nvSpPr>
          <p:cNvPr id="7" name="Rectangle 1">
            <a:extLst>
              <a:ext uri="{FF2B5EF4-FFF2-40B4-BE49-F238E27FC236}">
                <a16:creationId xmlns:a16="http://schemas.microsoft.com/office/drawing/2014/main" id="{C7E1170D-4710-D71D-1103-671ED89E3A9B}"/>
              </a:ext>
            </a:extLst>
          </p:cNvPr>
          <p:cNvSpPr>
            <a:spLocks noChangeArrowheads="1"/>
          </p:cNvSpPr>
          <p:nvPr/>
        </p:nvSpPr>
        <p:spPr bwMode="auto">
          <a:xfrm>
            <a:off x="628650" y="1255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2">
            <a:extLst>
              <a:ext uri="{FF2B5EF4-FFF2-40B4-BE49-F238E27FC236}">
                <a16:creationId xmlns:a16="http://schemas.microsoft.com/office/drawing/2014/main" id="{7A8BE705-F81A-8BB8-76AB-C41EE4DD12D9}"/>
              </a:ext>
            </a:extLst>
          </p:cNvPr>
          <p:cNvSpPr>
            <a:spLocks noChangeArrowheads="1"/>
          </p:cNvSpPr>
          <p:nvPr/>
        </p:nvSpPr>
        <p:spPr bwMode="auto">
          <a:xfrm>
            <a:off x="628650" y="1255713"/>
            <a:ext cx="3017838"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855305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7D3A-01E6-6E4A-942E-56EE94C92CA0}"/>
              </a:ext>
            </a:extLst>
          </p:cNvPr>
          <p:cNvSpPr>
            <a:spLocks noGrp="1"/>
          </p:cNvSpPr>
          <p:nvPr>
            <p:ph type="title"/>
          </p:nvPr>
        </p:nvSpPr>
        <p:spPr/>
        <p:txBody>
          <a:bodyPr/>
          <a:lstStyle/>
          <a:p>
            <a:r>
              <a:rPr lang="en-US" dirty="0"/>
              <a:t>SOTP Pricing</a:t>
            </a:r>
          </a:p>
        </p:txBody>
      </p:sp>
      <p:graphicFrame>
        <p:nvGraphicFramePr>
          <p:cNvPr id="3" name="Content Placeholder 2">
            <a:extLst>
              <a:ext uri="{FF2B5EF4-FFF2-40B4-BE49-F238E27FC236}">
                <a16:creationId xmlns:a16="http://schemas.microsoft.com/office/drawing/2014/main" id="{F8F84000-F4EC-AC05-C41E-AF869223BC92}"/>
              </a:ext>
            </a:extLst>
          </p:cNvPr>
          <p:cNvGraphicFramePr>
            <a:graphicFrameLocks noGrp="1"/>
          </p:cNvGraphicFramePr>
          <p:nvPr>
            <p:ph idx="1"/>
          </p:nvPr>
        </p:nvGraphicFramePr>
        <p:xfrm>
          <a:off x="628650" y="1003267"/>
          <a:ext cx="5033963" cy="5132392"/>
        </p:xfrm>
        <a:graphic>
          <a:graphicData uri="http://schemas.openxmlformats.org/drawingml/2006/table">
            <a:tbl>
              <a:tblPr firstRow="1" firstCol="1" bandRow="1">
                <a:tableStyleId>{5C22544A-7EE6-4342-B048-85BDC9FD1C3A}</a:tableStyleId>
              </a:tblPr>
              <a:tblGrid>
                <a:gridCol w="1047041">
                  <a:extLst>
                    <a:ext uri="{9D8B030D-6E8A-4147-A177-3AD203B41FA5}">
                      <a16:colId xmlns:a16="http://schemas.microsoft.com/office/drawing/2014/main" val="1210112868"/>
                    </a:ext>
                  </a:extLst>
                </a:gridCol>
                <a:gridCol w="1784928">
                  <a:extLst>
                    <a:ext uri="{9D8B030D-6E8A-4147-A177-3AD203B41FA5}">
                      <a16:colId xmlns:a16="http://schemas.microsoft.com/office/drawing/2014/main" val="1414453471"/>
                    </a:ext>
                  </a:extLst>
                </a:gridCol>
                <a:gridCol w="2201994">
                  <a:extLst>
                    <a:ext uri="{9D8B030D-6E8A-4147-A177-3AD203B41FA5}">
                      <a16:colId xmlns:a16="http://schemas.microsoft.com/office/drawing/2014/main" val="14995773"/>
                    </a:ext>
                  </a:extLst>
                </a:gridCol>
              </a:tblGrid>
              <a:tr h="221774">
                <a:tc>
                  <a:txBody>
                    <a:bodyPr/>
                    <a:lstStyle/>
                    <a:p>
                      <a:pPr marL="0" marR="0" algn="ctr">
                        <a:lnSpc>
                          <a:spcPct val="150000"/>
                        </a:lnSpc>
                        <a:spcBef>
                          <a:spcPts val="0"/>
                        </a:spcBef>
                        <a:spcAft>
                          <a:spcPts val="0"/>
                        </a:spcAft>
                      </a:pPr>
                      <a:r>
                        <a:rPr lang="en-US" sz="1100">
                          <a:effectLst/>
                        </a:rPr>
                        <a:t>Step</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Company Pricing</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SOTP Pricing</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2786214816"/>
                  </a:ext>
                </a:extLst>
              </a:tr>
              <a:tr h="977744">
                <a:tc>
                  <a:txBody>
                    <a:bodyPr/>
                    <a:lstStyle/>
                    <a:p>
                      <a:pPr marL="0" marR="0" algn="l">
                        <a:lnSpc>
                          <a:spcPct val="150000"/>
                        </a:lnSpc>
                        <a:spcBef>
                          <a:spcPts val="0"/>
                        </a:spcBef>
                        <a:spcAft>
                          <a:spcPts val="0"/>
                        </a:spcAft>
                      </a:pPr>
                      <a:r>
                        <a:rPr lang="en-US" sz="1100">
                          <a:effectLst/>
                        </a:rPr>
                        <a:t>Pick a pricing multiple</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Pick a scalar (revenues, earnings etc.)  for the price and estimate the pricing multiples for the company.</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Pick a scalar (revenues, earnings etc.)  for each part of the company, preserving the freedom to pick different scalars for different parts.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3913073052"/>
                  </a:ext>
                </a:extLst>
              </a:tr>
              <a:tr h="1229734">
                <a:tc>
                  <a:txBody>
                    <a:bodyPr/>
                    <a:lstStyle/>
                    <a:p>
                      <a:pPr marL="0" marR="0" algn="l">
                        <a:lnSpc>
                          <a:spcPct val="150000"/>
                        </a:lnSpc>
                        <a:spcBef>
                          <a:spcPts val="0"/>
                        </a:spcBef>
                        <a:spcAft>
                          <a:spcPts val="0"/>
                        </a:spcAft>
                      </a:pPr>
                      <a:r>
                        <a:rPr lang="en-US" sz="1100">
                          <a:effectLst/>
                        </a:rPr>
                        <a:t>Find a peer group</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Find other publicly traded companies that are “like” your company on valuation fundamentals (risk, growth, cashflows)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For each part of your company, find other publicly traded companies that are “like that “part”, on valuation fundamentals (risk, growth, cashflows)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1070566436"/>
                  </a:ext>
                </a:extLst>
              </a:tr>
              <a:tr h="977744">
                <a:tc>
                  <a:txBody>
                    <a:bodyPr/>
                    <a:lstStyle/>
                    <a:p>
                      <a:pPr marL="0" marR="0" algn="l">
                        <a:lnSpc>
                          <a:spcPct val="150000"/>
                        </a:lnSpc>
                        <a:spcBef>
                          <a:spcPts val="0"/>
                        </a:spcBef>
                        <a:spcAft>
                          <a:spcPts val="0"/>
                        </a:spcAft>
                      </a:pPr>
                      <a:r>
                        <a:rPr lang="en-US" sz="1100">
                          <a:effectLst/>
                        </a:rPr>
                        <a:t>Control for differences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Control for differences between your company &amp; the peer group companies on the fundamentals.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Control for differences between the part of the company you are pricing, and the peer group for that part on fundamentals. </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450881644"/>
                  </a:ext>
                </a:extLst>
              </a:tr>
              <a:tr h="977744">
                <a:tc>
                  <a:txBody>
                    <a:bodyPr/>
                    <a:lstStyle/>
                    <a:p>
                      <a:pPr marL="0" marR="0" algn="l">
                        <a:lnSpc>
                          <a:spcPct val="150000"/>
                        </a:lnSpc>
                        <a:spcBef>
                          <a:spcPts val="0"/>
                        </a:spcBef>
                        <a:spcAft>
                          <a:spcPts val="0"/>
                        </a:spcAft>
                      </a:pPr>
                      <a:r>
                        <a:rPr lang="en-US" sz="1100">
                          <a:effectLst/>
                        </a:rPr>
                        <a:t>Price the company</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Apply the peer-based pricing to your scalar to price the company</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dirty="0">
                          <a:effectLst/>
                        </a:rPr>
                        <a:t>Apply the peer-based pricing to the scalar chosen to price each part, aggregate the pricing across the parts.</a:t>
                      </a:r>
                      <a:endParaRPr lang="en-US" sz="1100" dirty="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4150173472"/>
                  </a:ext>
                </a:extLst>
              </a:tr>
            </a:tbl>
          </a:graphicData>
        </a:graphic>
      </p:graphicFrame>
      <p:sp>
        <p:nvSpPr>
          <p:cNvPr id="16" name="Text Placeholder 15">
            <a:extLst>
              <a:ext uri="{FF2B5EF4-FFF2-40B4-BE49-F238E27FC236}">
                <a16:creationId xmlns:a16="http://schemas.microsoft.com/office/drawing/2014/main" id="{143C521E-D23B-D435-C67B-E515DE105C2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C98C07CD-C8EE-7BD3-0BD7-E90E97C14C0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76145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386A-4834-A9CC-AB3B-914CB064C442}"/>
              </a:ext>
            </a:extLst>
          </p:cNvPr>
          <p:cNvSpPr>
            <a:spLocks noGrp="1"/>
          </p:cNvSpPr>
          <p:nvPr>
            <p:ph type="title"/>
          </p:nvPr>
        </p:nvSpPr>
        <p:spPr/>
        <p:txBody>
          <a:bodyPr/>
          <a:lstStyle/>
          <a:p>
            <a:r>
              <a:rPr lang="en-US" dirty="0"/>
              <a:t>2. Liquidation valuation/</a:t>
            </a:r>
            <a:br>
              <a:rPr lang="en-US" dirty="0"/>
            </a:br>
            <a:r>
              <a:rPr lang="en-US" dirty="0"/>
              <a:t>pricing</a:t>
            </a:r>
          </a:p>
        </p:txBody>
      </p:sp>
      <p:sp>
        <p:nvSpPr>
          <p:cNvPr id="4" name="Content Placeholder 3">
            <a:extLst>
              <a:ext uri="{FF2B5EF4-FFF2-40B4-BE49-F238E27FC236}">
                <a16:creationId xmlns:a16="http://schemas.microsoft.com/office/drawing/2014/main" id="{558A36A5-047D-1700-CB24-9E05FCF14570}"/>
              </a:ext>
            </a:extLst>
          </p:cNvPr>
          <p:cNvSpPr>
            <a:spLocks noGrp="1"/>
          </p:cNvSpPr>
          <p:nvPr>
            <p:ph idx="1"/>
          </p:nvPr>
        </p:nvSpPr>
        <p:spPr/>
        <p:txBody>
          <a:bodyPr>
            <a:normAutofit fontScale="92500" lnSpcReduction="20000"/>
          </a:bodyPr>
          <a:lstStyle/>
          <a:p>
            <a:r>
              <a:rPr lang="en-US" dirty="0"/>
              <a:t>If you are then wondering </a:t>
            </a:r>
            <a:r>
              <a:rPr lang="en-US" b="1" dirty="0"/>
              <a:t>why a liquidation pricing would yield a different number for a company than a conventional pricing</a:t>
            </a:r>
            <a:r>
              <a:rPr lang="en-US" dirty="0"/>
              <a:t>, where you price the overall company, relative to its peer group, there are three major reasons. </a:t>
            </a:r>
          </a:p>
          <a:p>
            <a:pPr lvl="1"/>
            <a:r>
              <a:rPr lang="en-US" dirty="0"/>
              <a:t>When a company’s going concern value comes under threat, it is possible that the collective proceeds you receive from </a:t>
            </a:r>
            <a:r>
              <a:rPr lang="en-US" b="1" dirty="0"/>
              <a:t>selling individual assets to the highest bidder will be higher</a:t>
            </a:r>
            <a:r>
              <a:rPr lang="en-US" dirty="0"/>
              <a:t>. </a:t>
            </a:r>
          </a:p>
          <a:p>
            <a:pPr lvl="1"/>
            <a:r>
              <a:rPr lang="en-US" dirty="0"/>
              <a:t>The second is that a liquidation, especially if forced (because of debt coming due or distress concerns) will </a:t>
            </a:r>
            <a:r>
              <a:rPr lang="en-US" b="1" dirty="0"/>
              <a:t>often result in discounted prices</a:t>
            </a:r>
            <a:r>
              <a:rPr lang="en-US" dirty="0"/>
              <a:t>, as potential buyers recognize your immediate need for cash and extract bargain prices. </a:t>
            </a:r>
          </a:p>
          <a:p>
            <a:pPr lvl="1"/>
            <a:r>
              <a:rPr lang="en-US" dirty="0"/>
              <a:t>The third is that a liquidation </a:t>
            </a:r>
            <a:r>
              <a:rPr lang="en-US" b="1" dirty="0"/>
              <a:t>can create tax consequences for a company</a:t>
            </a:r>
            <a:r>
              <a:rPr lang="en-US" dirty="0"/>
              <a:t>, especially when older assets that have low or even negligible book values are sold.</a:t>
            </a:r>
          </a:p>
          <a:p>
            <a:r>
              <a:rPr lang="en-US" dirty="0"/>
              <a:t>For most healthy firms, the going-concern value will trump liquidation value.</a:t>
            </a:r>
          </a:p>
        </p:txBody>
      </p:sp>
      <p:sp>
        <p:nvSpPr>
          <p:cNvPr id="9" name="Text Placeholder 8">
            <a:extLst>
              <a:ext uri="{FF2B5EF4-FFF2-40B4-BE49-F238E27FC236}">
                <a16:creationId xmlns:a16="http://schemas.microsoft.com/office/drawing/2014/main" id="{2BA40BD9-C9E6-78A7-DEEA-E572020064F1}"/>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47DA8B9-A057-834D-3D6B-D4011E69D67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036567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A61C-0C04-E5F9-9D65-38CF1A7EF58F}"/>
              </a:ext>
            </a:extLst>
          </p:cNvPr>
          <p:cNvSpPr>
            <a:spLocks noGrp="1"/>
          </p:cNvSpPr>
          <p:nvPr>
            <p:ph type="title"/>
          </p:nvPr>
        </p:nvSpPr>
        <p:spPr/>
        <p:txBody>
          <a:bodyPr/>
          <a:lstStyle/>
          <a:p>
            <a:r>
              <a:rPr lang="en-US" dirty="0"/>
              <a:t>Liquidation valuation challenges</a:t>
            </a:r>
          </a:p>
        </p:txBody>
      </p:sp>
      <p:sp>
        <p:nvSpPr>
          <p:cNvPr id="6" name="Content Placeholder 5">
            <a:extLst>
              <a:ext uri="{FF2B5EF4-FFF2-40B4-BE49-F238E27FC236}">
                <a16:creationId xmlns:a16="http://schemas.microsoft.com/office/drawing/2014/main" id="{8A9FB588-6021-70FE-5218-FE30E43D0755}"/>
              </a:ext>
            </a:extLst>
          </p:cNvPr>
          <p:cNvSpPr>
            <a:spLocks noGrp="1"/>
          </p:cNvSpPr>
          <p:nvPr>
            <p:ph idx="1"/>
          </p:nvPr>
        </p:nvSpPr>
        <p:spPr/>
        <p:txBody>
          <a:bodyPr>
            <a:normAutofit/>
          </a:bodyPr>
          <a:lstStyle/>
          <a:p>
            <a:r>
              <a:rPr lang="en-US" dirty="0"/>
              <a:t>Estimating liquidation value is complicated when the </a:t>
            </a:r>
            <a:r>
              <a:rPr lang="en-US" b="1" dirty="0"/>
              <a:t>assets of the firm have business entanglements</a:t>
            </a:r>
            <a:r>
              <a:rPr lang="en-US" dirty="0"/>
              <a:t>, and thus cannot be valued individually. </a:t>
            </a:r>
          </a:p>
          <a:p>
            <a:r>
              <a:rPr lang="en-US" dirty="0"/>
              <a:t>Furthermore, the likelihood that assets will fetch their fair market value </a:t>
            </a:r>
            <a:r>
              <a:rPr lang="en-US" b="1" dirty="0"/>
              <a:t>will decrease as the urgency of the liquidation increases</a:t>
            </a:r>
            <a:r>
              <a:rPr lang="en-US" dirty="0"/>
              <a:t>. </a:t>
            </a:r>
          </a:p>
          <a:p>
            <a:pPr lvl="1"/>
            <a:r>
              <a:rPr lang="en-US" dirty="0"/>
              <a:t>A firm in a hurry to liquidate its assets may have to </a:t>
            </a:r>
            <a:r>
              <a:rPr lang="en-US" b="1" dirty="0"/>
              <a:t>accept a discount </a:t>
            </a:r>
            <a:r>
              <a:rPr lang="en-US" dirty="0"/>
              <a:t>on fair market value as a price for speedy execution. </a:t>
            </a:r>
          </a:p>
          <a:p>
            <a:pPr lvl="1"/>
            <a:r>
              <a:rPr lang="en-US" dirty="0"/>
              <a:t>As a note of caution, it is almost never appropriate to treat the book value of the assets as the liquidation value.  </a:t>
            </a:r>
          </a:p>
        </p:txBody>
      </p:sp>
      <p:sp>
        <p:nvSpPr>
          <p:cNvPr id="10" name="Text Placeholder 9">
            <a:extLst>
              <a:ext uri="{FF2B5EF4-FFF2-40B4-BE49-F238E27FC236}">
                <a16:creationId xmlns:a16="http://schemas.microsoft.com/office/drawing/2014/main" id="{33C05345-465E-AD42-4D66-6238875894E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F254539-751E-5A5F-6C5A-40ADDA7427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45816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952EE-9891-D841-0500-761A54411EE2}"/>
              </a:ext>
            </a:extLst>
          </p:cNvPr>
          <p:cNvSpPr>
            <a:spLocks noGrp="1"/>
          </p:cNvSpPr>
          <p:nvPr>
            <p:ph type="title"/>
          </p:nvPr>
        </p:nvSpPr>
        <p:spPr/>
        <p:txBody>
          <a:bodyPr/>
          <a:lstStyle/>
          <a:p>
            <a:r>
              <a:rPr lang="en-US" dirty="0"/>
              <a:t>Distressed equity as an option</a:t>
            </a:r>
          </a:p>
        </p:txBody>
      </p:sp>
      <p:sp>
        <p:nvSpPr>
          <p:cNvPr id="4" name="Text Placeholder 3">
            <a:extLst>
              <a:ext uri="{FF2B5EF4-FFF2-40B4-BE49-F238E27FC236}">
                <a16:creationId xmlns:a16="http://schemas.microsoft.com/office/drawing/2014/main" id="{6FDCC5E5-7A9A-5CA5-D390-8BBE02D61AD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72B7713-E40C-C56D-0D02-36026FE73090}"/>
              </a:ext>
            </a:extLst>
          </p:cNvPr>
          <p:cNvSpPr>
            <a:spLocks noGrp="1"/>
          </p:cNvSpPr>
          <p:nvPr>
            <p:ph type="ftr" sz="quarter" idx="11"/>
          </p:nvPr>
        </p:nvSpPr>
        <p:spPr/>
        <p:txBody>
          <a:bodyPr/>
          <a:lstStyle/>
          <a:p>
            <a:pPr>
              <a:defRPr/>
            </a:pPr>
            <a:r>
              <a:rPr lang="en-US"/>
              <a:t>Aswath Damodaran</a:t>
            </a:r>
          </a:p>
        </p:txBody>
      </p:sp>
      <p:pic>
        <p:nvPicPr>
          <p:cNvPr id="6" name="Content Placeholder 5" descr="Diagram&#10;&#10;Description automatically generated">
            <a:extLst>
              <a:ext uri="{FF2B5EF4-FFF2-40B4-BE49-F238E27FC236}">
                <a16:creationId xmlns:a16="http://schemas.microsoft.com/office/drawing/2014/main" id="{BE62A5F9-A2D8-FBF6-7216-980F81D9436C}"/>
              </a:ext>
            </a:extLst>
          </p:cNvPr>
          <p:cNvPicPr>
            <a:picLocks noGrp="1" noChangeAspect="1"/>
          </p:cNvPicPr>
          <p:nvPr>
            <p:ph idx="1"/>
          </p:nvPr>
        </p:nvPicPr>
        <p:blipFill>
          <a:blip r:embed="rId2"/>
          <a:stretch>
            <a:fillRect/>
          </a:stretch>
        </p:blipFill>
        <p:spPr>
          <a:xfrm>
            <a:off x="214789" y="1371600"/>
            <a:ext cx="6053960" cy="2743200"/>
          </a:xfrm>
          <a:prstGeom prst="rect">
            <a:avLst/>
          </a:prstGeom>
        </p:spPr>
      </p:pic>
    </p:spTree>
    <p:extLst>
      <p:ext uri="{BB962C8B-B14F-4D97-AF65-F5344CB8AC3E}">
        <p14:creationId xmlns:p14="http://schemas.microsoft.com/office/powerpoint/2010/main" val="2555349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DB268-23E9-1E60-686F-841F0370B74F}"/>
              </a:ext>
            </a:extLst>
          </p:cNvPr>
          <p:cNvSpPr>
            <a:spLocks noGrp="1"/>
          </p:cNvSpPr>
          <p:nvPr>
            <p:ph type="title"/>
          </p:nvPr>
        </p:nvSpPr>
        <p:spPr/>
        <p:txBody>
          <a:bodyPr/>
          <a:lstStyle/>
          <a:p>
            <a:r>
              <a:rPr lang="en-US" dirty="0"/>
              <a:t>With implications…</a:t>
            </a:r>
          </a:p>
        </p:txBody>
      </p:sp>
      <p:sp>
        <p:nvSpPr>
          <p:cNvPr id="3" name="Content Placeholder 2">
            <a:extLst>
              <a:ext uri="{FF2B5EF4-FFF2-40B4-BE49-F238E27FC236}">
                <a16:creationId xmlns:a16="http://schemas.microsoft.com/office/drawing/2014/main" id="{B20C988B-8CA3-6416-D1A1-C8CE7CE04C39}"/>
              </a:ext>
            </a:extLst>
          </p:cNvPr>
          <p:cNvSpPr>
            <a:spLocks noGrp="1"/>
          </p:cNvSpPr>
          <p:nvPr>
            <p:ph idx="1"/>
          </p:nvPr>
        </p:nvSpPr>
        <p:spPr/>
        <p:txBody>
          <a:bodyPr>
            <a:normAutofit fontScale="85000" lnSpcReduction="20000"/>
          </a:bodyPr>
          <a:lstStyle/>
          <a:p>
            <a:pPr lvl="0"/>
            <a:r>
              <a:rPr lang="en-US" u="sng" dirty="0"/>
              <a:t>Basket Case Equities</a:t>
            </a:r>
            <a:r>
              <a:rPr lang="en-US" dirty="0"/>
              <a:t>: While a money-losing, indebted firm will be viewed as troubled by investors, accountants, and analysts, its equity is not worthless. In fact, just as deep out-of-the-money traded options command value because of the possibility that the value of the underlying asset may increase above the strike price in the remaining lifetime of the option, equity commands value because of the time premium on the option (the time until the bonds mature and come due) and the possibility that the value of the assets may increase above the face value of the bonds before they come due.</a:t>
            </a:r>
          </a:p>
          <a:p>
            <a:pPr lvl="0"/>
            <a:r>
              <a:rPr lang="en-US" u="sng" dirty="0"/>
              <a:t>Risk becomes an ally</a:t>
            </a:r>
            <a:r>
              <a:rPr lang="en-US" dirty="0"/>
              <a:t>: When a business becomes distressed enough that its equity becomes an option, risk works to your benefit for a simple and intuitive reason.</a:t>
            </a:r>
          </a:p>
          <a:p>
            <a:pPr lvl="0"/>
            <a:r>
              <a:rPr lang="en-US" u="sng" dirty="0"/>
              <a:t>Debt/Equity Agency Issues</a:t>
            </a:r>
            <a:r>
              <a:rPr lang="en-US" dirty="0"/>
              <a:t>: The equity-as-option view can also help understand why equity investors and lenders can diverge on how best to run a business, and that divergence will get worse as a company’s operations deteriorate and it borrows more. </a:t>
            </a:r>
          </a:p>
        </p:txBody>
      </p:sp>
      <p:sp>
        <p:nvSpPr>
          <p:cNvPr id="9" name="Text Placeholder 8">
            <a:extLst>
              <a:ext uri="{FF2B5EF4-FFF2-40B4-BE49-F238E27FC236}">
                <a16:creationId xmlns:a16="http://schemas.microsoft.com/office/drawing/2014/main" id="{0F095090-AFCE-3731-F560-68CE90FB283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21E19E3-005C-C305-10D1-0C12A403023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4582987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36826</TotalTime>
  <Pages>63</Pages>
  <Words>4293</Words>
  <Application>Microsoft Macintosh PowerPoint</Application>
  <PresentationFormat>Letter Paper (8.5x11 in)</PresentationFormat>
  <Paragraphs>234</Paragraphs>
  <Slides>27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Helvetica</vt:lpstr>
      <vt:lpstr>Rockwell</vt:lpstr>
      <vt:lpstr>Rockwell Condensed</vt:lpstr>
      <vt:lpstr>Rockwell Extra Bold</vt:lpstr>
      <vt:lpstr>Times</vt:lpstr>
      <vt:lpstr>Wingdings</vt:lpstr>
      <vt:lpstr>Wood Type</vt:lpstr>
      <vt:lpstr>Chapter 13: VALUING declining firms</vt:lpstr>
      <vt:lpstr>declining FIRM CHARACTERISTICS</vt:lpstr>
      <vt:lpstr>Valuation challenges – assets in place</vt:lpstr>
      <vt:lpstr>Valuation challenges – growth assets</vt:lpstr>
      <vt:lpstr>Valuation challenges - Risk</vt:lpstr>
      <vt:lpstr>Declining firm valuation: summarizing the issues</vt:lpstr>
      <vt:lpstr>VALUATION REPONSES:  1. TELL A STORY</vt:lpstr>
      <vt:lpstr>2. THE 3P TEST</vt:lpstr>
      <vt:lpstr>3. STORY TO INPUTS</vt:lpstr>
      <vt:lpstr>4. Value the business</vt:lpstr>
      <vt:lpstr>5. Keep the feedback loop open</vt:lpstr>
      <vt:lpstr>Valuing a Declining firm: Bed, Bath &amp; Beyond</vt:lpstr>
      <vt:lpstr>My BB&amp;B story</vt:lpstr>
      <vt:lpstr>My BB&amp;B value…</vt:lpstr>
      <vt:lpstr>Pricing declining firms - challenges</vt:lpstr>
      <vt:lpstr>Pricing declining companies – Pricing metric</vt:lpstr>
      <vt:lpstr>Pricing declining firms – peer group</vt:lpstr>
      <vt:lpstr>And controlling for differences…</vt:lpstr>
      <vt:lpstr>Pricing BB&amp;B</vt:lpstr>
      <vt:lpstr>Add-ons and addendums:  1. Aggregated  vs disaggregated</vt:lpstr>
      <vt:lpstr>Reasons for SOTP valuation</vt:lpstr>
      <vt:lpstr>SOTP Valuation</vt:lpstr>
      <vt:lpstr>SOTP Pricing</vt:lpstr>
      <vt:lpstr>2. Liquidation valuation/ pricing</vt:lpstr>
      <vt:lpstr>Liquidation valuation challenges</vt:lpstr>
      <vt:lpstr>Distressed equity as an option</vt:lpstr>
      <vt:lpstr>With implications…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584</cp:revision>
  <cp:lastPrinted>2024-08-07T19:02:31Z</cp:lastPrinted>
  <dcterms:created xsi:type="dcterms:W3CDTF">2010-08-23T11:25:52Z</dcterms:created>
  <dcterms:modified xsi:type="dcterms:W3CDTF">2024-08-07T19:02:36Z</dcterms:modified>
</cp:coreProperties>
</file>