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4"/>
  </p:notesMasterIdLst>
  <p:handoutMasterIdLst>
    <p:handoutMasterId r:id="rId25"/>
  </p:handoutMasterIdLst>
  <p:sldIdLst>
    <p:sldId id="405" r:id="rId2"/>
    <p:sldId id="406" r:id="rId3"/>
    <p:sldId id="432" r:id="rId4"/>
    <p:sldId id="415" r:id="rId5"/>
    <p:sldId id="416" r:id="rId6"/>
    <p:sldId id="417" r:id="rId7"/>
    <p:sldId id="431" r:id="rId8"/>
    <p:sldId id="418" r:id="rId9"/>
    <p:sldId id="419" r:id="rId10"/>
    <p:sldId id="407" r:id="rId11"/>
    <p:sldId id="444" r:id="rId12"/>
    <p:sldId id="408" r:id="rId13"/>
    <p:sldId id="410" r:id="rId14"/>
    <p:sldId id="422" r:id="rId15"/>
    <p:sldId id="445" r:id="rId16"/>
    <p:sldId id="446" r:id="rId17"/>
    <p:sldId id="434" r:id="rId18"/>
    <p:sldId id="435" r:id="rId19"/>
    <p:sldId id="436" r:id="rId20"/>
    <p:sldId id="438" r:id="rId21"/>
    <p:sldId id="439" r:id="rId22"/>
    <p:sldId id="449" r:id="rId2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1.bp.blogspot.com/-9bqg11r9bYQ/X2uX52oKdrI/AAAAAAAAHbo/nI5Mj5_gsSUt90EK2Tt1OKbKUyD5YBk8ACNcBGAsYHQ/s1130/ValuevsGrowthFinBS.jpg"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a:bodyPr>
          <a:lstStyle/>
          <a:p>
            <a:r>
              <a:rPr lang="en-US" sz="4200" dirty="0">
                <a:solidFill>
                  <a:srgbClr val="000000"/>
                </a:solidFill>
              </a:rPr>
              <a:t>Investment philosophies 101</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What is an investment philosophy?</a:t>
            </a:r>
          </a:p>
        </p:txBody>
      </p:sp>
      <p:sp>
        <p:nvSpPr>
          <p:cNvPr id="21" name="Content Placeholder 20">
            <a:extLst>
              <a:ext uri="{FF2B5EF4-FFF2-40B4-BE49-F238E27FC236}">
                <a16:creationId xmlns:a16="http://schemas.microsoft.com/office/drawing/2014/main" id="{988D6A4D-E388-C22A-0164-B47AFB0BC225}"/>
              </a:ext>
            </a:extLst>
          </p:cNvPr>
          <p:cNvSpPr>
            <a:spLocks noGrp="1"/>
          </p:cNvSpPr>
          <p:nvPr>
            <p:ph idx="1"/>
          </p:nvPr>
        </p:nvSpPr>
        <p:spPr/>
        <p:txBody>
          <a:bodyPr>
            <a:normAutofit/>
          </a:bodyPr>
          <a:lstStyle/>
          <a:p>
            <a:pPr lvl="0"/>
            <a:r>
              <a:rPr lang="en-US" dirty="0"/>
              <a:t>An investment philosophy is a </a:t>
            </a:r>
            <a:r>
              <a:rPr lang="en-US" b="1" dirty="0"/>
              <a:t>coherent way of thinking about markets</a:t>
            </a:r>
            <a:r>
              <a:rPr lang="en-US" dirty="0"/>
              <a:t>, how they work (and sometimes do not) and </a:t>
            </a:r>
            <a:r>
              <a:rPr lang="en-US" b="1" dirty="0"/>
              <a:t>the types of mistakes </a:t>
            </a:r>
            <a:r>
              <a:rPr lang="en-US" dirty="0"/>
              <a:t>that you believe consistently underlie investor behavior. </a:t>
            </a:r>
          </a:p>
          <a:p>
            <a:pPr lvl="0"/>
            <a:r>
              <a:rPr lang="en-US" dirty="0"/>
              <a:t>Why do we need to make assumptions about investor mistakes? Most active investment strategies are designed to </a:t>
            </a:r>
            <a:r>
              <a:rPr lang="en-US" b="1" dirty="0"/>
              <a:t>take advantage of errors made by some or all investors</a:t>
            </a:r>
            <a:r>
              <a:rPr lang="en-US" dirty="0"/>
              <a:t> in pricing stocks. </a:t>
            </a:r>
          </a:p>
          <a:p>
            <a:pPr lvl="0"/>
            <a:r>
              <a:rPr lang="en-US" dirty="0"/>
              <a:t>Those mistakes themselves are driven by </a:t>
            </a:r>
            <a:r>
              <a:rPr lang="en-US" b="1" dirty="0"/>
              <a:t>far more basic assumptions about human behavior</a:t>
            </a:r>
            <a:r>
              <a:rPr lang="en-US" dirty="0"/>
              <a:t>, and that behavior plays out as market mistakes that you hope to exploit for profits. </a:t>
            </a:r>
          </a:p>
        </p:txBody>
      </p:sp>
      <p:sp>
        <p:nvSpPr>
          <p:cNvPr id="8" name="Text Placeholder 7">
            <a:extLst>
              <a:ext uri="{FF2B5EF4-FFF2-40B4-BE49-F238E27FC236}">
                <a16:creationId xmlns:a16="http://schemas.microsoft.com/office/drawing/2014/main" id="{4BC5ED91-E724-1412-D911-FF026F24586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Step 1: Human Behavior or misbehavior</a:t>
            </a:r>
          </a:p>
        </p:txBody>
      </p:sp>
      <p:sp>
        <p:nvSpPr>
          <p:cNvPr id="25" name="Content Placeholder 24">
            <a:extLst>
              <a:ext uri="{FF2B5EF4-FFF2-40B4-BE49-F238E27FC236}">
                <a16:creationId xmlns:a16="http://schemas.microsoft.com/office/drawing/2014/main" id="{1FB3B3D2-F3FE-AFDA-5062-1BB72C5A8CC7}"/>
              </a:ext>
            </a:extLst>
          </p:cNvPr>
          <p:cNvSpPr>
            <a:spLocks noGrp="1"/>
          </p:cNvSpPr>
          <p:nvPr>
            <p:ph idx="1"/>
          </p:nvPr>
        </p:nvSpPr>
        <p:spPr/>
        <p:txBody>
          <a:bodyPr>
            <a:noAutofit/>
          </a:bodyPr>
          <a:lstStyle/>
          <a:p>
            <a:pPr lvl="0"/>
            <a:r>
              <a:rPr lang="en-US" sz="1100" u="sng" dirty="0"/>
              <a:t>Individual versus Group Misbehavior</a:t>
            </a:r>
            <a:r>
              <a:rPr lang="en-US" sz="1100" dirty="0"/>
              <a:t>: If investor mistakes arise from individualized irrationalities, there is a much greater chance that they will average out across all investors. </a:t>
            </a:r>
          </a:p>
          <a:p>
            <a:pPr lvl="0"/>
            <a:r>
              <a:rPr lang="en-US" sz="1100" u="sng" dirty="0"/>
              <a:t>Learning-related mistakes</a:t>
            </a:r>
            <a:r>
              <a:rPr lang="en-US" sz="1100" dirty="0"/>
              <a:t>: In a rational market, the learning occurs almost instantaneously, albeit with error, but if markets learn slowly, they will make pricing errors during the period, though there is disagreement about whether they will overshoot or undershoot.</a:t>
            </a:r>
          </a:p>
          <a:p>
            <a:pPr lvl="0"/>
            <a:r>
              <a:rPr lang="en-US" sz="1100" u="sng" dirty="0"/>
              <a:t>Reaction to information</a:t>
            </a:r>
            <a:r>
              <a:rPr lang="en-US" sz="1100" dirty="0"/>
              <a:t>: When a company reports earnings or announces its intent to acquire another firm, investors have to make judgments about how this information will affect the company’s future earnings and risk and reprice its shares, and there are two contrasting views of how they may miss. In the first, they overreact to news announcements, pushing up prices too much on good news and down too much on bad news. In the second, they underreact to news announcements, pushing up prices too little on good news and down </a:t>
            </a:r>
            <a:r>
              <a:rPr lang="en-US" sz="1100" dirty="0" err="1"/>
              <a:t>behavetoo</a:t>
            </a:r>
            <a:r>
              <a:rPr lang="en-US" sz="1100" dirty="0"/>
              <a:t> little on bad news</a:t>
            </a:r>
          </a:p>
          <a:p>
            <a:pPr lvl="0"/>
            <a:r>
              <a:rPr lang="en-US" sz="1100" u="sng" dirty="0"/>
              <a:t>Dealing with uncertainty</a:t>
            </a:r>
            <a:r>
              <a:rPr lang="en-US" sz="1100" dirty="0"/>
              <a:t>: Uncertainty is part and parcel of business and investing, but investors often cope with it in unhealthy (and irrational) ways. Some go into denial, some get paralyzed, and some choose avoidance, completely removing investments with too much uncertainty from their choice sets. </a:t>
            </a:r>
          </a:p>
          <a:p>
            <a:pPr lvl="0"/>
            <a:r>
              <a:rPr lang="en-US" sz="1100" u="sng" dirty="0"/>
              <a:t>Framing</a:t>
            </a:r>
            <a:r>
              <a:rPr lang="en-US" sz="1100" dirty="0"/>
              <a:t>: Kahneman and Tversky, pioneers in the behavioral finance field, noted that investors are prone to weight losses more than equivalent gains, when investing, in what they framed loss aversion, and argued that it explained why they tend to hold on to losing investments too long.</a:t>
            </a:r>
          </a:p>
        </p:txBody>
      </p:sp>
      <p:sp>
        <p:nvSpPr>
          <p:cNvPr id="8" name="Text Placeholder 7">
            <a:extLst>
              <a:ext uri="{FF2B5EF4-FFF2-40B4-BE49-F238E27FC236}">
                <a16:creationId xmlns:a16="http://schemas.microsoft.com/office/drawing/2014/main" id="{E8442814-C81F-0EA9-23A2-8E7D983801F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Step 2: Market mistakes</a:t>
            </a:r>
          </a:p>
        </p:txBody>
      </p:sp>
      <p:sp>
        <p:nvSpPr>
          <p:cNvPr id="26" name="Content Placeholder 25">
            <a:extLst>
              <a:ext uri="{FF2B5EF4-FFF2-40B4-BE49-F238E27FC236}">
                <a16:creationId xmlns:a16="http://schemas.microsoft.com/office/drawing/2014/main" id="{5A582F8A-EE8C-CCAC-A679-12AF10AECE14}"/>
              </a:ext>
            </a:extLst>
          </p:cNvPr>
          <p:cNvSpPr>
            <a:spLocks noGrp="1"/>
          </p:cNvSpPr>
          <p:nvPr>
            <p:ph idx="1"/>
          </p:nvPr>
        </p:nvSpPr>
        <p:spPr/>
        <p:txBody>
          <a:bodyPr>
            <a:normAutofit fontScale="55000" lnSpcReduction="20000"/>
          </a:bodyPr>
          <a:lstStyle/>
          <a:p>
            <a:r>
              <a:rPr lang="en-US" sz="2500" b="1" dirty="0"/>
              <a:t>Unless market misbehavior shows up as a mispricing in the market that you can exploit</a:t>
            </a:r>
            <a:r>
              <a:rPr lang="en-US" sz="2500" dirty="0"/>
              <a:t>, it cannot be the basis for an investment philosophy. In this second step of developing an investment philosophy, you must expand on how the misbehavior that you believe characterizes markets will play out as market mispricing. </a:t>
            </a:r>
          </a:p>
          <a:p>
            <a:r>
              <a:rPr lang="en-US" sz="2500" dirty="0"/>
              <a:t>To exploit mispricing in most markets, that mispricing to be corrected, and to develop an investment philosophy that has coherence, you need to have beliefs about both why and when the correction must happen. </a:t>
            </a:r>
          </a:p>
          <a:p>
            <a:r>
              <a:rPr lang="en-US" sz="2500" dirty="0"/>
              <a:t>While all active investment philosophies assume that markets make mistakes, they differ in their views on what parts of the market the inefficiencies are most likely to show up and how long they will last.</a:t>
            </a:r>
          </a:p>
          <a:p>
            <a:pPr lvl="1"/>
            <a:r>
              <a:rPr lang="en-US" sz="2200" dirty="0"/>
              <a:t>Some investment philosophies assume that </a:t>
            </a:r>
            <a:r>
              <a:rPr lang="en-US" sz="2200" b="1" dirty="0"/>
              <a:t>markets are correct most of the time but that they overreact when new and large pieces of information are released</a:t>
            </a:r>
            <a:r>
              <a:rPr lang="en-US" sz="2200" dirty="0"/>
              <a:t> about individual firms – they go up too much on good news and down too much on bad news. </a:t>
            </a:r>
          </a:p>
          <a:p>
            <a:pPr lvl="1"/>
            <a:r>
              <a:rPr lang="en-US" sz="2200" dirty="0"/>
              <a:t>Other investment philosophies are founded on the belief that </a:t>
            </a:r>
            <a:r>
              <a:rPr lang="en-US" sz="2200" b="1" dirty="0"/>
              <a:t>markets can make mistakes in the aggregate </a:t>
            </a:r>
            <a:r>
              <a:rPr lang="en-US" sz="2200" dirty="0"/>
              <a:t>– the entire market can be under or overvalued – and that some investors (mutual fund managers, for example) are more likely to make these mistakes than others.  Still other investment philosophies may assume that while markets do a go</a:t>
            </a:r>
          </a:p>
          <a:p>
            <a:pPr lvl="1"/>
            <a:r>
              <a:rPr lang="en-US" sz="2200" dirty="0"/>
              <a:t>Markets do a </a:t>
            </a:r>
            <a:r>
              <a:rPr lang="en-US" sz="2200" b="1" dirty="0"/>
              <a:t>good job of pricing stocks where there is a substantial amount of information </a:t>
            </a:r>
            <a:r>
              <a:rPr lang="en-US" sz="2200" dirty="0"/>
              <a:t>– financial statements, analyst reports and financial press coverage –they systematically misprice stocks on which such information is not available.</a:t>
            </a:r>
          </a:p>
          <a:p>
            <a:pPr lvl="0"/>
            <a:endParaRPr lang="en-US" dirty="0"/>
          </a:p>
        </p:txBody>
      </p:sp>
      <p:sp>
        <p:nvSpPr>
          <p:cNvPr id="8" name="Text Placeholder 7">
            <a:extLst>
              <a:ext uri="{FF2B5EF4-FFF2-40B4-BE49-F238E27FC236}">
                <a16:creationId xmlns:a16="http://schemas.microsoft.com/office/drawing/2014/main" id="{3B50B966-6A16-291B-09BA-87B0ECF8497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Step 3: Develop investment tactics/</a:t>
            </a:r>
            <a:br>
              <a:rPr lang="en-US" dirty="0"/>
            </a:br>
            <a:r>
              <a:rPr lang="en-US" dirty="0"/>
              <a:t>strategies</a:t>
            </a:r>
          </a:p>
        </p:txBody>
      </p:sp>
      <p:sp>
        <p:nvSpPr>
          <p:cNvPr id="19" name="Content Placeholder 18">
            <a:extLst>
              <a:ext uri="{FF2B5EF4-FFF2-40B4-BE49-F238E27FC236}">
                <a16:creationId xmlns:a16="http://schemas.microsoft.com/office/drawing/2014/main" id="{DDBA28AC-A760-A386-D5ED-F2FDF6F6C635}"/>
              </a:ext>
            </a:extLst>
          </p:cNvPr>
          <p:cNvSpPr>
            <a:spLocks noGrp="1"/>
          </p:cNvSpPr>
          <p:nvPr>
            <p:ph idx="1"/>
          </p:nvPr>
        </p:nvSpPr>
        <p:spPr/>
        <p:txBody>
          <a:bodyPr>
            <a:normAutofit lnSpcReduction="10000"/>
          </a:bodyPr>
          <a:lstStyle/>
          <a:p>
            <a:r>
              <a:rPr lang="en-US" sz="1600" dirty="0"/>
              <a:t>Once you have an investment philosophy in place, you develop </a:t>
            </a:r>
            <a:r>
              <a:rPr lang="en-US" sz="1600" b="1" dirty="0"/>
              <a:t>investment strategies that build on the core philosophy</a:t>
            </a:r>
            <a:r>
              <a:rPr lang="en-US" sz="1600" dirty="0"/>
              <a:t>. </a:t>
            </a:r>
          </a:p>
          <a:p>
            <a:r>
              <a:rPr lang="en-US" sz="1600" dirty="0"/>
              <a:t>Consider, for instance, </a:t>
            </a:r>
            <a:r>
              <a:rPr lang="en-US" sz="1600" b="1" dirty="0"/>
              <a:t>the views on market overreaction where you have two investors who believe that market overreact</a:t>
            </a:r>
            <a:r>
              <a:rPr lang="en-US" sz="1600" dirty="0"/>
              <a:t>, but one believes that it is more likely on company-specific information and the other that it occurs more frequently with macroeconomic news stories. </a:t>
            </a:r>
          </a:p>
          <a:p>
            <a:pPr lvl="1"/>
            <a:r>
              <a:rPr lang="en-US" sz="1400" dirty="0"/>
              <a:t>The first investor, who believes that markets overreact to news, may develop a strategy of </a:t>
            </a:r>
            <a:r>
              <a:rPr lang="en-US" sz="1400" b="1" dirty="0"/>
              <a:t>buying stocks after large negative earnings surprises </a:t>
            </a:r>
            <a:r>
              <a:rPr lang="en-US" sz="1400" dirty="0"/>
              <a:t>(where the announced earnings come in well below expectations) and selling stocks after positive earnings surprises. </a:t>
            </a:r>
          </a:p>
          <a:p>
            <a:pPr lvl="1"/>
            <a:r>
              <a:rPr lang="en-US" sz="1400" dirty="0"/>
              <a:t>The second investor who believes that </a:t>
            </a:r>
            <a:r>
              <a:rPr lang="en-US" sz="1400" b="1" dirty="0"/>
              <a:t>markets make mistakes in response to macroeconomic news stories</a:t>
            </a:r>
            <a:r>
              <a:rPr lang="en-US" sz="1400" dirty="0"/>
              <a:t>, will buy (sell) stocks (perhaps even the entire index) right after unexpectedly bad (good) macroeconomic news. </a:t>
            </a:r>
          </a:p>
          <a:p>
            <a:r>
              <a:rPr lang="en-US" sz="1600" dirty="0"/>
              <a:t>It is worth noting that the same investment philosophy can spawn multiple investment strategies. </a:t>
            </a:r>
          </a:p>
        </p:txBody>
      </p:sp>
      <p:sp>
        <p:nvSpPr>
          <p:cNvPr id="8" name="Text Placeholder 7">
            <a:extLst>
              <a:ext uri="{FF2B5EF4-FFF2-40B4-BE49-F238E27FC236}">
                <a16:creationId xmlns:a16="http://schemas.microsoft.com/office/drawing/2014/main" id="{F6847879-B119-C79D-FAA7-B57E36BD1A0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Step 4: A Test of fit</a:t>
            </a:r>
          </a:p>
        </p:txBody>
      </p:sp>
      <p:sp>
        <p:nvSpPr>
          <p:cNvPr id="5" name="Content Placeholder 4">
            <a:extLst>
              <a:ext uri="{FF2B5EF4-FFF2-40B4-BE49-F238E27FC236}">
                <a16:creationId xmlns:a16="http://schemas.microsoft.com/office/drawing/2014/main" id="{60332AF8-18B8-D70A-8974-447FC11399C4}"/>
              </a:ext>
            </a:extLst>
          </p:cNvPr>
          <p:cNvSpPr>
            <a:spLocks noGrp="1"/>
          </p:cNvSpPr>
          <p:nvPr>
            <p:ph idx="1"/>
          </p:nvPr>
        </p:nvSpPr>
        <p:spPr/>
        <p:txBody>
          <a:bodyPr>
            <a:normAutofit fontScale="92500" lnSpcReduction="10000"/>
          </a:bodyPr>
          <a:lstStyle/>
          <a:p>
            <a:r>
              <a:rPr lang="en-US" dirty="0"/>
              <a:t>In the abstract, you could look at investment philosophies and </a:t>
            </a:r>
            <a:r>
              <a:rPr lang="en-US" b="1" dirty="0"/>
              <a:t>pick the one that has delivered the most winners in the past, and make it your own</a:t>
            </a:r>
            <a:r>
              <a:rPr lang="en-US" dirty="0"/>
              <a:t>, and that is what many choose to do. </a:t>
            </a:r>
          </a:p>
          <a:p>
            <a:r>
              <a:rPr lang="en-US" dirty="0"/>
              <a:t>They also tend to find, very quickly, that past success notwithstanding, the “</a:t>
            </a:r>
            <a:r>
              <a:rPr lang="en-US" b="1" dirty="0"/>
              <a:t>winning” philosophy does not deliver the returns </a:t>
            </a:r>
            <a:r>
              <a:rPr lang="en-US" dirty="0"/>
              <a:t>that they thought that it would. </a:t>
            </a:r>
          </a:p>
          <a:p>
            <a:pPr lvl="1"/>
            <a:r>
              <a:rPr lang="en-US" dirty="0"/>
              <a:t>One reason for that is that for each philosophy, success will require not just a blind replication of methods but a </a:t>
            </a:r>
            <a:r>
              <a:rPr lang="en-US" b="1" dirty="0"/>
              <a:t>set of personal characteristics and capital access </a:t>
            </a:r>
            <a:r>
              <a:rPr lang="en-US" dirty="0"/>
              <a:t>that you do not have.</a:t>
            </a:r>
          </a:p>
          <a:p>
            <a:pPr lvl="1"/>
            <a:r>
              <a:rPr lang="en-US" dirty="0"/>
              <a:t>There is </a:t>
            </a:r>
            <a:r>
              <a:rPr lang="en-US" b="1" dirty="0"/>
              <a:t>no one “best” investment philosophy that that fits all investors</a:t>
            </a:r>
            <a:r>
              <a:rPr lang="en-US" dirty="0"/>
              <a:t>, but there is an investment philosophy that best fits you. </a:t>
            </a:r>
          </a:p>
        </p:txBody>
      </p:sp>
      <p:sp>
        <p:nvSpPr>
          <p:cNvPr id="11" name="Text Placeholder 10">
            <a:extLst>
              <a:ext uri="{FF2B5EF4-FFF2-40B4-BE49-F238E27FC236}">
                <a16:creationId xmlns:a16="http://schemas.microsoft.com/office/drawing/2014/main" id="{4CC0E91F-7329-76CA-05F0-FF023B2B782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Why do you need an investment philosophy?</a:t>
            </a:r>
          </a:p>
        </p:txBody>
      </p:sp>
      <p:sp>
        <p:nvSpPr>
          <p:cNvPr id="5" name="Content Placeholder 4">
            <a:extLst>
              <a:ext uri="{FF2B5EF4-FFF2-40B4-BE49-F238E27FC236}">
                <a16:creationId xmlns:a16="http://schemas.microsoft.com/office/drawing/2014/main" id="{B90117A0-25D7-144D-7E20-99B2D85AD198}"/>
              </a:ext>
            </a:extLst>
          </p:cNvPr>
          <p:cNvSpPr>
            <a:spLocks noGrp="1"/>
          </p:cNvSpPr>
          <p:nvPr>
            <p:ph idx="1"/>
          </p:nvPr>
        </p:nvSpPr>
        <p:spPr/>
        <p:txBody>
          <a:bodyPr>
            <a:normAutofit fontScale="85000" lnSpcReduction="10000"/>
          </a:bodyPr>
          <a:lstStyle/>
          <a:p>
            <a:r>
              <a:rPr lang="en-US" dirty="0"/>
              <a:t>In the absence of an investment philosophy, </a:t>
            </a:r>
            <a:r>
              <a:rPr lang="en-US" b="1" dirty="0"/>
              <a:t>you will tend to shift from strategy to strategy simply based upon a strong sales pitch from a proponent or perceived recent success</a:t>
            </a:r>
            <a:r>
              <a:rPr lang="en-US" dirty="0"/>
              <a:t>. There are three negative consequences for your portfolio:</a:t>
            </a:r>
          </a:p>
          <a:p>
            <a:pPr lvl="1"/>
            <a:r>
              <a:rPr lang="en-US" dirty="0"/>
              <a:t>Lacking a rudder or a core set of beliefs, you will be </a:t>
            </a:r>
            <a:r>
              <a:rPr lang="en-US" b="1" dirty="0"/>
              <a:t>easy prey for charlatans and pretenders</a:t>
            </a:r>
            <a:r>
              <a:rPr lang="en-US" dirty="0"/>
              <a:t>, with each one claiming to have found the magic strategy that beats the market.</a:t>
            </a:r>
          </a:p>
          <a:p>
            <a:pPr lvl="1"/>
            <a:r>
              <a:rPr lang="en-US" dirty="0"/>
              <a:t>As you switch from strategy to strategy, you will have to change your portfolio, resulting in </a:t>
            </a:r>
            <a:r>
              <a:rPr lang="en-US" b="1" dirty="0"/>
              <a:t>high transactions costs and you will pay more in taxes</a:t>
            </a:r>
            <a:r>
              <a:rPr lang="en-US" dirty="0"/>
              <a:t>.</a:t>
            </a:r>
          </a:p>
          <a:p>
            <a:pPr lvl="1"/>
            <a:r>
              <a:rPr lang="en-US" dirty="0"/>
              <a:t>While there may be strategies that do work for some investors, </a:t>
            </a:r>
            <a:r>
              <a:rPr lang="en-US" b="1" dirty="0"/>
              <a:t>they may not be appropriate for you, given your objectives, risk aversion and personal characteristics</a:t>
            </a:r>
            <a:r>
              <a:rPr lang="en-US" dirty="0"/>
              <a:t>. In addition to having a portfolio that under performs the market, you are likely to find yourself with an ulcer or worse.</a:t>
            </a:r>
          </a:p>
          <a:p>
            <a:r>
              <a:rPr lang="en-US" dirty="0"/>
              <a:t>With a strong sense of core beliefs, you will have </a:t>
            </a:r>
            <a:r>
              <a:rPr lang="en-US" b="1" dirty="0"/>
              <a:t>far more control over your destiny</a:t>
            </a:r>
            <a:r>
              <a:rPr lang="en-US" dirty="0"/>
              <a:t>. </a:t>
            </a:r>
          </a:p>
        </p:txBody>
      </p:sp>
      <p:sp>
        <p:nvSpPr>
          <p:cNvPr id="8" name="Text Placeholder 7">
            <a:extLst>
              <a:ext uri="{FF2B5EF4-FFF2-40B4-BE49-F238E27FC236}">
                <a16:creationId xmlns:a16="http://schemas.microsoft.com/office/drawing/2014/main" id="{F8229D3B-70AC-6B6A-215E-CAC946C7AEC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The Investment process</a:t>
            </a:r>
          </a:p>
        </p:txBody>
      </p:sp>
      <p:sp>
        <p:nvSpPr>
          <p:cNvPr id="7" name="Text Placeholder 6">
            <a:extLst>
              <a:ext uri="{FF2B5EF4-FFF2-40B4-BE49-F238E27FC236}">
                <a16:creationId xmlns:a16="http://schemas.microsoft.com/office/drawing/2014/main" id="{4FB1ED5A-164F-3822-F56E-9051144741B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pic>
        <p:nvPicPr>
          <p:cNvPr id="3" name="Content Placeholder 2" descr="Diagram, text&#10;&#10;Description automatically generated">
            <a:extLst>
              <a:ext uri="{FF2B5EF4-FFF2-40B4-BE49-F238E27FC236}">
                <a16:creationId xmlns:a16="http://schemas.microsoft.com/office/drawing/2014/main" id="{89EE2E1D-F2C2-E096-0455-04A0B154D66C}"/>
              </a:ext>
            </a:extLst>
          </p:cNvPr>
          <p:cNvPicPr>
            <a:picLocks noGrp="1" noChangeAspect="1"/>
          </p:cNvPicPr>
          <p:nvPr>
            <p:ph idx="1"/>
          </p:nvPr>
        </p:nvPicPr>
        <p:blipFill>
          <a:blip r:embed="rId2"/>
          <a:stretch>
            <a:fillRect/>
          </a:stretch>
        </p:blipFill>
        <p:spPr>
          <a:xfrm>
            <a:off x="331470" y="990600"/>
            <a:ext cx="5863509" cy="4038600"/>
          </a:xfrm>
          <a:prstGeom prst="rect">
            <a:avLst/>
          </a:prstGeom>
        </p:spPr>
      </p:pic>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Investment philosophies in the </a:t>
            </a:r>
            <a:r>
              <a:rPr lang="en-US" dirty="0" err="1"/>
              <a:t>processs</a:t>
            </a:r>
            <a:endParaRPr lang="en-US" dirty="0"/>
          </a:p>
        </p:txBody>
      </p:sp>
      <p:sp>
        <p:nvSpPr>
          <p:cNvPr id="36" name="Text Placeholder 35">
            <a:extLst>
              <a:ext uri="{FF2B5EF4-FFF2-40B4-BE49-F238E27FC236}">
                <a16:creationId xmlns:a16="http://schemas.microsoft.com/office/drawing/2014/main" id="{015B6AA1-0D09-1B06-4E78-9B18D1DA618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pic>
        <p:nvPicPr>
          <p:cNvPr id="7" name="Content Placeholder 6" descr="Diagram&#10;&#10;Description automatically generated">
            <a:extLst>
              <a:ext uri="{FF2B5EF4-FFF2-40B4-BE49-F238E27FC236}">
                <a16:creationId xmlns:a16="http://schemas.microsoft.com/office/drawing/2014/main" id="{683A2A02-709C-1117-D91D-3242D0190CB2}"/>
              </a:ext>
            </a:extLst>
          </p:cNvPr>
          <p:cNvPicPr>
            <a:picLocks noGrp="1" noChangeAspect="1"/>
          </p:cNvPicPr>
          <p:nvPr>
            <p:ph idx="1"/>
          </p:nvPr>
        </p:nvPicPr>
        <p:blipFill>
          <a:blip r:embed="rId2"/>
          <a:stretch>
            <a:fillRect/>
          </a:stretch>
        </p:blipFill>
        <p:spPr>
          <a:xfrm>
            <a:off x="214789" y="1552621"/>
            <a:ext cx="5674904" cy="3291840"/>
          </a:xfrm>
          <a:prstGeom prst="rect">
            <a:avLst/>
          </a:prstGeom>
        </p:spPr>
      </p:pic>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Market timing vs stock/Asset selection</a:t>
            </a:r>
          </a:p>
        </p:txBody>
      </p:sp>
      <p:sp>
        <p:nvSpPr>
          <p:cNvPr id="13" name="Content Placeholder 12">
            <a:extLst>
              <a:ext uri="{FF2B5EF4-FFF2-40B4-BE49-F238E27FC236}">
                <a16:creationId xmlns:a16="http://schemas.microsoft.com/office/drawing/2014/main" id="{60B38C3D-13BD-F941-524D-22997E722E65}"/>
              </a:ext>
            </a:extLst>
          </p:cNvPr>
          <p:cNvSpPr>
            <a:spLocks noGrp="1"/>
          </p:cNvSpPr>
          <p:nvPr>
            <p:ph idx="1"/>
          </p:nvPr>
        </p:nvSpPr>
        <p:spPr/>
        <p:txBody>
          <a:bodyPr>
            <a:normAutofit fontScale="85000" lnSpcReduction="20000"/>
          </a:bodyPr>
          <a:lstStyle/>
          <a:p>
            <a:r>
              <a:rPr lang="en-US" dirty="0"/>
              <a:t>The broadest categorization of investment philosophies is on whether they are based upon </a:t>
            </a:r>
            <a:r>
              <a:rPr lang="en-US" b="1" dirty="0"/>
              <a:t>timing overall markets or finding individual assets that are mispriced. </a:t>
            </a:r>
          </a:p>
          <a:p>
            <a:r>
              <a:rPr lang="en-US" dirty="0"/>
              <a:t>Within each, though, are numerous strands that take </a:t>
            </a:r>
            <a:r>
              <a:rPr lang="en-US" b="1" dirty="0"/>
              <a:t>very different views about markets</a:t>
            </a:r>
            <a:r>
              <a:rPr lang="en-US" dirty="0"/>
              <a:t>. </a:t>
            </a:r>
          </a:p>
          <a:p>
            <a:r>
              <a:rPr lang="en-US" dirty="0"/>
              <a:t>While the overall market goes through up and down cycles, and all stocks are impacted, it turns out that the cycle effect varies for companies at different stages in the life cycle. </a:t>
            </a:r>
          </a:p>
          <a:p>
            <a:pPr lvl="1"/>
            <a:r>
              <a:rPr lang="en-US" dirty="0"/>
              <a:t>Generally, when the </a:t>
            </a:r>
            <a:r>
              <a:rPr lang="en-US" b="1" dirty="0"/>
              <a:t>market is buoyant</a:t>
            </a:r>
            <a:r>
              <a:rPr lang="en-US" dirty="0"/>
              <a:t>, and investors are seeking out risky investments, young companies benefit the most, since they are the riskiest and most in need of capital. </a:t>
            </a:r>
          </a:p>
          <a:p>
            <a:pPr lvl="1"/>
            <a:r>
              <a:rPr lang="en-US" dirty="0"/>
              <a:t>Conversely, when </a:t>
            </a:r>
            <a:r>
              <a:rPr lang="en-US" b="1" dirty="0"/>
              <a:t>markets are down</a:t>
            </a:r>
            <a:r>
              <a:rPr lang="en-US" dirty="0"/>
              <a:t>, and risk capital moves to the sidelines, it is more mature companies that hold their value better, as investors are drawn to safety. </a:t>
            </a:r>
          </a:p>
          <a:p>
            <a:pPr lvl="1"/>
            <a:r>
              <a:rPr lang="en-US" dirty="0"/>
              <a:t>If you are a </a:t>
            </a:r>
            <a:r>
              <a:rPr lang="en-US" b="1" dirty="0"/>
              <a:t>good market timer</a:t>
            </a:r>
            <a:r>
              <a:rPr lang="en-US" dirty="0"/>
              <a:t>, you can magnify the benefits of timing by also </a:t>
            </a:r>
            <a:r>
              <a:rPr lang="en-US" b="1" dirty="0"/>
              <a:t>shifting your holdings from older to younger companies</a:t>
            </a:r>
            <a:r>
              <a:rPr lang="en-US" dirty="0"/>
              <a:t>, ahead of up markets and from younger back to more mature companies, if you expect a down market. </a:t>
            </a:r>
          </a:p>
        </p:txBody>
      </p:sp>
      <p:sp>
        <p:nvSpPr>
          <p:cNvPr id="8" name="Text Placeholder 7">
            <a:extLst>
              <a:ext uri="{FF2B5EF4-FFF2-40B4-BE49-F238E27FC236}">
                <a16:creationId xmlns:a16="http://schemas.microsoft.com/office/drawing/2014/main" id="{10177263-63C0-609B-0A52-5A802247933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Investing vs trading</a:t>
            </a:r>
          </a:p>
        </p:txBody>
      </p:sp>
      <p:graphicFrame>
        <p:nvGraphicFramePr>
          <p:cNvPr id="4" name="Content Placeholder 3">
            <a:extLst>
              <a:ext uri="{FF2B5EF4-FFF2-40B4-BE49-F238E27FC236}">
                <a16:creationId xmlns:a16="http://schemas.microsoft.com/office/drawing/2014/main" id="{C8AFEC56-80D2-06C5-E956-7EFBCABEF456}"/>
              </a:ext>
            </a:extLst>
          </p:cNvPr>
          <p:cNvGraphicFramePr>
            <a:graphicFrameLocks noGrp="1"/>
          </p:cNvGraphicFramePr>
          <p:nvPr>
            <p:ph idx="1"/>
            <p:extLst>
              <p:ext uri="{D42A27DB-BD31-4B8C-83A1-F6EECF244321}">
                <p14:modId xmlns:p14="http://schemas.microsoft.com/office/powerpoint/2010/main" val="3926028764"/>
              </p:ext>
            </p:extLst>
          </p:nvPr>
        </p:nvGraphicFramePr>
        <p:xfrm>
          <a:off x="228600" y="685800"/>
          <a:ext cx="6096000" cy="5787343"/>
        </p:xfrm>
        <a:graphic>
          <a:graphicData uri="http://schemas.openxmlformats.org/drawingml/2006/table">
            <a:tbl>
              <a:tblPr firstRow="1" firstCol="1" bandRow="1">
                <a:tableStyleId>{5C22544A-7EE6-4342-B048-85BDC9FD1C3A}</a:tableStyleId>
              </a:tblPr>
              <a:tblGrid>
                <a:gridCol w="1189463">
                  <a:extLst>
                    <a:ext uri="{9D8B030D-6E8A-4147-A177-3AD203B41FA5}">
                      <a16:colId xmlns:a16="http://schemas.microsoft.com/office/drawing/2014/main" val="1500108660"/>
                    </a:ext>
                  </a:extLst>
                </a:gridCol>
                <a:gridCol w="2354146">
                  <a:extLst>
                    <a:ext uri="{9D8B030D-6E8A-4147-A177-3AD203B41FA5}">
                      <a16:colId xmlns:a16="http://schemas.microsoft.com/office/drawing/2014/main" val="3495286353"/>
                    </a:ext>
                  </a:extLst>
                </a:gridCol>
                <a:gridCol w="2552391">
                  <a:extLst>
                    <a:ext uri="{9D8B030D-6E8A-4147-A177-3AD203B41FA5}">
                      <a16:colId xmlns:a16="http://schemas.microsoft.com/office/drawing/2014/main" val="2678602393"/>
                    </a:ext>
                  </a:extLst>
                </a:gridCol>
              </a:tblGrid>
              <a:tr h="145744">
                <a:tc>
                  <a:txBody>
                    <a:bodyPr/>
                    <a:lstStyle/>
                    <a:p>
                      <a:endParaRPr lang="en-US" sz="700">
                        <a:effectLst/>
                        <a:latin typeface="New York"/>
                      </a:endParaRPr>
                    </a:p>
                  </a:txBody>
                  <a:tcPr marL="28808" marR="28808" marT="0" marB="0"/>
                </a:tc>
                <a:tc>
                  <a:txBody>
                    <a:bodyPr/>
                    <a:lstStyle/>
                    <a:p>
                      <a:pPr marL="0" marR="0" algn="just">
                        <a:lnSpc>
                          <a:spcPct val="150000"/>
                        </a:lnSpc>
                        <a:spcBef>
                          <a:spcPts val="0"/>
                        </a:spcBef>
                        <a:spcAft>
                          <a:spcPts val="0"/>
                        </a:spcAft>
                      </a:pPr>
                      <a:r>
                        <a:rPr lang="en-US" sz="800">
                          <a:effectLst/>
                        </a:rPr>
                        <a:t>The Pricing Game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The Value Game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1938715797"/>
                  </a:ext>
                </a:extLst>
              </a:tr>
              <a:tr h="541984">
                <a:tc>
                  <a:txBody>
                    <a:bodyPr/>
                    <a:lstStyle/>
                    <a:p>
                      <a:pPr marL="0" marR="0" algn="just">
                        <a:lnSpc>
                          <a:spcPct val="150000"/>
                        </a:lnSpc>
                        <a:spcBef>
                          <a:spcPts val="0"/>
                        </a:spcBef>
                        <a:spcAft>
                          <a:spcPts val="0"/>
                        </a:spcAft>
                      </a:pPr>
                      <a:r>
                        <a:rPr lang="en-US" sz="800">
                          <a:effectLst/>
                        </a:rPr>
                        <a:t>Underlying philosophy</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The price is the only real number that you can act on. No one knows what the value of an asset is and estimating it is of little use.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Every asset has a fair or true value. You can estimate that value, albeit with error, and price must converge on value (eventually).</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2241781521"/>
                  </a:ext>
                </a:extLst>
              </a:tr>
              <a:tr h="821342">
                <a:tc>
                  <a:txBody>
                    <a:bodyPr/>
                    <a:lstStyle/>
                    <a:p>
                      <a:pPr marL="0" marR="0" algn="just">
                        <a:lnSpc>
                          <a:spcPct val="150000"/>
                        </a:lnSpc>
                        <a:spcBef>
                          <a:spcPts val="0"/>
                        </a:spcBef>
                        <a:spcAft>
                          <a:spcPts val="0"/>
                        </a:spcAft>
                      </a:pPr>
                      <a:r>
                        <a:rPr lang="en-US" sz="800">
                          <a:effectLst/>
                        </a:rPr>
                        <a:t>To play the game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You try to guess which direction the price will move in the next period(s) and trade ahead of the movement. To win the game, you must be right more often than wrong about direction and to exit before the winds shift.</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You try to estimate the value of an asset, and if it is under(over) value, you buy (sell) the asset. To win the game, you must be right about value (for the most part) and the market price has to move to that value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4242885874"/>
                  </a:ext>
                </a:extLst>
              </a:tr>
              <a:tr h="476900">
                <a:tc>
                  <a:txBody>
                    <a:bodyPr/>
                    <a:lstStyle/>
                    <a:p>
                      <a:pPr marL="0" marR="0" algn="just">
                        <a:lnSpc>
                          <a:spcPct val="150000"/>
                        </a:lnSpc>
                        <a:spcBef>
                          <a:spcPts val="0"/>
                        </a:spcBef>
                        <a:spcAft>
                          <a:spcPts val="0"/>
                        </a:spcAft>
                      </a:pPr>
                      <a:r>
                        <a:rPr lang="en-US" sz="800">
                          <a:effectLst/>
                        </a:rPr>
                        <a:t>Key drivers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Price is determined by demand &amp; supply, which in turn are affected by mood and momentum.</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Value is determined by cash flows, growth and risk.</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1243524118"/>
                  </a:ext>
                </a:extLst>
              </a:tr>
              <a:tr h="642478">
                <a:tc>
                  <a:txBody>
                    <a:bodyPr/>
                    <a:lstStyle/>
                    <a:p>
                      <a:pPr marL="0" marR="0" algn="just">
                        <a:lnSpc>
                          <a:spcPct val="150000"/>
                        </a:lnSpc>
                        <a:spcBef>
                          <a:spcPts val="0"/>
                        </a:spcBef>
                        <a:spcAft>
                          <a:spcPts val="0"/>
                        </a:spcAft>
                      </a:pPr>
                      <a:r>
                        <a:rPr lang="en-US" sz="800">
                          <a:effectLst/>
                        </a:rPr>
                        <a:t>Information effect</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Incremental information (news, stories, rumors) that shifts the mood will move the price, even if it has no real consequences for long term value.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Only information that alter cash flows, growth and risk in a material way can affect value.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1076136965"/>
                  </a:ext>
                </a:extLst>
              </a:tr>
              <a:tr h="642478">
                <a:tc>
                  <a:txBody>
                    <a:bodyPr/>
                    <a:lstStyle/>
                    <a:p>
                      <a:pPr marL="0" marR="0" algn="just">
                        <a:lnSpc>
                          <a:spcPct val="150000"/>
                        </a:lnSpc>
                        <a:spcBef>
                          <a:spcPts val="0"/>
                        </a:spcBef>
                        <a:spcAft>
                          <a:spcPts val="0"/>
                        </a:spcAft>
                      </a:pPr>
                      <a:r>
                        <a:rPr lang="en-US" sz="800">
                          <a:effectLst/>
                        </a:rPr>
                        <a:t>Tools of the game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1.</a:t>
                      </a:r>
                      <a:r>
                        <a:rPr lang="en-US" sz="600">
                          <a:effectLst/>
                        </a:rPr>
                        <a:t>     </a:t>
                      </a:r>
                      <a:r>
                        <a:rPr lang="en-US" sz="800">
                          <a:effectLst/>
                        </a:rPr>
                        <a:t>Technical indicators</a:t>
                      </a:r>
                    </a:p>
                    <a:p>
                      <a:pPr marL="0" marR="0" algn="just">
                        <a:lnSpc>
                          <a:spcPct val="150000"/>
                        </a:lnSpc>
                        <a:spcBef>
                          <a:spcPts val="0"/>
                        </a:spcBef>
                        <a:spcAft>
                          <a:spcPts val="0"/>
                        </a:spcAft>
                      </a:pPr>
                      <a:r>
                        <a:rPr lang="en-US" sz="800">
                          <a:effectLst/>
                        </a:rPr>
                        <a:t>2.</a:t>
                      </a:r>
                      <a:r>
                        <a:rPr lang="en-US" sz="600">
                          <a:effectLst/>
                        </a:rPr>
                        <a:t>     </a:t>
                      </a:r>
                      <a:r>
                        <a:rPr lang="en-US" sz="800">
                          <a:effectLst/>
                        </a:rPr>
                        <a:t>Price charts</a:t>
                      </a:r>
                    </a:p>
                    <a:p>
                      <a:pPr marL="0" marR="0" algn="just">
                        <a:lnSpc>
                          <a:spcPct val="150000"/>
                        </a:lnSpc>
                        <a:spcBef>
                          <a:spcPts val="0"/>
                        </a:spcBef>
                        <a:spcAft>
                          <a:spcPts val="0"/>
                        </a:spcAft>
                      </a:pPr>
                      <a:r>
                        <a:rPr lang="en-US" sz="800">
                          <a:effectLst/>
                        </a:rPr>
                        <a:t>3.</a:t>
                      </a:r>
                      <a:r>
                        <a:rPr lang="en-US" sz="600">
                          <a:effectLst/>
                        </a:rPr>
                        <a:t>     </a:t>
                      </a:r>
                      <a:r>
                        <a:rPr lang="en-US" sz="800">
                          <a:effectLst/>
                        </a:rPr>
                        <a:t>Multiples &amp; Comparable firms</a:t>
                      </a:r>
                    </a:p>
                    <a:p>
                      <a:pPr marL="0" marR="0" algn="just">
                        <a:lnSpc>
                          <a:spcPct val="150000"/>
                        </a:lnSpc>
                        <a:spcBef>
                          <a:spcPts val="0"/>
                        </a:spcBef>
                        <a:spcAft>
                          <a:spcPts val="0"/>
                        </a:spcAft>
                      </a:pPr>
                      <a:r>
                        <a:rPr lang="en-US" sz="800">
                          <a:effectLst/>
                        </a:rPr>
                        <a:t>4.</a:t>
                      </a:r>
                      <a:r>
                        <a:rPr lang="en-US" sz="600">
                          <a:effectLst/>
                        </a:rPr>
                        <a:t>     </a:t>
                      </a:r>
                      <a:r>
                        <a:rPr lang="en-US" sz="800">
                          <a:effectLst/>
                        </a:rPr>
                        <a:t>Investor psychology</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1.</a:t>
                      </a:r>
                      <a:r>
                        <a:rPr lang="en-US" sz="600">
                          <a:effectLst/>
                        </a:rPr>
                        <a:t>     </a:t>
                      </a:r>
                      <a:r>
                        <a:rPr lang="en-US" sz="800">
                          <a:effectLst/>
                        </a:rPr>
                        <a:t>Ratio analysis </a:t>
                      </a:r>
                    </a:p>
                    <a:p>
                      <a:pPr marL="0" marR="0" algn="just">
                        <a:lnSpc>
                          <a:spcPct val="150000"/>
                        </a:lnSpc>
                        <a:spcBef>
                          <a:spcPts val="0"/>
                        </a:spcBef>
                        <a:spcAft>
                          <a:spcPts val="0"/>
                        </a:spcAft>
                      </a:pPr>
                      <a:r>
                        <a:rPr lang="en-US" sz="800">
                          <a:effectLst/>
                        </a:rPr>
                        <a:t>2.</a:t>
                      </a:r>
                      <a:r>
                        <a:rPr lang="en-US" sz="600">
                          <a:effectLst/>
                        </a:rPr>
                        <a:t>     </a:t>
                      </a:r>
                      <a:r>
                        <a:rPr lang="en-US" sz="800">
                          <a:effectLst/>
                        </a:rPr>
                        <a:t>DCF valuation</a:t>
                      </a:r>
                    </a:p>
                    <a:p>
                      <a:pPr marL="0" marR="0" algn="just">
                        <a:lnSpc>
                          <a:spcPct val="150000"/>
                        </a:lnSpc>
                        <a:spcBef>
                          <a:spcPts val="0"/>
                        </a:spcBef>
                        <a:spcAft>
                          <a:spcPts val="0"/>
                        </a:spcAft>
                      </a:pPr>
                      <a:r>
                        <a:rPr lang="en-US" sz="800">
                          <a:effectLst/>
                        </a:rPr>
                        <a:t>3.</a:t>
                      </a:r>
                      <a:r>
                        <a:rPr lang="en-US" sz="600">
                          <a:effectLst/>
                        </a:rPr>
                        <a:t>     </a:t>
                      </a:r>
                      <a:r>
                        <a:rPr lang="en-US" sz="800">
                          <a:effectLst/>
                        </a:rPr>
                        <a:t>Excess Return models </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3815221468"/>
                  </a:ext>
                </a:extLst>
              </a:tr>
              <a:tr h="311322">
                <a:tc>
                  <a:txBody>
                    <a:bodyPr/>
                    <a:lstStyle/>
                    <a:p>
                      <a:pPr marL="0" marR="0" algn="just">
                        <a:lnSpc>
                          <a:spcPct val="150000"/>
                        </a:lnSpc>
                        <a:spcBef>
                          <a:spcPts val="0"/>
                        </a:spcBef>
                        <a:spcAft>
                          <a:spcPts val="0"/>
                        </a:spcAft>
                      </a:pPr>
                      <a:r>
                        <a:rPr lang="en-US" sz="800">
                          <a:effectLst/>
                        </a:rPr>
                        <a:t>Time horizon</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Can be very short term (minutes) to mildly short term (weeks, months).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Long term</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2567216469"/>
                  </a:ext>
                </a:extLst>
              </a:tr>
              <a:tr h="402305">
                <a:tc>
                  <a:txBody>
                    <a:bodyPr/>
                    <a:lstStyle/>
                    <a:p>
                      <a:pPr marL="0" marR="0" algn="just">
                        <a:lnSpc>
                          <a:spcPct val="150000"/>
                        </a:lnSpc>
                        <a:spcBef>
                          <a:spcPts val="0"/>
                        </a:spcBef>
                        <a:spcAft>
                          <a:spcPts val="0"/>
                        </a:spcAft>
                      </a:pPr>
                      <a:r>
                        <a:rPr lang="en-US" sz="800">
                          <a:effectLst/>
                        </a:rPr>
                        <a:t>Key skill</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Be able to gauge market mood/momentum shifts earlier than the rest of the market.</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Be able to “value” assets, given uncertainty.</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2254891010"/>
                  </a:ext>
                </a:extLst>
              </a:tr>
              <a:tr h="476900">
                <a:tc>
                  <a:txBody>
                    <a:bodyPr/>
                    <a:lstStyle/>
                    <a:p>
                      <a:pPr marL="0" marR="0" algn="just">
                        <a:lnSpc>
                          <a:spcPct val="150000"/>
                        </a:lnSpc>
                        <a:spcBef>
                          <a:spcPts val="0"/>
                        </a:spcBef>
                        <a:spcAft>
                          <a:spcPts val="0"/>
                        </a:spcAft>
                      </a:pPr>
                      <a:r>
                        <a:rPr lang="en-US" sz="800">
                          <a:effectLst/>
                        </a:rPr>
                        <a:t>Key personality traits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1.</a:t>
                      </a:r>
                      <a:r>
                        <a:rPr lang="en-US" sz="600">
                          <a:effectLst/>
                        </a:rPr>
                        <a:t>     </a:t>
                      </a:r>
                      <a:r>
                        <a:rPr lang="en-US" sz="800">
                          <a:effectLst/>
                        </a:rPr>
                        <a:t>Market amnesia</a:t>
                      </a:r>
                    </a:p>
                    <a:p>
                      <a:pPr marL="0" marR="0" algn="just">
                        <a:lnSpc>
                          <a:spcPct val="150000"/>
                        </a:lnSpc>
                        <a:spcBef>
                          <a:spcPts val="0"/>
                        </a:spcBef>
                        <a:spcAft>
                          <a:spcPts val="0"/>
                        </a:spcAft>
                      </a:pPr>
                      <a:r>
                        <a:rPr lang="en-US" sz="800">
                          <a:effectLst/>
                        </a:rPr>
                        <a:t>2.</a:t>
                      </a:r>
                      <a:r>
                        <a:rPr lang="en-US" sz="600">
                          <a:effectLst/>
                        </a:rPr>
                        <a:t>     </a:t>
                      </a:r>
                      <a:r>
                        <a:rPr lang="en-US" sz="800">
                          <a:effectLst/>
                        </a:rPr>
                        <a:t>Quick acting</a:t>
                      </a:r>
                    </a:p>
                    <a:p>
                      <a:pPr marL="0" marR="0" algn="just">
                        <a:lnSpc>
                          <a:spcPct val="150000"/>
                        </a:lnSpc>
                        <a:spcBef>
                          <a:spcPts val="0"/>
                        </a:spcBef>
                        <a:spcAft>
                          <a:spcPts val="0"/>
                        </a:spcAft>
                      </a:pPr>
                      <a:r>
                        <a:rPr lang="en-US" sz="800">
                          <a:effectLst/>
                        </a:rPr>
                        <a:t>3.</a:t>
                      </a:r>
                      <a:r>
                        <a:rPr lang="en-US" sz="600">
                          <a:effectLst/>
                        </a:rPr>
                        <a:t>     </a:t>
                      </a:r>
                      <a:r>
                        <a:rPr lang="en-US" sz="800">
                          <a:effectLst/>
                        </a:rPr>
                        <a:t>Gambling instincts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1.</a:t>
                      </a:r>
                      <a:r>
                        <a:rPr lang="en-US" sz="600">
                          <a:effectLst/>
                        </a:rPr>
                        <a:t>     </a:t>
                      </a:r>
                      <a:r>
                        <a:rPr lang="en-US" sz="800">
                          <a:effectLst/>
                        </a:rPr>
                        <a:t>Faith in “value”</a:t>
                      </a:r>
                    </a:p>
                    <a:p>
                      <a:pPr marL="0" marR="0" algn="just">
                        <a:lnSpc>
                          <a:spcPct val="150000"/>
                        </a:lnSpc>
                        <a:spcBef>
                          <a:spcPts val="0"/>
                        </a:spcBef>
                        <a:spcAft>
                          <a:spcPts val="0"/>
                        </a:spcAft>
                      </a:pPr>
                      <a:r>
                        <a:rPr lang="en-US" sz="800">
                          <a:effectLst/>
                        </a:rPr>
                        <a:t>2.</a:t>
                      </a:r>
                      <a:r>
                        <a:rPr lang="en-US" sz="600">
                          <a:effectLst/>
                        </a:rPr>
                        <a:t>     </a:t>
                      </a:r>
                      <a:r>
                        <a:rPr lang="en-US" sz="800">
                          <a:effectLst/>
                        </a:rPr>
                        <a:t>Patience</a:t>
                      </a:r>
                    </a:p>
                    <a:p>
                      <a:pPr marL="0" marR="0" algn="just">
                        <a:lnSpc>
                          <a:spcPct val="150000"/>
                        </a:lnSpc>
                        <a:spcBef>
                          <a:spcPts val="0"/>
                        </a:spcBef>
                        <a:spcAft>
                          <a:spcPts val="0"/>
                        </a:spcAft>
                      </a:pPr>
                      <a:r>
                        <a:rPr lang="en-US" sz="800">
                          <a:effectLst/>
                        </a:rPr>
                        <a:t>3.</a:t>
                      </a:r>
                      <a:r>
                        <a:rPr lang="en-US" sz="600">
                          <a:effectLst/>
                        </a:rPr>
                        <a:t>     </a:t>
                      </a:r>
                      <a:r>
                        <a:rPr lang="en-US" sz="800">
                          <a:effectLst/>
                        </a:rPr>
                        <a:t>Immunity from peer pressure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1993690934"/>
                  </a:ext>
                </a:extLst>
              </a:tr>
              <a:tr h="402305">
                <a:tc>
                  <a:txBody>
                    <a:bodyPr/>
                    <a:lstStyle/>
                    <a:p>
                      <a:pPr marL="0" marR="0" algn="just">
                        <a:lnSpc>
                          <a:spcPct val="150000"/>
                        </a:lnSpc>
                        <a:spcBef>
                          <a:spcPts val="0"/>
                        </a:spcBef>
                        <a:spcAft>
                          <a:spcPts val="0"/>
                        </a:spcAft>
                      </a:pPr>
                      <a:r>
                        <a:rPr lang="en-US" sz="800">
                          <a:effectLst/>
                        </a:rPr>
                        <a:t>Biggest Danger(s)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Momentum shifts can occur quickly, wiping out months of profits in a few hours.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The price may not converge on value, even if your value is “right”.</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1460630053"/>
                  </a:ext>
                </a:extLst>
              </a:tr>
              <a:tr h="311322">
                <a:tc>
                  <a:txBody>
                    <a:bodyPr/>
                    <a:lstStyle/>
                    <a:p>
                      <a:pPr marL="0" marR="0" algn="just">
                        <a:lnSpc>
                          <a:spcPct val="150000"/>
                        </a:lnSpc>
                        <a:spcBef>
                          <a:spcPts val="0"/>
                        </a:spcBef>
                        <a:spcAft>
                          <a:spcPts val="0"/>
                        </a:spcAft>
                      </a:pPr>
                      <a:r>
                        <a:rPr lang="en-US" sz="700" u="sng">
                          <a:effectLst/>
                        </a:rPr>
                        <a:t>Added bonus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Capacity to move prices (with lots of money and lots of followers).</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Can provide the catalyst that can move price to value.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3169837684"/>
                  </a:ext>
                </a:extLst>
              </a:tr>
              <a:tr h="311322">
                <a:tc>
                  <a:txBody>
                    <a:bodyPr/>
                    <a:lstStyle/>
                    <a:p>
                      <a:pPr marL="0" marR="0" algn="just">
                        <a:lnSpc>
                          <a:spcPct val="150000"/>
                        </a:lnSpc>
                        <a:spcBef>
                          <a:spcPts val="0"/>
                        </a:spcBef>
                        <a:spcAft>
                          <a:spcPts val="0"/>
                        </a:spcAft>
                      </a:pPr>
                      <a:r>
                        <a:rPr lang="en-US" sz="800">
                          <a:effectLst/>
                        </a:rPr>
                        <a:t>Most Delusional Player</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a:effectLst/>
                        </a:rPr>
                        <a:t>A trader who thinks he is trading based on value.</a:t>
                      </a:r>
                      <a:endParaRPr lang="en-US" sz="800">
                        <a:effectLst/>
                        <a:latin typeface="Times"/>
                        <a:ea typeface="Times New Roman" panose="02020603050405020304" pitchFamily="18" charset="0"/>
                        <a:cs typeface="Times New Roman" panose="02020603050405020304" pitchFamily="18" charset="0"/>
                      </a:endParaRPr>
                    </a:p>
                  </a:txBody>
                  <a:tcPr marL="28808" marR="28808" marT="0" marB="0"/>
                </a:tc>
                <a:tc>
                  <a:txBody>
                    <a:bodyPr/>
                    <a:lstStyle/>
                    <a:p>
                      <a:pPr marL="0" marR="0" algn="just">
                        <a:lnSpc>
                          <a:spcPct val="150000"/>
                        </a:lnSpc>
                        <a:spcBef>
                          <a:spcPts val="0"/>
                        </a:spcBef>
                        <a:spcAft>
                          <a:spcPts val="0"/>
                        </a:spcAft>
                      </a:pPr>
                      <a:r>
                        <a:rPr lang="en-US" sz="800" dirty="0">
                          <a:effectLst/>
                        </a:rPr>
                        <a:t>A value investor who thinks he can reason with markets.</a:t>
                      </a:r>
                      <a:endParaRPr lang="en-US" sz="800" dirty="0">
                        <a:effectLst/>
                        <a:latin typeface="Times"/>
                        <a:ea typeface="Times New Roman" panose="02020603050405020304" pitchFamily="18" charset="0"/>
                        <a:cs typeface="Times New Roman" panose="02020603050405020304" pitchFamily="18" charset="0"/>
                      </a:endParaRPr>
                    </a:p>
                  </a:txBody>
                  <a:tcPr marL="28808" marR="28808" marT="0" marB="0"/>
                </a:tc>
                <a:extLst>
                  <a:ext uri="{0D108BD9-81ED-4DB2-BD59-A6C34878D82A}">
                    <a16:rowId xmlns:a16="http://schemas.microsoft.com/office/drawing/2014/main" val="1182688629"/>
                  </a:ext>
                </a:extLst>
              </a:tr>
            </a:tbl>
          </a:graphicData>
        </a:graphic>
      </p:graphicFrame>
      <p:sp>
        <p:nvSpPr>
          <p:cNvPr id="8" name="Text Placeholder 7">
            <a:extLst>
              <a:ext uri="{FF2B5EF4-FFF2-40B4-BE49-F238E27FC236}">
                <a16:creationId xmlns:a16="http://schemas.microsoft.com/office/drawing/2014/main" id="{CF2C5500-71C0-5799-9657-21C42F5F3F4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And link to life cycle</a:t>
            </a:r>
          </a:p>
        </p:txBody>
      </p:sp>
      <p:sp>
        <p:nvSpPr>
          <p:cNvPr id="5" name="Content Placeholder 4">
            <a:extLst>
              <a:ext uri="{FF2B5EF4-FFF2-40B4-BE49-F238E27FC236}">
                <a16:creationId xmlns:a16="http://schemas.microsoft.com/office/drawing/2014/main" id="{9CE9270C-A1FC-C114-B59B-2AA363031336}"/>
              </a:ext>
            </a:extLst>
          </p:cNvPr>
          <p:cNvSpPr>
            <a:spLocks noGrp="1"/>
          </p:cNvSpPr>
          <p:nvPr>
            <p:ph idx="1"/>
          </p:nvPr>
        </p:nvSpPr>
        <p:spPr/>
        <p:txBody>
          <a:bodyPr>
            <a:normAutofit lnSpcReduction="10000"/>
          </a:bodyPr>
          <a:lstStyle/>
          <a:p>
            <a:r>
              <a:rPr lang="en-US" dirty="0"/>
              <a:t>It is true that there are both traders and investors in companies at every stage of the life cycle, but the </a:t>
            </a:r>
            <a:r>
              <a:rPr lang="en-US" b="1" dirty="0"/>
              <a:t>mix will shift, as companies ag</a:t>
            </a:r>
            <a:r>
              <a:rPr lang="en-US" dirty="0"/>
              <a:t>e. </a:t>
            </a:r>
          </a:p>
          <a:p>
            <a:pPr lvl="1"/>
            <a:r>
              <a:rPr lang="en-US" dirty="0"/>
              <a:t>We argued that it is easier to both price and value mature companies, relative to young companies. </a:t>
            </a:r>
          </a:p>
          <a:p>
            <a:pPr lvl="1"/>
            <a:r>
              <a:rPr lang="en-US" dirty="0"/>
              <a:t>With </a:t>
            </a:r>
            <a:r>
              <a:rPr lang="en-US" b="1" dirty="0"/>
              <a:t>young companies</a:t>
            </a:r>
            <a:r>
              <a:rPr lang="en-US" dirty="0"/>
              <a:t>, with uncertainty running rampant on every dimension of the business model and with little historical data, there are few who are willing to even trying valuing companies, </a:t>
            </a:r>
            <a:r>
              <a:rPr lang="en-US" b="1" dirty="0"/>
              <a:t>leaving the arena almost entirely to traders</a:t>
            </a:r>
            <a:r>
              <a:rPr lang="en-US" dirty="0"/>
              <a:t>. </a:t>
            </a:r>
          </a:p>
          <a:p>
            <a:pPr lvl="1"/>
            <a:r>
              <a:rPr lang="en-US" dirty="0"/>
              <a:t>As </a:t>
            </a:r>
            <a:r>
              <a:rPr lang="en-US" b="1" dirty="0"/>
              <a:t>companies mature</a:t>
            </a:r>
            <a:r>
              <a:rPr lang="en-US" dirty="0"/>
              <a:t>, and uncertainty lessens, investors are more likely to be enter the process, and traders may leave, as volatility in stock prices drop and trading opportunities decrease.  </a:t>
            </a:r>
          </a:p>
        </p:txBody>
      </p:sp>
      <p:sp>
        <p:nvSpPr>
          <p:cNvPr id="10" name="Text Placeholder 9">
            <a:extLst>
              <a:ext uri="{FF2B5EF4-FFF2-40B4-BE49-F238E27FC236}">
                <a16:creationId xmlns:a16="http://schemas.microsoft.com/office/drawing/2014/main" id="{D7B718E3-1F36-8D84-82F0-9A2EC39E0EC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Trading on momentum</a:t>
            </a:r>
          </a:p>
        </p:txBody>
      </p:sp>
      <p:sp>
        <p:nvSpPr>
          <p:cNvPr id="19" name="Content Placeholder 18">
            <a:extLst>
              <a:ext uri="{FF2B5EF4-FFF2-40B4-BE49-F238E27FC236}">
                <a16:creationId xmlns:a16="http://schemas.microsoft.com/office/drawing/2014/main" id="{0B58FBEB-B86F-6E5E-768F-E768DD2822D0}"/>
              </a:ext>
            </a:extLst>
          </p:cNvPr>
          <p:cNvSpPr>
            <a:spLocks noGrp="1"/>
          </p:cNvSpPr>
          <p:nvPr>
            <p:ph idx="1"/>
          </p:nvPr>
        </p:nvSpPr>
        <p:spPr/>
        <p:txBody>
          <a:bodyPr>
            <a:normAutofit fontScale="92500" lnSpcReduction="20000"/>
          </a:bodyPr>
          <a:lstStyle/>
          <a:p>
            <a:r>
              <a:rPr lang="en-US" dirty="0"/>
              <a:t>Research on past prices, especially from the equity markets, is supportive of price patterns, albeit contradictory findings:</a:t>
            </a:r>
          </a:p>
          <a:p>
            <a:pPr lvl="1"/>
            <a:r>
              <a:rPr lang="en-US" dirty="0"/>
              <a:t>If you define the short term as ranging from minutes to hours to even a few days, there is evidence of mild positive correlation, with prices continuing to move in the same direction.  Extending the short term to weeks, rather than days, there seems to be some evidence that prices reverse. </a:t>
            </a:r>
          </a:p>
          <a:p>
            <a:pPr lvl="1"/>
            <a:r>
              <a:rPr lang="en-US" dirty="0"/>
              <a:t>In the medium term, defined as months or even a year, rather than a single month, there seems to be a tendency towards positive serial correlation... </a:t>
            </a:r>
          </a:p>
          <a:p>
            <a:pPr lvl="1"/>
            <a:r>
              <a:rPr lang="en-US" dirty="0"/>
              <a:t>When long term is defined in terms of many years, there is substantial negative correlation in returns, suggesting that markets reverse themselves over very long periods</a:t>
            </a:r>
          </a:p>
          <a:p>
            <a:r>
              <a:rPr lang="en-US" dirty="0"/>
              <a:t>In the middle of the last decade, high frequency trading, where institutional investors used powerful computers and timely data to make very large trades, enjoyed a moment in the limelight. </a:t>
            </a:r>
          </a:p>
          <a:p>
            <a:pPr lvl="0"/>
            <a:endParaRPr lang="en-US" dirty="0"/>
          </a:p>
        </p:txBody>
      </p:sp>
      <p:sp>
        <p:nvSpPr>
          <p:cNvPr id="8" name="Text Placeholder 7">
            <a:extLst>
              <a:ext uri="{FF2B5EF4-FFF2-40B4-BE49-F238E27FC236}">
                <a16:creationId xmlns:a16="http://schemas.microsoft.com/office/drawing/2014/main" id="{2629885F-7D7D-82EB-0D52-E14073FBBDF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Link to life cycle</a:t>
            </a:r>
          </a:p>
        </p:txBody>
      </p:sp>
      <p:sp>
        <p:nvSpPr>
          <p:cNvPr id="5" name="Content Placeholder 4">
            <a:extLst>
              <a:ext uri="{FF2B5EF4-FFF2-40B4-BE49-F238E27FC236}">
                <a16:creationId xmlns:a16="http://schemas.microsoft.com/office/drawing/2014/main" id="{9DAA4ADB-37F8-0940-3902-316B24541248}"/>
              </a:ext>
            </a:extLst>
          </p:cNvPr>
          <p:cNvSpPr>
            <a:spLocks noGrp="1"/>
          </p:cNvSpPr>
          <p:nvPr>
            <p:ph idx="1"/>
          </p:nvPr>
        </p:nvSpPr>
        <p:spPr/>
        <p:txBody>
          <a:bodyPr>
            <a:normAutofit fontScale="92500" lnSpcReduction="10000"/>
          </a:bodyPr>
          <a:lstStyle/>
          <a:p>
            <a:r>
              <a:rPr lang="en-US" dirty="0"/>
              <a:t>Almost all the market activity in young companies comes from traders, rather than investors, we would </a:t>
            </a:r>
            <a:r>
              <a:rPr lang="en-US" b="1" dirty="0"/>
              <a:t>expect momentum, if it exists, to be stronger at young companies, than at mature firms</a:t>
            </a:r>
            <a:r>
              <a:rPr lang="en-US" dirty="0"/>
              <a:t>, and reversals, when they happen, to be more drastic as well. </a:t>
            </a:r>
          </a:p>
          <a:p>
            <a:r>
              <a:rPr lang="en-US" dirty="0"/>
              <a:t>Thus, the p</a:t>
            </a:r>
            <a:r>
              <a:rPr lang="en-US" b="1" dirty="0"/>
              <a:t>rice swings </a:t>
            </a:r>
            <a:r>
              <a:rPr lang="en-US" dirty="0"/>
              <a:t>that you see at young companies is not just a reflection of the underlying business uncertainties at these companies but is </a:t>
            </a:r>
            <a:r>
              <a:rPr lang="en-US" b="1" dirty="0"/>
              <a:t>magnified by the dominance of traders in these firms</a:t>
            </a:r>
            <a:r>
              <a:rPr lang="en-US" dirty="0"/>
              <a:t>. </a:t>
            </a:r>
          </a:p>
          <a:p>
            <a:r>
              <a:rPr lang="en-US" dirty="0"/>
              <a:t>The </a:t>
            </a:r>
            <a:r>
              <a:rPr lang="en-US" b="1" dirty="0"/>
              <a:t>push and pull between momentum (positive correlation) and reversal (negative correlation</a:t>
            </a:r>
            <a:r>
              <a:rPr lang="en-US" dirty="0"/>
              <a:t>) across time horizons also provides an explanation for why price-based trading is never monolithic.</a:t>
            </a:r>
          </a:p>
        </p:txBody>
      </p:sp>
      <p:sp>
        <p:nvSpPr>
          <p:cNvPr id="14" name="Text Placeholder 13">
            <a:extLst>
              <a:ext uri="{FF2B5EF4-FFF2-40B4-BE49-F238E27FC236}">
                <a16:creationId xmlns:a16="http://schemas.microsoft.com/office/drawing/2014/main" id="{4F5FF61F-CA11-A3DD-06ED-DC67BBE92A0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82F-83FC-DEF8-3D83-FB57F68EF4B1}"/>
              </a:ext>
            </a:extLst>
          </p:cNvPr>
          <p:cNvSpPr>
            <a:spLocks noGrp="1"/>
          </p:cNvSpPr>
          <p:nvPr>
            <p:ph type="title"/>
          </p:nvPr>
        </p:nvSpPr>
        <p:spPr/>
        <p:txBody>
          <a:bodyPr/>
          <a:lstStyle/>
          <a:p>
            <a:r>
              <a:rPr lang="en-US" dirty="0"/>
              <a:t>Trading on information</a:t>
            </a:r>
          </a:p>
        </p:txBody>
      </p:sp>
      <p:sp>
        <p:nvSpPr>
          <p:cNvPr id="8" name="Content Placeholder 7">
            <a:extLst>
              <a:ext uri="{FF2B5EF4-FFF2-40B4-BE49-F238E27FC236}">
                <a16:creationId xmlns:a16="http://schemas.microsoft.com/office/drawing/2014/main" id="{7EC4CDC9-8D21-EAD4-0546-057EFB6EFC62}"/>
              </a:ext>
            </a:extLst>
          </p:cNvPr>
          <p:cNvSpPr>
            <a:spLocks noGrp="1"/>
          </p:cNvSpPr>
          <p:nvPr>
            <p:ph idx="1"/>
          </p:nvPr>
        </p:nvSpPr>
        <p:spPr/>
        <p:txBody>
          <a:bodyPr>
            <a:normAutofit/>
          </a:bodyPr>
          <a:lstStyle/>
          <a:p>
            <a:pPr marL="0" lvl="0" indent="0">
              <a:buNone/>
            </a:pPr>
            <a:endParaRPr lang="en-US" dirty="0"/>
          </a:p>
        </p:txBody>
      </p:sp>
      <p:sp>
        <p:nvSpPr>
          <p:cNvPr id="7" name="Text Placeholder 6">
            <a:extLst>
              <a:ext uri="{FF2B5EF4-FFF2-40B4-BE49-F238E27FC236}">
                <a16:creationId xmlns:a16="http://schemas.microsoft.com/office/drawing/2014/main" id="{BDF1AC3A-B9C0-913B-A1A1-BE9945DC42CF}"/>
              </a:ext>
            </a:extLst>
          </p:cNvPr>
          <p:cNvSpPr>
            <a:spLocks noGrp="1"/>
          </p:cNvSpPr>
          <p:nvPr>
            <p:ph type="body" sz="half" idx="2"/>
          </p:nvPr>
        </p:nvSpPr>
        <p:spPr/>
        <p:txBody>
          <a:bodyPr/>
          <a:lstStyle/>
          <a:p>
            <a:endParaRPr lang="en-US" dirty="0"/>
          </a:p>
        </p:txBody>
      </p:sp>
      <p:sp>
        <p:nvSpPr>
          <p:cNvPr id="5" name="Footer Placeholder 4">
            <a:extLst>
              <a:ext uri="{FF2B5EF4-FFF2-40B4-BE49-F238E27FC236}">
                <a16:creationId xmlns:a16="http://schemas.microsoft.com/office/drawing/2014/main" id="{9560C56F-94DA-D95B-5553-A56D570711C7}"/>
              </a:ext>
            </a:extLst>
          </p:cNvPr>
          <p:cNvSpPr>
            <a:spLocks noGrp="1"/>
          </p:cNvSpPr>
          <p:nvPr>
            <p:ph type="ftr" sz="quarter" idx="11"/>
          </p:nvPr>
        </p:nvSpPr>
        <p:spPr/>
        <p:txBody>
          <a:bodyPr/>
          <a:lstStyle/>
          <a:p>
            <a:r>
              <a:rPr lang="en-US"/>
              <a:t>Aswath Damodaran</a:t>
            </a:r>
          </a:p>
        </p:txBody>
      </p:sp>
      <p:pic>
        <p:nvPicPr>
          <p:cNvPr id="3" name="Picture 2" descr="Diagram&#10;&#10;Description automatically generated">
            <a:extLst>
              <a:ext uri="{FF2B5EF4-FFF2-40B4-BE49-F238E27FC236}">
                <a16:creationId xmlns:a16="http://schemas.microsoft.com/office/drawing/2014/main" id="{E1AA6921-9B68-9613-6175-2E630DDE0106}"/>
              </a:ext>
            </a:extLst>
          </p:cNvPr>
          <p:cNvPicPr>
            <a:picLocks noChangeAspect="1"/>
          </p:cNvPicPr>
          <p:nvPr/>
        </p:nvPicPr>
        <p:blipFill>
          <a:blip r:embed="rId2"/>
          <a:stretch>
            <a:fillRect/>
          </a:stretch>
        </p:blipFill>
        <p:spPr>
          <a:xfrm>
            <a:off x="607202" y="118872"/>
            <a:ext cx="4865529" cy="1940580"/>
          </a:xfrm>
          <a:prstGeom prst="rect">
            <a:avLst/>
          </a:prstGeom>
        </p:spPr>
      </p:pic>
      <p:pic>
        <p:nvPicPr>
          <p:cNvPr id="4" name="Picture 3" descr="Diagram&#10;&#10;Description automatically generated">
            <a:extLst>
              <a:ext uri="{FF2B5EF4-FFF2-40B4-BE49-F238E27FC236}">
                <a16:creationId xmlns:a16="http://schemas.microsoft.com/office/drawing/2014/main" id="{5CCBAB2B-CCF0-DD0C-EAE4-95305A457638}"/>
              </a:ext>
            </a:extLst>
          </p:cNvPr>
          <p:cNvPicPr>
            <a:picLocks noChangeAspect="1"/>
          </p:cNvPicPr>
          <p:nvPr/>
        </p:nvPicPr>
        <p:blipFill>
          <a:blip r:embed="rId3"/>
          <a:stretch>
            <a:fillRect/>
          </a:stretch>
        </p:blipFill>
        <p:spPr>
          <a:xfrm>
            <a:off x="666183" y="2358086"/>
            <a:ext cx="4748626" cy="2141828"/>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7D67BEC9-6A34-D9DB-CE05-56F154C89B40}"/>
              </a:ext>
            </a:extLst>
          </p:cNvPr>
          <p:cNvPicPr>
            <a:picLocks noChangeAspect="1"/>
          </p:cNvPicPr>
          <p:nvPr/>
        </p:nvPicPr>
        <p:blipFill>
          <a:blip r:embed="rId4"/>
          <a:stretch>
            <a:fillRect/>
          </a:stretch>
        </p:blipFill>
        <p:spPr>
          <a:xfrm>
            <a:off x="818341" y="4357269"/>
            <a:ext cx="4865529" cy="2715461"/>
          </a:xfrm>
          <a:prstGeom prst="rect">
            <a:avLst/>
          </a:prstGeom>
        </p:spPr>
      </p:pic>
    </p:spTree>
    <p:extLst>
      <p:ext uri="{BB962C8B-B14F-4D97-AF65-F5344CB8AC3E}">
        <p14:creationId xmlns:p14="http://schemas.microsoft.com/office/powerpoint/2010/main" val="3604350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An example: Earnings announcements</a:t>
            </a:r>
          </a:p>
        </p:txBody>
      </p:sp>
      <p:sp>
        <p:nvSpPr>
          <p:cNvPr id="7" name="Text Placeholder 6">
            <a:extLst>
              <a:ext uri="{FF2B5EF4-FFF2-40B4-BE49-F238E27FC236}">
                <a16:creationId xmlns:a16="http://schemas.microsoft.com/office/drawing/2014/main" id="{46944E91-1E0B-411A-EBEB-3C4623507DB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pic>
        <p:nvPicPr>
          <p:cNvPr id="3" name="Content Placeholder 2" descr="Chart, line chart&#10;&#10;Description automatically generated">
            <a:extLst>
              <a:ext uri="{FF2B5EF4-FFF2-40B4-BE49-F238E27FC236}">
                <a16:creationId xmlns:a16="http://schemas.microsoft.com/office/drawing/2014/main" id="{1984D6FB-2FF7-FECB-560A-F919F76EB3A7}"/>
              </a:ext>
            </a:extLst>
          </p:cNvPr>
          <p:cNvPicPr>
            <a:picLocks noGrp="1" noChangeAspect="1"/>
          </p:cNvPicPr>
          <p:nvPr>
            <p:ph idx="1"/>
          </p:nvPr>
        </p:nvPicPr>
        <p:blipFill>
          <a:blip r:embed="rId2"/>
          <a:stretch>
            <a:fillRect/>
          </a:stretch>
        </p:blipFill>
        <p:spPr>
          <a:xfrm>
            <a:off x="628650" y="1370103"/>
            <a:ext cx="5033963" cy="3651069"/>
          </a:xfrm>
          <a:prstGeom prst="rect">
            <a:avLst/>
          </a:prstGeom>
        </p:spPr>
      </p:pic>
    </p:spTree>
    <p:extLst>
      <p:ext uri="{BB962C8B-B14F-4D97-AF65-F5344CB8AC3E}">
        <p14:creationId xmlns:p14="http://schemas.microsoft.com/office/powerpoint/2010/main" val="686283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Link to life cycle</a:t>
            </a:r>
          </a:p>
        </p:txBody>
      </p:sp>
      <p:sp>
        <p:nvSpPr>
          <p:cNvPr id="4" name="Content Placeholder 3">
            <a:extLst>
              <a:ext uri="{FF2B5EF4-FFF2-40B4-BE49-F238E27FC236}">
                <a16:creationId xmlns:a16="http://schemas.microsoft.com/office/drawing/2014/main" id="{D929D5DA-50FD-875B-0D9E-A7AC42E0876F}"/>
              </a:ext>
            </a:extLst>
          </p:cNvPr>
          <p:cNvSpPr>
            <a:spLocks noGrp="1"/>
          </p:cNvSpPr>
          <p:nvPr>
            <p:ph idx="1"/>
          </p:nvPr>
        </p:nvSpPr>
        <p:spPr/>
        <p:txBody>
          <a:bodyPr>
            <a:normAutofit/>
          </a:bodyPr>
          <a:lstStyle/>
          <a:p>
            <a:r>
              <a:rPr lang="en-US" dirty="0"/>
              <a:t>We would argue that the market learning mistakes that we observe across all companies can be greater at young businesses, than at their mature counterparts.  </a:t>
            </a:r>
          </a:p>
          <a:p>
            <a:pPr lvl="1"/>
            <a:r>
              <a:rPr lang="en-US" dirty="0"/>
              <a:t>Studies of the </a:t>
            </a:r>
            <a:r>
              <a:rPr lang="en-US" b="1" dirty="0"/>
              <a:t>market reaction to earnings </a:t>
            </a:r>
            <a:r>
              <a:rPr lang="en-US" dirty="0"/>
              <a:t>reports note that the post-announcement drift is </a:t>
            </a:r>
            <a:r>
              <a:rPr lang="en-US" b="1" dirty="0"/>
              <a:t>greater at small firms, rather than at large firms, at firms where there is greater uncertainty about future earnings </a:t>
            </a:r>
            <a:r>
              <a:rPr lang="en-US" dirty="0"/>
              <a:t>and at firms where institutional investors hold a smaller percent of the shares. </a:t>
            </a:r>
          </a:p>
          <a:p>
            <a:pPr lvl="1"/>
            <a:r>
              <a:rPr lang="en-US" dirty="0"/>
              <a:t>Though it is may be coincidental, </a:t>
            </a:r>
            <a:r>
              <a:rPr lang="en-US" b="1" dirty="0"/>
              <a:t>young firms tend to have smaller market capitalization, have greater uncertainty </a:t>
            </a:r>
            <a:r>
              <a:rPr lang="en-US" dirty="0"/>
              <a:t>about future earnings and are less held by institutions.</a:t>
            </a:r>
          </a:p>
          <a:p>
            <a:endParaRPr lang="en-US" dirty="0"/>
          </a:p>
        </p:txBody>
      </p:sp>
      <p:sp>
        <p:nvSpPr>
          <p:cNvPr id="8" name="Text Placeholder 7">
            <a:extLst>
              <a:ext uri="{FF2B5EF4-FFF2-40B4-BE49-F238E27FC236}">
                <a16:creationId xmlns:a16="http://schemas.microsoft.com/office/drawing/2014/main" id="{9C00BC98-06E4-E778-40C9-93C7A5565B9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27583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Arbitrage trading</a:t>
            </a:r>
          </a:p>
        </p:txBody>
      </p:sp>
      <p:sp>
        <p:nvSpPr>
          <p:cNvPr id="12" name="Content Placeholder 11">
            <a:extLst>
              <a:ext uri="{FF2B5EF4-FFF2-40B4-BE49-F238E27FC236}">
                <a16:creationId xmlns:a16="http://schemas.microsoft.com/office/drawing/2014/main" id="{39D39B00-4F55-4170-EA6D-9CC61FCCE33F}"/>
              </a:ext>
            </a:extLst>
          </p:cNvPr>
          <p:cNvSpPr>
            <a:spLocks noGrp="1"/>
          </p:cNvSpPr>
          <p:nvPr>
            <p:ph idx="1"/>
          </p:nvPr>
        </p:nvSpPr>
        <p:spPr/>
        <p:txBody>
          <a:bodyPr>
            <a:normAutofit fontScale="92500" lnSpcReduction="10000"/>
          </a:bodyPr>
          <a:lstStyle/>
          <a:p>
            <a:pPr lvl="0"/>
            <a:r>
              <a:rPr lang="en-US" dirty="0"/>
              <a:t>In </a:t>
            </a:r>
            <a:r>
              <a:rPr lang="en-US" b="1" dirty="0"/>
              <a:t>pure arbitrage</a:t>
            </a:r>
            <a:r>
              <a:rPr lang="en-US" dirty="0"/>
              <a:t>, </a:t>
            </a:r>
            <a:r>
              <a:rPr lang="en-US" b="1" dirty="0"/>
              <a:t>you risk nothing and earn more than the riskless rate</a:t>
            </a:r>
            <a:r>
              <a:rPr lang="en-US" dirty="0"/>
              <a:t>. For pure arbitrage to be feasible, you need two assets with identical cashflows, different market values at the same point in time and a given point in time in the future at which the values must converge. </a:t>
            </a:r>
          </a:p>
          <a:p>
            <a:pPr lvl="0"/>
            <a:r>
              <a:rPr lang="en-US" dirty="0"/>
              <a:t>In </a:t>
            </a:r>
            <a:r>
              <a:rPr lang="en-US" b="1" dirty="0"/>
              <a:t>near arbitrage</a:t>
            </a:r>
            <a:r>
              <a:rPr lang="en-US" dirty="0"/>
              <a:t>, where you have assets that have identical or almost identical cash flows, trading at different prices, but there is no guarantee that the prices will converge and there exist significant constraints on forcing convergence. </a:t>
            </a:r>
          </a:p>
          <a:p>
            <a:pPr lvl="0"/>
            <a:r>
              <a:rPr lang="en-US" dirty="0"/>
              <a:t>In </a:t>
            </a:r>
            <a:r>
              <a:rPr lang="en-US" b="1" dirty="0"/>
              <a:t>speculative arbitrage</a:t>
            </a:r>
            <a:r>
              <a:rPr lang="en-US" dirty="0"/>
              <a:t>, which is not arbitrage in the first place. Here, investors take advantage of what they see as mispriced and similar (though not identical) assets, buying the cheaper one and selling the more expensive one. </a:t>
            </a:r>
          </a:p>
        </p:txBody>
      </p:sp>
      <p:sp>
        <p:nvSpPr>
          <p:cNvPr id="8" name="Text Placeholder 7">
            <a:extLst>
              <a:ext uri="{FF2B5EF4-FFF2-40B4-BE49-F238E27FC236}">
                <a16:creationId xmlns:a16="http://schemas.microsoft.com/office/drawing/2014/main" id="{346E6401-E31E-F21D-F34D-6F6BFB871A2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65516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Arbitrage challenges</a:t>
            </a:r>
          </a:p>
        </p:txBody>
      </p:sp>
      <p:sp>
        <p:nvSpPr>
          <p:cNvPr id="6" name="Content Placeholder 5">
            <a:extLst>
              <a:ext uri="{FF2B5EF4-FFF2-40B4-BE49-F238E27FC236}">
                <a16:creationId xmlns:a16="http://schemas.microsoft.com/office/drawing/2014/main" id="{EAB45891-64E1-0120-9DDF-F8B19EE82D25}"/>
              </a:ext>
            </a:extLst>
          </p:cNvPr>
          <p:cNvSpPr>
            <a:spLocks noGrp="1"/>
          </p:cNvSpPr>
          <p:nvPr>
            <p:ph idx="1"/>
          </p:nvPr>
        </p:nvSpPr>
        <p:spPr/>
        <p:txBody>
          <a:bodyPr>
            <a:normAutofit fontScale="92500" lnSpcReduction="10000"/>
          </a:bodyPr>
          <a:lstStyle/>
          <a:p>
            <a:pPr lvl="0"/>
            <a:r>
              <a:rPr lang="en-US" u="sng" dirty="0"/>
              <a:t>Not quite identical</a:t>
            </a:r>
            <a:r>
              <a:rPr lang="en-US" dirty="0"/>
              <a:t>:. In practice, though, many settle for close or very similar, rather than identical, and while the differences between the investments may be small, they can still explain price differences. </a:t>
            </a:r>
          </a:p>
          <a:p>
            <a:pPr lvl="0"/>
            <a:r>
              <a:rPr lang="en-US" u="sng" dirty="0"/>
              <a:t>Non-tradability</a:t>
            </a:r>
            <a:r>
              <a:rPr lang="en-US" dirty="0"/>
              <a:t>: To lock in profits from arbitrage on two investments that you believe are identical, but are listed at different prices, you must be able to trade both investments. </a:t>
            </a:r>
          </a:p>
          <a:p>
            <a:pPr lvl="0"/>
            <a:r>
              <a:rPr lang="en-US" u="sng" dirty="0"/>
              <a:t>Trading Costs</a:t>
            </a:r>
            <a:r>
              <a:rPr lang="en-US" dirty="0"/>
              <a:t>: In a related challenge, there are some arbitrage opportunities, where identical assets trade at different prices, where the costs of trading on the differences, including transactions costs and price impact, are large enough to overwhelm the observed price difference.</a:t>
            </a:r>
          </a:p>
          <a:p>
            <a:endParaRPr lang="en-US" dirty="0"/>
          </a:p>
        </p:txBody>
      </p:sp>
      <p:sp>
        <p:nvSpPr>
          <p:cNvPr id="10" name="Text Placeholder 9">
            <a:extLst>
              <a:ext uri="{FF2B5EF4-FFF2-40B4-BE49-F238E27FC236}">
                <a16:creationId xmlns:a16="http://schemas.microsoft.com/office/drawing/2014/main" id="{B80E98E9-75B6-AB6E-4C43-28A082E88E6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r>
              <a:rPr lang="en-US" dirty="0" err="1"/>
              <a:t>Aswath</a:t>
            </a:r>
            <a:r>
              <a:rPr lang="en-US" dirty="0"/>
              <a:t> Damodaran</a:t>
            </a:r>
          </a:p>
        </p:txBody>
      </p:sp>
    </p:spTree>
    <p:extLst>
      <p:ext uri="{BB962C8B-B14F-4D97-AF65-F5344CB8AC3E}">
        <p14:creationId xmlns:p14="http://schemas.microsoft.com/office/powerpoint/2010/main" val="2281023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Link to life cycle</a:t>
            </a:r>
          </a:p>
        </p:txBody>
      </p:sp>
      <p:sp>
        <p:nvSpPr>
          <p:cNvPr id="6" name="Content Placeholder 5">
            <a:extLst>
              <a:ext uri="{FF2B5EF4-FFF2-40B4-BE49-F238E27FC236}">
                <a16:creationId xmlns:a16="http://schemas.microsoft.com/office/drawing/2014/main" id="{0D117661-4C8B-15F5-102F-AA3FAE492775}"/>
              </a:ext>
            </a:extLst>
          </p:cNvPr>
          <p:cNvSpPr>
            <a:spLocks noGrp="1"/>
          </p:cNvSpPr>
          <p:nvPr>
            <p:ph idx="1"/>
          </p:nvPr>
        </p:nvSpPr>
        <p:spPr/>
        <p:txBody>
          <a:bodyPr>
            <a:normAutofit fontScale="85000" lnSpcReduction="20000"/>
          </a:bodyPr>
          <a:lstStyle/>
          <a:p>
            <a:r>
              <a:rPr lang="en-US" dirty="0"/>
              <a:t>Arbitrage opportunities are </a:t>
            </a:r>
            <a:r>
              <a:rPr lang="en-US" b="1" dirty="0"/>
              <a:t>more likely to be available at companies in the earlier stages </a:t>
            </a:r>
            <a:r>
              <a:rPr lang="en-US" dirty="0"/>
              <a:t>of the life cycle and in decline.</a:t>
            </a:r>
          </a:p>
          <a:p>
            <a:pPr lvl="1"/>
            <a:r>
              <a:rPr lang="en-US" dirty="0"/>
              <a:t>For companies at the earlier stages in the life cycle, </a:t>
            </a:r>
            <a:r>
              <a:rPr lang="en-US" b="1" dirty="0"/>
              <a:t>pricing errors </a:t>
            </a:r>
            <a:r>
              <a:rPr lang="en-US" dirty="0"/>
              <a:t>may come from the investors who are drawn to these companies, their low profile and the markets they trade in.</a:t>
            </a:r>
          </a:p>
          <a:p>
            <a:pPr lvl="1"/>
            <a:r>
              <a:rPr lang="en-US" dirty="0"/>
              <a:t>For companies at the </a:t>
            </a:r>
            <a:r>
              <a:rPr lang="en-US" b="1" dirty="0"/>
              <a:t>other end of the life cycle</a:t>
            </a:r>
            <a:r>
              <a:rPr lang="en-US" dirty="0"/>
              <a:t>, you are more likely to find </a:t>
            </a:r>
            <a:r>
              <a:rPr lang="en-US" b="1" dirty="0"/>
              <a:t>pricing errors across different securities issued by declining firms</a:t>
            </a:r>
            <a:r>
              <a:rPr lang="en-US" dirty="0"/>
              <a:t>, and mispricing across securities.</a:t>
            </a:r>
          </a:p>
          <a:p>
            <a:r>
              <a:rPr lang="en-US" dirty="0"/>
              <a:t>While the lower profiles and lighter liquidity at younger firms make arbitrage opportunities more likely to show up on their traded securities, the </a:t>
            </a:r>
            <a:r>
              <a:rPr lang="en-US" b="1" dirty="0"/>
              <a:t>higher transactions costs </a:t>
            </a:r>
            <a:r>
              <a:rPr lang="en-US" dirty="0"/>
              <a:t>(bid ask spreads and price impact) that you face in trading these securities may also mean that you will find it more difficult to convert these opportunities to profits.</a:t>
            </a:r>
          </a:p>
          <a:p>
            <a:r>
              <a:rPr lang="en-US" dirty="0"/>
              <a:t>To the extent that </a:t>
            </a:r>
            <a:r>
              <a:rPr lang="en-US" b="1" dirty="0"/>
              <a:t>some investors can create cost or information advantages </a:t>
            </a:r>
            <a:r>
              <a:rPr lang="en-US" dirty="0"/>
              <a:t>over the rest of the market, on these stocks, they may be able to still find ways to generate arbitrage profits.</a:t>
            </a:r>
          </a:p>
        </p:txBody>
      </p:sp>
      <p:sp>
        <p:nvSpPr>
          <p:cNvPr id="8" name="Text Placeholder 7">
            <a:extLst>
              <a:ext uri="{FF2B5EF4-FFF2-40B4-BE49-F238E27FC236}">
                <a16:creationId xmlns:a16="http://schemas.microsoft.com/office/drawing/2014/main" id="{8DF0D2BB-1584-2187-FBD5-A2FD356E9430}"/>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3766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Investing: Value vs Growth</a:t>
            </a:r>
          </a:p>
        </p:txBody>
      </p:sp>
      <p:sp>
        <p:nvSpPr>
          <p:cNvPr id="9" name="Text Placeholder 8">
            <a:extLst>
              <a:ext uri="{FF2B5EF4-FFF2-40B4-BE49-F238E27FC236}">
                <a16:creationId xmlns:a16="http://schemas.microsoft.com/office/drawing/2014/main" id="{187D9E8D-341B-1086-79FC-14EE5AA6DC2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pic>
        <p:nvPicPr>
          <p:cNvPr id="3" name="Content Placeholder 2" descr="Diagram&#10;&#10;Description automatically generated">
            <a:hlinkClick r:id="rId2"/>
            <a:extLst>
              <a:ext uri="{FF2B5EF4-FFF2-40B4-BE49-F238E27FC236}">
                <a16:creationId xmlns:a16="http://schemas.microsoft.com/office/drawing/2014/main" id="{62717818-B92C-CD28-0AF9-A124977904B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8668" y="1554480"/>
            <a:ext cx="5512904" cy="3169920"/>
          </a:xfrm>
          <a:prstGeom prst="rect">
            <a:avLst/>
          </a:prstGeom>
          <a:noFill/>
          <a:ln>
            <a:noFill/>
          </a:ln>
        </p:spPr>
      </p:pic>
      <p:sp>
        <p:nvSpPr>
          <p:cNvPr id="6" name="TextBox 5">
            <a:extLst>
              <a:ext uri="{FF2B5EF4-FFF2-40B4-BE49-F238E27FC236}">
                <a16:creationId xmlns:a16="http://schemas.microsoft.com/office/drawing/2014/main" id="{4825278C-30CB-0534-1A2F-B482C1126D45}"/>
              </a:ext>
            </a:extLst>
          </p:cNvPr>
          <p:cNvSpPr txBox="1"/>
          <p:nvPr/>
        </p:nvSpPr>
        <p:spPr>
          <a:xfrm>
            <a:off x="303933" y="4694871"/>
            <a:ext cx="6020667" cy="1354217"/>
          </a:xfrm>
          <a:prstGeom prst="rect">
            <a:avLst/>
          </a:prstGeom>
          <a:noFill/>
        </p:spPr>
        <p:txBody>
          <a:bodyPr wrap="square" rtlCol="0">
            <a:spAutoFit/>
          </a:bodyPr>
          <a:lstStyle/>
          <a:p>
            <a:r>
              <a:rPr lang="en-US" sz="1600" dirty="0">
                <a:effectLst/>
                <a:latin typeface="Times"/>
                <a:ea typeface="Times New Roman" panose="02020603050405020304" pitchFamily="18" charset="0"/>
                <a:cs typeface="Times New Roman" panose="02020603050405020304" pitchFamily="18" charset="0"/>
              </a:rPr>
              <a:t>This distinction also connects which of these two philosophies, that you adhere to, directly to the corporate life cycle, with value investors drawn to mature companies, which derive much or all of their value from assets in place, and growth investors to younger companies, where the bulk of the value comes from growth assets.</a:t>
            </a:r>
            <a:r>
              <a:rPr lang="en-US" sz="1600" dirty="0">
                <a:effectLst/>
              </a:rPr>
              <a:t> </a:t>
            </a:r>
            <a:endParaRPr lang="en-US" sz="1600" dirty="0"/>
          </a:p>
        </p:txBody>
      </p:sp>
    </p:spTree>
    <p:extLst>
      <p:ext uri="{BB962C8B-B14F-4D97-AF65-F5344CB8AC3E}">
        <p14:creationId xmlns:p14="http://schemas.microsoft.com/office/powerpoint/2010/main" val="219972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75CE-1F5A-72F7-5D40-CD0EED659FDA}"/>
              </a:ext>
            </a:extLst>
          </p:cNvPr>
          <p:cNvSpPr>
            <a:spLocks noGrp="1"/>
          </p:cNvSpPr>
          <p:nvPr>
            <p:ph type="title"/>
          </p:nvPr>
        </p:nvSpPr>
        <p:spPr/>
        <p:txBody>
          <a:bodyPr/>
          <a:lstStyle/>
          <a:p>
            <a:r>
              <a:rPr lang="en-US" dirty="0"/>
              <a:t>Activist vs Passive investing</a:t>
            </a:r>
          </a:p>
        </p:txBody>
      </p:sp>
      <p:sp>
        <p:nvSpPr>
          <p:cNvPr id="3" name="Content Placeholder 2">
            <a:extLst>
              <a:ext uri="{FF2B5EF4-FFF2-40B4-BE49-F238E27FC236}">
                <a16:creationId xmlns:a16="http://schemas.microsoft.com/office/drawing/2014/main" id="{B8483F9B-42B0-93D5-CA00-CA08164E84DD}"/>
              </a:ext>
            </a:extLst>
          </p:cNvPr>
          <p:cNvSpPr>
            <a:spLocks noGrp="1"/>
          </p:cNvSpPr>
          <p:nvPr>
            <p:ph idx="1"/>
          </p:nvPr>
        </p:nvSpPr>
        <p:spPr/>
        <p:txBody>
          <a:bodyPr>
            <a:normAutofit fontScale="85000" lnSpcReduction="20000"/>
          </a:bodyPr>
          <a:lstStyle/>
          <a:p>
            <a:r>
              <a:rPr lang="en-US" dirty="0"/>
              <a:t>In a passive strategy, you invest in a stock or company and wait for your investment to pay off. Assuming that your strategy is successful, this will come from the market recognizing and correcting a mis valuation. In an activist strategy, you invest in a company and then try to change the way the company is run to make it more valuable. </a:t>
            </a:r>
          </a:p>
          <a:p>
            <a:r>
              <a:rPr lang="en-US" dirty="0"/>
              <a:t>There is a link between activism in investing and where a firm is in the life cycle. </a:t>
            </a:r>
          </a:p>
          <a:p>
            <a:pPr lvl="1"/>
            <a:r>
              <a:rPr lang="en-US" dirty="0"/>
              <a:t>As we noted earlier, the </a:t>
            </a:r>
            <a:r>
              <a:rPr lang="en-US" b="1" dirty="0"/>
              <a:t>venture capitalists in start-ups and very young companies are almost never passive investors</a:t>
            </a:r>
            <a:r>
              <a:rPr lang="en-US" dirty="0"/>
              <a:t>, for many reasons. </a:t>
            </a:r>
          </a:p>
          <a:p>
            <a:pPr lvl="1"/>
            <a:r>
              <a:rPr lang="en-US" b="1" dirty="0"/>
              <a:t>As companies mature, this activism will tend to fade</a:t>
            </a:r>
            <a:r>
              <a:rPr lang="en-US" dirty="0"/>
              <a:t>, especially as the shareholder base for the company becomes more institutional and passive; most institutional investors who dislike how a firm is run tend to vote with their feet, i.e., sell their holdings and move on. </a:t>
            </a:r>
          </a:p>
          <a:p>
            <a:pPr lvl="1"/>
            <a:r>
              <a:rPr lang="en-US" b="1" dirty="0"/>
              <a:t>As companies enter decline, you are likely to see activism pick up again</a:t>
            </a:r>
            <a:r>
              <a:rPr lang="en-US" dirty="0"/>
              <a:t>, as investors try to alter their operating direction, and in some cases, buy them out and make the changes themselves, and in others, push them to liquidate or break up. </a:t>
            </a:r>
          </a:p>
          <a:p>
            <a:endParaRPr lang="en-US" dirty="0"/>
          </a:p>
        </p:txBody>
      </p:sp>
      <p:sp>
        <p:nvSpPr>
          <p:cNvPr id="9" name="Text Placeholder 8">
            <a:extLst>
              <a:ext uri="{FF2B5EF4-FFF2-40B4-BE49-F238E27FC236}">
                <a16:creationId xmlns:a16="http://schemas.microsoft.com/office/drawing/2014/main" id="{0AF14BCA-1AF6-52D7-303D-E56FF9101C1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1EBD8F9-8261-4969-32A7-DD07F660561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5855157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36848</TotalTime>
  <Pages>63</Pages>
  <Words>3154</Words>
  <Application>Microsoft Macintosh PowerPoint</Application>
  <PresentationFormat>Letter Paper (8.5x11 in)</PresentationFormat>
  <Paragraphs>154</Paragraphs>
  <Slides>22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Calibri</vt:lpstr>
      <vt:lpstr>Helvetica</vt:lpstr>
      <vt:lpstr>New York</vt:lpstr>
      <vt:lpstr>Rockwell</vt:lpstr>
      <vt:lpstr>Rockwell Condensed</vt:lpstr>
      <vt:lpstr>Rockwell Extra Bold</vt:lpstr>
      <vt:lpstr>Times</vt:lpstr>
      <vt:lpstr>Wingdings</vt:lpstr>
      <vt:lpstr>Wood Type</vt:lpstr>
      <vt:lpstr>Investment philosophies 101</vt:lpstr>
      <vt:lpstr>What is an investment philosophy?</vt:lpstr>
      <vt:lpstr>Step 1: Human Behavior or misbehavior</vt:lpstr>
      <vt:lpstr>Step 2: Market mistakes</vt:lpstr>
      <vt:lpstr>Step 3: Develop investment tactics/ strategies</vt:lpstr>
      <vt:lpstr>Step 4: A Test of fit</vt:lpstr>
      <vt:lpstr>Why do you need an investment philosophy?</vt:lpstr>
      <vt:lpstr>The Investment process</vt:lpstr>
      <vt:lpstr>Investment philosophies in the processs</vt:lpstr>
      <vt:lpstr>Market timing vs stock/Asset selection</vt:lpstr>
      <vt:lpstr>Investing vs trading</vt:lpstr>
      <vt:lpstr>And link to life cycle</vt:lpstr>
      <vt:lpstr>Trading on momentum</vt:lpstr>
      <vt:lpstr>Link to life cycle</vt:lpstr>
      <vt:lpstr>Trading on information</vt:lpstr>
      <vt:lpstr>An example: Earnings announcements</vt:lpstr>
      <vt:lpstr>Link to life cycle</vt:lpstr>
      <vt:lpstr>Arbitrage trading</vt:lpstr>
      <vt:lpstr>Arbitrage challenges</vt:lpstr>
      <vt:lpstr>Link to life cycle</vt:lpstr>
      <vt:lpstr>Investing: Value vs Growth</vt:lpstr>
      <vt:lpstr>Activist vs Passive investing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586</cp:revision>
  <cp:lastPrinted>2024-08-07T19:50:21Z</cp:lastPrinted>
  <dcterms:created xsi:type="dcterms:W3CDTF">2010-08-23T11:25:52Z</dcterms:created>
  <dcterms:modified xsi:type="dcterms:W3CDTF">2024-08-07T19:50:28Z</dcterms:modified>
</cp:coreProperties>
</file>