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411" r:id="rId1"/>
  </p:sldMasterIdLst>
  <p:notesMasterIdLst>
    <p:notesMasterId r:id="rId29"/>
  </p:notesMasterIdLst>
  <p:handoutMasterIdLst>
    <p:handoutMasterId r:id="rId30"/>
  </p:handoutMasterIdLst>
  <p:sldIdLst>
    <p:sldId id="405" r:id="rId2"/>
    <p:sldId id="406" r:id="rId3"/>
    <p:sldId id="432" r:id="rId4"/>
    <p:sldId id="415" r:id="rId5"/>
    <p:sldId id="416" r:id="rId6"/>
    <p:sldId id="417" r:id="rId7"/>
    <p:sldId id="431" r:id="rId8"/>
    <p:sldId id="418" r:id="rId9"/>
    <p:sldId id="419" r:id="rId10"/>
    <p:sldId id="407" r:id="rId11"/>
    <p:sldId id="444" r:id="rId12"/>
    <p:sldId id="408" r:id="rId13"/>
    <p:sldId id="410" r:id="rId14"/>
    <p:sldId id="422" r:id="rId15"/>
    <p:sldId id="446" r:id="rId16"/>
    <p:sldId id="434" r:id="rId17"/>
    <p:sldId id="435" r:id="rId18"/>
    <p:sldId id="436" r:id="rId19"/>
    <p:sldId id="438" r:id="rId20"/>
    <p:sldId id="439" r:id="rId21"/>
    <p:sldId id="449" r:id="rId22"/>
    <p:sldId id="450" r:id="rId23"/>
    <p:sldId id="451" r:id="rId24"/>
    <p:sldId id="452" r:id="rId25"/>
    <p:sldId id="453" r:id="rId26"/>
    <p:sldId id="454" r:id="rId27"/>
    <p:sldId id="455" r:id="rId28"/>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27"/>
    <p:restoredTop sz="93605"/>
  </p:normalViewPr>
  <p:slideViewPr>
    <p:cSldViewPr>
      <p:cViewPr varScale="1">
        <p:scale>
          <a:sx n="115" d="100"/>
          <a:sy n="115" d="100"/>
        </p:scale>
        <p:origin x="1272"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0148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3"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Tree>
    <p:extLst>
      <p:ext uri="{BB962C8B-B14F-4D97-AF65-F5344CB8AC3E}">
        <p14:creationId xmlns:p14="http://schemas.microsoft.com/office/powerpoint/2010/main" val="36467065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B548DA48-CD55-7D46-9088-BD1D4AF668F0}" type="slidenum">
              <a:rPr lang="en-US" smtClean="0"/>
              <a:pPr>
                <a:defRPr/>
              </a:pPr>
              <a:t>‹#›</a:t>
            </a:fld>
            <a:endParaRPr lang="en-US" dirty="0"/>
          </a:p>
        </p:txBody>
      </p:sp>
    </p:spTree>
    <p:extLst>
      <p:ext uri="{BB962C8B-B14F-4D97-AF65-F5344CB8AC3E}">
        <p14:creationId xmlns:p14="http://schemas.microsoft.com/office/powerpoint/2010/main" val="4189655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97546" cy="1191768"/>
          </a:xfrm>
        </p:spPr>
        <p:txBody>
          <a:bodyPr/>
          <a:lstStyle/>
          <a:p>
            <a:r>
              <a:rPr lang="en-US"/>
              <a:t>Click to edit Master title style</a:t>
            </a:r>
            <a:endParaRPr lang="en-US" dirty="0"/>
          </a:p>
        </p:txBody>
      </p:sp>
      <p:sp>
        <p:nvSpPr>
          <p:cNvPr id="3" name="Content Placeholder 2"/>
          <p:cNvSpPr>
            <a:spLocks noGrp="1"/>
          </p:cNvSpPr>
          <p:nvPr>
            <p:ph idx="1"/>
          </p:nvPr>
        </p:nvSpPr>
        <p:spPr>
          <a:xfrm>
            <a:off x="685800" y="1752600"/>
            <a:ext cx="7761732" cy="4419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4061597799"/>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CA031F07-3481-9143-935D-C9BC1BAF8C14}" type="slidenum">
              <a:rPr lang="en-US" smtClean="0"/>
              <a:pPr>
                <a:defRPr/>
              </a:pPr>
              <a:t>‹#›</a:t>
            </a:fld>
            <a:endParaRPr lang="en-US" dirty="0"/>
          </a:p>
        </p:txBody>
      </p:sp>
    </p:spTree>
    <p:extLst>
      <p:ext uri="{BB962C8B-B14F-4D97-AF65-F5344CB8AC3E}">
        <p14:creationId xmlns:p14="http://schemas.microsoft.com/office/powerpoint/2010/main" val="3745584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932319342"/>
      </p:ext>
    </p:extLst>
  </p:cSld>
  <p:clrMapOvr>
    <a:masterClrMapping/>
  </p:clrMapOvr>
  <p:hf sldNum="0" hd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308592848"/>
      </p:ext>
    </p:extLst>
  </p:cSld>
  <p:clrMapOvr>
    <a:masterClrMapping/>
  </p:clrMapOvr>
  <p:hf sldNum="0" hd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pPr>
              <a:defRPr/>
            </a:pPr>
            <a:fld id="{500F3875-3E8C-C840-A055-17855AA13C79}" type="slidenum">
              <a:rPr lang="en-US" smtClean="0"/>
              <a:pPr>
                <a:defRPr/>
              </a:pPr>
              <a:t>‹#›</a:t>
            </a:fld>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0972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pPr>
              <a:defRPr/>
            </a:pPr>
            <a:fld id="{B9BA377C-7D64-3F47-856A-286272E12FC8}" type="slidenum">
              <a:rPr lang="en-US" smtClean="0"/>
              <a:pPr>
                <a:defRPr/>
              </a:pPr>
              <a:t>‹#›</a:t>
            </a:fld>
            <a:endParaRPr lang="en-US" dirty="0"/>
          </a:p>
        </p:txBody>
      </p:sp>
    </p:spTree>
    <p:extLst>
      <p:ext uri="{BB962C8B-B14F-4D97-AF65-F5344CB8AC3E}">
        <p14:creationId xmlns:p14="http://schemas.microsoft.com/office/powerpoint/2010/main" val="3328263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438031939"/>
      </p:ext>
    </p:extLst>
  </p:cSld>
  <p:clrMapOvr>
    <a:masterClrMapping/>
  </p:clrMapOvr>
  <p:hf sldNum="0" hdr="0" dt="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3CC3F1FF-FCC0-0849-955C-7A2EFAD0A42E}" type="slidenum">
              <a:rPr lang="en-US" smtClean="0"/>
              <a:pPr>
                <a:defRPr/>
              </a:pPr>
              <a:t>‹#›</a:t>
            </a:fld>
            <a:endParaRPr lang="en-US" dirty="0"/>
          </a:p>
        </p:txBody>
      </p:sp>
    </p:spTree>
    <p:extLst>
      <p:ext uri="{BB962C8B-B14F-4D97-AF65-F5344CB8AC3E}">
        <p14:creationId xmlns:p14="http://schemas.microsoft.com/office/powerpoint/2010/main" val="2850640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509058288"/>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351946843"/>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142568023"/>
      </p:ext>
    </p:extLst>
  </p:cSld>
  <p:clrMap bg1="lt1" tx1="dk1" bg2="lt2" tx2="dk2" accent1="accent1" accent2="accent2" accent3="accent3" accent4="accent4" accent5="accent5" accent6="accent6" hlink="hlink" folHlink="folHlink"/>
  <p:sldLayoutIdLst>
    <p:sldLayoutId id="2147484412" r:id="rId1"/>
    <p:sldLayoutId id="2147484413" r:id="rId2"/>
    <p:sldLayoutId id="2147484414" r:id="rId3"/>
    <p:sldLayoutId id="2147484415" r:id="rId4"/>
    <p:sldLayoutId id="2147484416" r:id="rId5"/>
    <p:sldLayoutId id="2147484417" r:id="rId6"/>
    <p:sldLayoutId id="2147484418" r:id="rId7"/>
    <p:sldLayoutId id="2147484419" r:id="rId8"/>
    <p:sldLayoutId id="2147484420" r:id="rId9"/>
    <p:sldLayoutId id="2147484421" r:id="rId10"/>
    <p:sldLayoutId id="2147484422" r:id="rId11"/>
  </p:sldLayoutIdLst>
  <p:hf sldNum="0" hdr="0" dt="0"/>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404" name="Group 16391">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5" name="Oval 16392">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6" name="Oval 16393">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useBgFill="1">
        <p:nvSpPr>
          <p:cNvPr id="16407" name="Rectangle 16395">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2" name="Rectangle 2"/>
          <p:cNvSpPr>
            <a:spLocks noGrp="1" noChangeArrowheads="1"/>
          </p:cNvSpPr>
          <p:nvPr>
            <p:ph type="title"/>
          </p:nvPr>
        </p:nvSpPr>
        <p:spPr>
          <a:xfrm>
            <a:off x="4940658" y="1382165"/>
            <a:ext cx="3651884" cy="1517984"/>
          </a:xfrm>
        </p:spPr>
        <p:txBody>
          <a:bodyPr vert="horz" lIns="91440" tIns="45720" rIns="91440" bIns="45720" rtlCol="0" anchor="ctr">
            <a:normAutofit fontScale="90000"/>
          </a:bodyPr>
          <a:lstStyle/>
          <a:p>
            <a:r>
              <a:rPr lang="en-US" sz="4200" dirty="0">
                <a:solidFill>
                  <a:srgbClr val="000000"/>
                </a:solidFill>
              </a:rPr>
              <a:t>Chapter 15: Investing in youth</a:t>
            </a:r>
          </a:p>
        </p:txBody>
      </p:sp>
      <p:sp>
        <p:nvSpPr>
          <p:cNvPr id="16408" name="Freeform: Shape 16397">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 y="401980"/>
            <a:ext cx="4586799"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5">
              <a:alphaModFix amt="30000"/>
              <a:duotone>
                <a:prstClr val="black"/>
                <a:schemeClr val="accent1">
                  <a:tint val="45000"/>
                  <a:satMod val="400000"/>
                </a:schemeClr>
              </a:duotone>
              <a:extLst>
                <a:ext uri="{BEBA8EAE-BF5A-486C-A8C5-ECC9F3942E4B}">
                  <a14:imgProps xmlns:a14="http://schemas.microsoft.com/office/drawing/2010/main">
                    <a14:imgLayer r:embed="rId6">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7" name="Content Placeholder 6" descr="A book cover with orange arrows and black text&#10;&#10;Description automatically generated">
            <a:extLst>
              <a:ext uri="{FF2B5EF4-FFF2-40B4-BE49-F238E27FC236}">
                <a16:creationId xmlns:a16="http://schemas.microsoft.com/office/drawing/2014/main" id="{D5097C87-D76C-CADB-2D08-0A73E45D106E}"/>
              </a:ext>
            </a:extLst>
          </p:cNvPr>
          <p:cNvPicPr>
            <a:picLocks noGrp="1" noChangeAspect="1"/>
          </p:cNvPicPr>
          <p:nvPr>
            <p:ph idx="1"/>
          </p:nvPr>
        </p:nvPicPr>
        <p:blipFill>
          <a:blip r:embed="rId7"/>
          <a:srcRect l="5911" r="8490"/>
          <a:stretch/>
        </p:blipFill>
        <p:spPr>
          <a:xfrm>
            <a:off x="-7399" y="401980"/>
            <a:ext cx="4586799"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6387" name="Footer Placeholder 1"/>
          <p:cNvSpPr>
            <a:spLocks noGrp="1"/>
          </p:cNvSpPr>
          <p:nvPr>
            <p:ph type="ftr" sz="quarter" idx="11"/>
          </p:nvPr>
        </p:nvSpPr>
        <p:spPr>
          <a:xfrm>
            <a:off x="4940658" y="6252323"/>
            <a:ext cx="3442479" cy="365125"/>
          </a:xfrm>
        </p:spPr>
        <p:txBody>
          <a:bodyPr vert="horz" lIns="91440" tIns="45720" rIns="91440" bIns="45720" rtlCol="0" anchor="ctr">
            <a:norm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pPr defTabSz="457200">
              <a:spcAft>
                <a:spcPts val="600"/>
              </a:spcAft>
            </a:pPr>
            <a:r>
              <a:rPr lang="en-US" sz="1100" kern="1200">
                <a:solidFill>
                  <a:srgbClr val="7F7F7F"/>
                </a:solidFill>
                <a:latin typeface="+mn-lt"/>
                <a:ea typeface="+mn-ea"/>
                <a:cs typeface="+mn-cs"/>
              </a:rPr>
              <a:t>Aswath Damodaran</a:t>
            </a:r>
          </a:p>
        </p:txBody>
      </p:sp>
      <p:grpSp>
        <p:nvGrpSpPr>
          <p:cNvPr id="16409" name="Group 16399">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1" name="Oval 16400">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2" name="Oval 16401">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249CA-B757-511B-6EDC-95B1D8BE44CE}"/>
              </a:ext>
            </a:extLst>
          </p:cNvPr>
          <p:cNvSpPr>
            <a:spLocks noGrp="1"/>
          </p:cNvSpPr>
          <p:nvPr>
            <p:ph type="title"/>
          </p:nvPr>
        </p:nvSpPr>
        <p:spPr/>
        <p:txBody>
          <a:bodyPr/>
          <a:lstStyle/>
          <a:p>
            <a:r>
              <a:rPr lang="en-US" dirty="0"/>
              <a:t>Venture capital</a:t>
            </a:r>
          </a:p>
        </p:txBody>
      </p:sp>
      <p:sp>
        <p:nvSpPr>
          <p:cNvPr id="21" name="Content Placeholder 20">
            <a:extLst>
              <a:ext uri="{FF2B5EF4-FFF2-40B4-BE49-F238E27FC236}">
                <a16:creationId xmlns:a16="http://schemas.microsoft.com/office/drawing/2014/main" id="{988D6A4D-E388-C22A-0164-B47AFB0BC225}"/>
              </a:ext>
            </a:extLst>
          </p:cNvPr>
          <p:cNvSpPr>
            <a:spLocks noGrp="1"/>
          </p:cNvSpPr>
          <p:nvPr>
            <p:ph idx="1"/>
          </p:nvPr>
        </p:nvSpPr>
        <p:spPr/>
        <p:txBody>
          <a:bodyPr>
            <a:normAutofit/>
          </a:bodyPr>
          <a:lstStyle/>
          <a:p>
            <a:r>
              <a:rPr lang="en-US" dirty="0"/>
              <a:t>For start-ups and very young companies, it is </a:t>
            </a:r>
            <a:r>
              <a:rPr lang="en-US" b="1" dirty="0"/>
              <a:t>venture capitalists who help founders build these businesses</a:t>
            </a:r>
            <a:r>
              <a:rPr lang="en-US" dirty="0"/>
              <a:t>, supplying capital in exchange for receiving shares of ownership in these companies. </a:t>
            </a:r>
          </a:p>
          <a:p>
            <a:pPr lvl="1"/>
            <a:r>
              <a:rPr lang="en-US" dirty="0"/>
              <a:t>We noted that venture capitalists play a key role in the transition of idea businesses to successful money makers, but do they generate returns commensurate with the risk that they are exposed to in these investments? </a:t>
            </a:r>
          </a:p>
          <a:p>
            <a:r>
              <a:rPr lang="en-US" dirty="0"/>
              <a:t>We will  argue that venture capitalists are more traders than investors, playing the pricing game, and then look at the winners and losers in that game.</a:t>
            </a:r>
          </a:p>
        </p:txBody>
      </p:sp>
      <p:sp>
        <p:nvSpPr>
          <p:cNvPr id="7" name="Text Placeholder 6">
            <a:extLst>
              <a:ext uri="{FF2B5EF4-FFF2-40B4-BE49-F238E27FC236}">
                <a16:creationId xmlns:a16="http://schemas.microsoft.com/office/drawing/2014/main" id="{A5F13643-7116-EB5C-752D-109B9796E958}"/>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FF626AB-172F-11C6-07A3-F1C16DAFC52A}"/>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401971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C5095-4343-F3EF-9299-6052A2537F31}"/>
              </a:ext>
            </a:extLst>
          </p:cNvPr>
          <p:cNvSpPr>
            <a:spLocks noGrp="1"/>
          </p:cNvSpPr>
          <p:nvPr>
            <p:ph type="title"/>
          </p:nvPr>
        </p:nvSpPr>
        <p:spPr/>
        <p:txBody>
          <a:bodyPr/>
          <a:lstStyle/>
          <a:p>
            <a:r>
              <a:rPr lang="en-US" dirty="0"/>
              <a:t>VC: A Pricing game</a:t>
            </a:r>
          </a:p>
        </p:txBody>
      </p:sp>
      <p:sp>
        <p:nvSpPr>
          <p:cNvPr id="25" name="Content Placeholder 24">
            <a:extLst>
              <a:ext uri="{FF2B5EF4-FFF2-40B4-BE49-F238E27FC236}">
                <a16:creationId xmlns:a16="http://schemas.microsoft.com/office/drawing/2014/main" id="{1FB3B3D2-F3FE-AFDA-5062-1BB72C5A8CC7}"/>
              </a:ext>
            </a:extLst>
          </p:cNvPr>
          <p:cNvSpPr>
            <a:spLocks noGrp="1"/>
          </p:cNvSpPr>
          <p:nvPr>
            <p:ph idx="1"/>
          </p:nvPr>
        </p:nvSpPr>
        <p:spPr/>
        <p:txBody>
          <a:bodyPr>
            <a:normAutofit fontScale="85000" lnSpcReduction="20000"/>
          </a:bodyPr>
          <a:lstStyle/>
          <a:p>
            <a:pPr lvl="0"/>
            <a:r>
              <a:rPr lang="en-US" u="sng" dirty="0"/>
              <a:t>Recent pricing of the same company</a:t>
            </a:r>
            <a:r>
              <a:rPr lang="en-US" dirty="0"/>
              <a:t>: In the most limited version of this game, a prospective or existing investor in a private business looks at what investors in the most recent prior round have priced the company to gauge whether they are getting a reasonable price. </a:t>
            </a:r>
          </a:p>
          <a:p>
            <a:pPr lvl="0"/>
            <a:r>
              <a:rPr lang="en-US" u="sng" dirty="0"/>
              <a:t>Pricing of “similar” private companies</a:t>
            </a:r>
            <a:r>
              <a:rPr lang="en-US" dirty="0"/>
              <a:t>: In a slightly more expanded version of this process, you would look at what investors are paying for similar companies in the “same business”, with all the subjective judgments of what comprises “similar” and “same business”, scale this price to revenues, or lacking that, a common metric (users, subscribers, downloads etc. for that space), and price your company. </a:t>
            </a:r>
          </a:p>
          <a:p>
            <a:r>
              <a:rPr lang="en-US" u="sng" dirty="0"/>
              <a:t>Pricing of public companies, with post-value adjustments</a:t>
            </a:r>
            <a:r>
              <a:rPr lang="en-US" dirty="0"/>
              <a:t>: In the rare cases where a private business has enough operating substance today, in the form of revenues or even earnings, in a space where there are public companies, you could use the pricing of public companies as your basis for pricing private businesses. </a:t>
            </a:r>
          </a:p>
        </p:txBody>
      </p:sp>
      <p:sp>
        <p:nvSpPr>
          <p:cNvPr id="7" name="Text Placeholder 6">
            <a:extLst>
              <a:ext uri="{FF2B5EF4-FFF2-40B4-BE49-F238E27FC236}">
                <a16:creationId xmlns:a16="http://schemas.microsoft.com/office/drawing/2014/main" id="{1250C2A8-8EFB-2DA1-ED83-D353303C82F6}"/>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DFB91D2A-923D-C64A-0DA1-85BBB8789F2E}"/>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94210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1B995-EC7C-5323-ECD2-931C04C400DD}"/>
              </a:ext>
            </a:extLst>
          </p:cNvPr>
          <p:cNvSpPr>
            <a:spLocks noGrp="1"/>
          </p:cNvSpPr>
          <p:nvPr>
            <p:ph type="title"/>
          </p:nvPr>
        </p:nvSpPr>
        <p:spPr/>
        <p:txBody>
          <a:bodyPr/>
          <a:lstStyle/>
          <a:p>
            <a:r>
              <a:rPr lang="en-US" dirty="0"/>
              <a:t>With limitations</a:t>
            </a:r>
          </a:p>
        </p:txBody>
      </p:sp>
      <p:sp>
        <p:nvSpPr>
          <p:cNvPr id="26" name="Content Placeholder 25">
            <a:extLst>
              <a:ext uri="{FF2B5EF4-FFF2-40B4-BE49-F238E27FC236}">
                <a16:creationId xmlns:a16="http://schemas.microsoft.com/office/drawing/2014/main" id="{5A582F8A-EE8C-CCAC-A679-12AF10AECE14}"/>
              </a:ext>
            </a:extLst>
          </p:cNvPr>
          <p:cNvSpPr>
            <a:spLocks noGrp="1"/>
          </p:cNvSpPr>
          <p:nvPr>
            <p:ph idx="1"/>
          </p:nvPr>
        </p:nvSpPr>
        <p:spPr/>
        <p:txBody>
          <a:bodyPr>
            <a:normAutofit fontScale="85000" lnSpcReduction="10000"/>
          </a:bodyPr>
          <a:lstStyle/>
          <a:p>
            <a:pPr lvl="0"/>
            <a:r>
              <a:rPr lang="en-US" u="sng" dirty="0"/>
              <a:t>Small Samples</a:t>
            </a:r>
            <a:r>
              <a:rPr lang="en-US" dirty="0"/>
              <a:t>: If your pricing is based upon other private company investments, your sample sizes will tend to be much smaller, if you are a VC than if you a public company investor. </a:t>
            </a:r>
          </a:p>
          <a:p>
            <a:pPr lvl="0"/>
            <a:r>
              <a:rPr lang="en-US" u="sng" dirty="0"/>
              <a:t>With Infrequent Updating</a:t>
            </a:r>
            <a:r>
              <a:rPr lang="en-US" dirty="0"/>
              <a:t>: The small sample problem is exacerbated by the fact that unlike public companies, where trading is frequent and prices get updated for most of the companies in our sample almost continuously, private company transactions are few and far between. </a:t>
            </a:r>
          </a:p>
          <a:p>
            <a:pPr lvl="0"/>
            <a:r>
              <a:rPr lang="en-US" u="sng" dirty="0"/>
              <a:t>And Opaque Transactions</a:t>
            </a:r>
            <a:r>
              <a:rPr lang="en-US" dirty="0"/>
              <a:t>: There is a third problem that makes VC pricing complicated. Unlike public equities, where shares of equity give you identical claims and the total market value is the share price times number of shares outstanding, extrapolating from a VC investment for a share in a company to the overall value of equity can be and often is complicated. </a:t>
            </a:r>
          </a:p>
        </p:txBody>
      </p:sp>
      <p:sp>
        <p:nvSpPr>
          <p:cNvPr id="7" name="Text Placeholder 6">
            <a:extLst>
              <a:ext uri="{FF2B5EF4-FFF2-40B4-BE49-F238E27FC236}">
                <a16:creationId xmlns:a16="http://schemas.microsoft.com/office/drawing/2014/main" id="{B110C944-BC44-F357-E05A-01E26CB9114E}"/>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81E37BF-37A7-1B20-D2F9-564FAACD793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305088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F04B6-0A4B-EFB7-A3D3-43C03301AC4B}"/>
              </a:ext>
            </a:extLst>
          </p:cNvPr>
          <p:cNvSpPr>
            <a:spLocks noGrp="1"/>
          </p:cNvSpPr>
          <p:nvPr>
            <p:ph type="title"/>
          </p:nvPr>
        </p:nvSpPr>
        <p:spPr/>
        <p:txBody>
          <a:bodyPr/>
          <a:lstStyle/>
          <a:p>
            <a:r>
              <a:rPr lang="en-US" dirty="0"/>
              <a:t>And Consequences</a:t>
            </a:r>
          </a:p>
        </p:txBody>
      </p:sp>
      <p:sp>
        <p:nvSpPr>
          <p:cNvPr id="19" name="Content Placeholder 18">
            <a:extLst>
              <a:ext uri="{FF2B5EF4-FFF2-40B4-BE49-F238E27FC236}">
                <a16:creationId xmlns:a16="http://schemas.microsoft.com/office/drawing/2014/main" id="{DDBA28AC-A760-A386-D5ED-F2FDF6F6C635}"/>
              </a:ext>
            </a:extLst>
          </p:cNvPr>
          <p:cNvSpPr>
            <a:spLocks noGrp="1"/>
          </p:cNvSpPr>
          <p:nvPr>
            <p:ph idx="1"/>
          </p:nvPr>
        </p:nvSpPr>
        <p:spPr/>
        <p:txBody>
          <a:bodyPr>
            <a:normAutofit fontScale="92500" lnSpcReduction="10000"/>
          </a:bodyPr>
          <a:lstStyle/>
          <a:p>
            <a:pPr lvl="0"/>
            <a:r>
              <a:rPr lang="en-US" sz="1600" dirty="0"/>
              <a:t>VC pricing estimates will </a:t>
            </a:r>
            <a:r>
              <a:rPr lang="en-US" sz="1600" b="1" dirty="0"/>
              <a:t>have more noise (error</a:t>
            </a:r>
            <a:r>
              <a:rPr lang="en-US" sz="1600" dirty="0"/>
              <a:t>) attached to them. </a:t>
            </a:r>
          </a:p>
          <a:p>
            <a:pPr lvl="0"/>
            <a:r>
              <a:rPr lang="en-US" sz="1600" dirty="0"/>
              <a:t>VC pricing will </a:t>
            </a:r>
            <a:r>
              <a:rPr lang="en-US" sz="1600" b="1" dirty="0"/>
              <a:t>be more subjective</a:t>
            </a:r>
            <a:r>
              <a:rPr lang="en-US" sz="1600" dirty="0"/>
              <a:t>, since you have the freedom to choose your comparable firms and often can use discretion to adjust for the infrequent data updating and the complexity of equity investments. </a:t>
            </a:r>
          </a:p>
          <a:p>
            <a:pPr lvl="0"/>
            <a:r>
              <a:rPr lang="en-US" sz="1600" dirty="0"/>
              <a:t>The pricing </a:t>
            </a:r>
            <a:r>
              <a:rPr lang="en-US" sz="1600" b="1" dirty="0"/>
              <a:t>will lag the market</a:t>
            </a:r>
            <a:r>
              <a:rPr lang="en-US" sz="1600" dirty="0"/>
              <a:t>. It is a well-established fact that the capital coming into the VC business ebbs and flows across time, with the number of transactions increasing in up markets and dropping in down markets. </a:t>
            </a:r>
          </a:p>
          <a:p>
            <a:pPr lvl="0"/>
            <a:r>
              <a:rPr lang="en-US" sz="1600" dirty="0"/>
              <a:t>Since VC pricing is based upon small samples with infrequent transactions, it is </a:t>
            </a:r>
            <a:r>
              <a:rPr lang="en-US" sz="1600" b="1" dirty="0"/>
              <a:t>susceptible to feedback loops, where one badly priced transaction (in either direction) can trigger many more badly priced transactions. It does price spirals</a:t>
            </a:r>
            <a:r>
              <a:rPr lang="en-US" sz="1600" dirty="0"/>
              <a:t>, if they occur, will be more pronounced in both directions.</a:t>
            </a:r>
          </a:p>
          <a:p>
            <a:pPr lvl="0"/>
            <a:r>
              <a:rPr lang="en-US" sz="1600" dirty="0"/>
              <a:t>Unlike public market investors, where the pricing game can be played in minutes or even fractions of a minute on liquid stocks, private market pricing </a:t>
            </a:r>
            <a:r>
              <a:rPr lang="en-US" sz="1600" b="1" dirty="0"/>
              <a:t>requires patience and more of it, the younger a company is</a:t>
            </a:r>
            <a:r>
              <a:rPr lang="en-US" sz="1600" dirty="0"/>
              <a:t>. </a:t>
            </a:r>
          </a:p>
        </p:txBody>
      </p:sp>
      <p:sp>
        <p:nvSpPr>
          <p:cNvPr id="7" name="Text Placeholder 6">
            <a:extLst>
              <a:ext uri="{FF2B5EF4-FFF2-40B4-BE49-F238E27FC236}">
                <a16:creationId xmlns:a16="http://schemas.microsoft.com/office/drawing/2014/main" id="{99223EA7-D26D-FCBC-0B3D-B76F6597599B}"/>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E46CCCD8-2F80-324C-24F8-AF50CDFCAFB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848995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4ED3A-1E58-8BF9-8C6B-0B2A6F45097F}"/>
              </a:ext>
            </a:extLst>
          </p:cNvPr>
          <p:cNvSpPr>
            <a:spLocks noGrp="1"/>
          </p:cNvSpPr>
          <p:nvPr>
            <p:ph type="title"/>
          </p:nvPr>
        </p:nvSpPr>
        <p:spPr/>
        <p:txBody>
          <a:bodyPr/>
          <a:lstStyle/>
          <a:p>
            <a:r>
              <a:rPr lang="en-US" dirty="0"/>
              <a:t>VC Returns, across investors</a:t>
            </a:r>
          </a:p>
        </p:txBody>
      </p:sp>
      <p:sp>
        <p:nvSpPr>
          <p:cNvPr id="11" name="Text Placeholder 10">
            <a:extLst>
              <a:ext uri="{FF2B5EF4-FFF2-40B4-BE49-F238E27FC236}">
                <a16:creationId xmlns:a16="http://schemas.microsoft.com/office/drawing/2014/main" id="{4CC0E91F-7329-76CA-05F0-FF023B2B7824}"/>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AA410754-7B11-8508-83D2-1A191C6F91B9}"/>
              </a:ext>
            </a:extLst>
          </p:cNvPr>
          <p:cNvSpPr>
            <a:spLocks noGrp="1"/>
          </p:cNvSpPr>
          <p:nvPr>
            <p:ph type="ftr" sz="quarter" idx="11"/>
          </p:nvPr>
        </p:nvSpPr>
        <p:spPr/>
        <p:txBody>
          <a:bodyPr/>
          <a:lstStyle/>
          <a:p>
            <a:r>
              <a:rPr lang="en-US"/>
              <a:t>Aswath Damodaran</a:t>
            </a:r>
          </a:p>
        </p:txBody>
      </p:sp>
      <p:pic>
        <p:nvPicPr>
          <p:cNvPr id="3" name="Content Placeholder 2" descr="Chart, bar chart&#10;&#10;Description automatically generated">
            <a:extLst>
              <a:ext uri="{FF2B5EF4-FFF2-40B4-BE49-F238E27FC236}">
                <a16:creationId xmlns:a16="http://schemas.microsoft.com/office/drawing/2014/main" id="{5924045B-BE94-E550-8A3A-05A9717DE5E6}"/>
              </a:ext>
            </a:extLst>
          </p:cNvPr>
          <p:cNvPicPr>
            <a:picLocks noGrp="1" noChangeAspect="1"/>
          </p:cNvPicPr>
          <p:nvPr>
            <p:ph idx="1"/>
          </p:nvPr>
        </p:nvPicPr>
        <p:blipFill>
          <a:blip r:embed="rId2"/>
          <a:stretch>
            <a:fillRect/>
          </a:stretch>
        </p:blipFill>
        <p:spPr>
          <a:xfrm>
            <a:off x="628650" y="1344034"/>
            <a:ext cx="5033963" cy="3703207"/>
          </a:xfrm>
          <a:prstGeom prst="rect">
            <a:avLst/>
          </a:prstGeom>
        </p:spPr>
      </p:pic>
    </p:spTree>
    <p:extLst>
      <p:ext uri="{BB962C8B-B14F-4D97-AF65-F5344CB8AC3E}">
        <p14:creationId xmlns:p14="http://schemas.microsoft.com/office/powerpoint/2010/main" val="148691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A0D18-09C7-CBEB-FCB8-0EB8827AA598}"/>
              </a:ext>
            </a:extLst>
          </p:cNvPr>
          <p:cNvSpPr>
            <a:spLocks noGrp="1"/>
          </p:cNvSpPr>
          <p:nvPr>
            <p:ph type="title"/>
          </p:nvPr>
        </p:nvSpPr>
        <p:spPr/>
        <p:txBody>
          <a:bodyPr/>
          <a:lstStyle/>
          <a:p>
            <a:r>
              <a:rPr lang="en-US" dirty="0"/>
              <a:t>With skewed payoffs..</a:t>
            </a:r>
          </a:p>
        </p:txBody>
      </p:sp>
      <p:sp>
        <p:nvSpPr>
          <p:cNvPr id="8" name="Text Placeholder 7">
            <a:extLst>
              <a:ext uri="{FF2B5EF4-FFF2-40B4-BE49-F238E27FC236}">
                <a16:creationId xmlns:a16="http://schemas.microsoft.com/office/drawing/2014/main" id="{F8229D3B-70AC-6B6A-215E-CAC946C7AEC5}"/>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BA862804-B63C-A3A3-DCD4-57DB3A57C12C}"/>
              </a:ext>
            </a:extLst>
          </p:cNvPr>
          <p:cNvSpPr>
            <a:spLocks noGrp="1"/>
          </p:cNvSpPr>
          <p:nvPr>
            <p:ph type="ftr" sz="quarter" idx="11"/>
          </p:nvPr>
        </p:nvSpPr>
        <p:spPr/>
        <p:txBody>
          <a:bodyPr/>
          <a:lstStyle/>
          <a:p>
            <a:r>
              <a:rPr lang="en-US"/>
              <a:t>Aswath Damodaran</a:t>
            </a:r>
          </a:p>
        </p:txBody>
      </p:sp>
      <p:pic>
        <p:nvPicPr>
          <p:cNvPr id="3" name="Content Placeholder 2" descr="Chart, bar chart&#10;&#10;Description automatically generated">
            <a:extLst>
              <a:ext uri="{FF2B5EF4-FFF2-40B4-BE49-F238E27FC236}">
                <a16:creationId xmlns:a16="http://schemas.microsoft.com/office/drawing/2014/main" id="{17255424-4040-4762-657E-B87A950E82A5}"/>
              </a:ext>
            </a:extLst>
          </p:cNvPr>
          <p:cNvPicPr>
            <a:picLocks noGrp="1" noChangeAspect="1"/>
          </p:cNvPicPr>
          <p:nvPr>
            <p:ph idx="1"/>
          </p:nvPr>
        </p:nvPicPr>
        <p:blipFill>
          <a:blip r:embed="rId2"/>
          <a:stretch>
            <a:fillRect/>
          </a:stretch>
        </p:blipFill>
        <p:spPr>
          <a:xfrm>
            <a:off x="628650" y="1454458"/>
            <a:ext cx="5033963" cy="3482359"/>
          </a:xfrm>
          <a:prstGeom prst="rect">
            <a:avLst/>
          </a:prstGeom>
        </p:spPr>
      </p:pic>
    </p:spTree>
    <p:extLst>
      <p:ext uri="{BB962C8B-B14F-4D97-AF65-F5344CB8AC3E}">
        <p14:creationId xmlns:p14="http://schemas.microsoft.com/office/powerpoint/2010/main" val="3273744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84839-4433-81C3-A8A2-1E83EC05C221}"/>
              </a:ext>
            </a:extLst>
          </p:cNvPr>
          <p:cNvSpPr>
            <a:spLocks noGrp="1"/>
          </p:cNvSpPr>
          <p:nvPr>
            <p:ph type="title"/>
          </p:nvPr>
        </p:nvSpPr>
        <p:spPr/>
        <p:txBody>
          <a:bodyPr/>
          <a:lstStyle/>
          <a:p>
            <a:r>
              <a:rPr lang="en-US" dirty="0"/>
              <a:t>And more staying power</a:t>
            </a:r>
          </a:p>
        </p:txBody>
      </p:sp>
      <p:sp>
        <p:nvSpPr>
          <p:cNvPr id="6" name="Content Placeholder 5">
            <a:extLst>
              <a:ext uri="{FF2B5EF4-FFF2-40B4-BE49-F238E27FC236}">
                <a16:creationId xmlns:a16="http://schemas.microsoft.com/office/drawing/2014/main" id="{0F04DA32-C254-8024-E620-9D7C1FD781DA}"/>
              </a:ext>
            </a:extLst>
          </p:cNvPr>
          <p:cNvSpPr>
            <a:spLocks noGrp="1"/>
          </p:cNvSpPr>
          <p:nvPr>
            <p:ph idx="1"/>
          </p:nvPr>
        </p:nvSpPr>
        <p:spPr/>
        <p:txBody>
          <a:bodyPr/>
          <a:lstStyle/>
          <a:p>
            <a:r>
              <a:rPr lang="en-US" dirty="0"/>
              <a:t>The </a:t>
            </a:r>
            <a:r>
              <a:rPr lang="en-US" b="1" dirty="0"/>
              <a:t>most successful VCs not only earn higher returns than the top public market investors </a:t>
            </a:r>
            <a:r>
              <a:rPr lang="en-US" dirty="0"/>
              <a:t>but that there is </a:t>
            </a:r>
            <a:r>
              <a:rPr lang="en-US" b="1" dirty="0"/>
              <a:t>more consistency in the VC business</a:t>
            </a:r>
            <a:r>
              <a:rPr lang="en-US" dirty="0"/>
              <a:t>, insofar as the best of the VCs are able to generate higher returns across longer time periods. </a:t>
            </a:r>
          </a:p>
          <a:p>
            <a:pPr lvl="1"/>
            <a:r>
              <a:rPr lang="en-US" dirty="0"/>
              <a:t>That would suggest that venture capitalists </a:t>
            </a:r>
            <a:r>
              <a:rPr lang="en-US" b="1" dirty="0"/>
              <a:t>bring more durable competitive advantages </a:t>
            </a:r>
            <a:r>
              <a:rPr lang="en-US" dirty="0"/>
              <a:t>to the investing game than public market investors. </a:t>
            </a:r>
          </a:p>
          <a:p>
            <a:pPr lvl="1"/>
            <a:r>
              <a:rPr lang="en-US" dirty="0"/>
              <a:t>That continuity can be explained by the </a:t>
            </a:r>
            <a:r>
              <a:rPr lang="en-US" b="1" dirty="0"/>
              <a:t>most successful VCs being able to get better terms </a:t>
            </a:r>
            <a:r>
              <a:rPr lang="en-US" dirty="0"/>
              <a:t>and getting invited to more transactions.</a:t>
            </a:r>
          </a:p>
          <a:p>
            <a:endParaRPr lang="en-US" dirty="0"/>
          </a:p>
        </p:txBody>
      </p:sp>
      <p:sp>
        <p:nvSpPr>
          <p:cNvPr id="11" name="Text Placeholder 10">
            <a:extLst>
              <a:ext uri="{FF2B5EF4-FFF2-40B4-BE49-F238E27FC236}">
                <a16:creationId xmlns:a16="http://schemas.microsoft.com/office/drawing/2014/main" id="{A07DEB0E-7F3B-2201-5733-371FE56E10CD}"/>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B3D3290-BBE9-B8D4-FBCE-C734C669F086}"/>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367939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6BCE8-5C7A-4F6F-A7DA-8C89326028C5}"/>
              </a:ext>
            </a:extLst>
          </p:cNvPr>
          <p:cNvSpPr>
            <a:spLocks noGrp="1"/>
          </p:cNvSpPr>
          <p:nvPr>
            <p:ph type="title"/>
          </p:nvPr>
        </p:nvSpPr>
        <p:spPr/>
        <p:txBody>
          <a:bodyPr/>
          <a:lstStyle/>
          <a:p>
            <a:r>
              <a:rPr lang="en-US" dirty="0"/>
              <a:t>VC success characteristics</a:t>
            </a:r>
          </a:p>
        </p:txBody>
      </p:sp>
      <p:sp>
        <p:nvSpPr>
          <p:cNvPr id="5" name="Content Placeholder 4">
            <a:extLst>
              <a:ext uri="{FF2B5EF4-FFF2-40B4-BE49-F238E27FC236}">
                <a16:creationId xmlns:a16="http://schemas.microsoft.com/office/drawing/2014/main" id="{EA7EB351-16C4-6579-2737-5E2D8881D811}"/>
              </a:ext>
            </a:extLst>
          </p:cNvPr>
          <p:cNvSpPr>
            <a:spLocks noGrp="1"/>
          </p:cNvSpPr>
          <p:nvPr>
            <p:ph idx="1"/>
          </p:nvPr>
        </p:nvSpPr>
        <p:spPr/>
        <p:txBody>
          <a:bodyPr>
            <a:normAutofit fontScale="85000" lnSpcReduction="10000"/>
          </a:bodyPr>
          <a:lstStyle/>
          <a:p>
            <a:pPr lvl="0"/>
            <a:r>
              <a:rPr lang="en-US" u="sng" dirty="0"/>
              <a:t>They are better at pricing (relatively): </a:t>
            </a:r>
            <a:r>
              <a:rPr lang="en-US" dirty="0"/>
              <a:t>The price that you can attach to a VC investment can vary widely across investors and while all these prices are undoubtedly wrong (because they are estimates), some of them are less wrong than others. </a:t>
            </a:r>
          </a:p>
          <a:p>
            <a:pPr lvl="0"/>
            <a:r>
              <a:rPr lang="en-US" u="sng" dirty="0"/>
              <a:t>They have more influence in the companies that they invest in</a:t>
            </a:r>
            <a:r>
              <a:rPr lang="en-US" dirty="0"/>
              <a:t>: </a:t>
            </a:r>
            <a:r>
              <a:rPr lang="en-US" dirty="0" err="1"/>
              <a:t>Venure</a:t>
            </a:r>
            <a:r>
              <a:rPr lang="en-US" dirty="0"/>
              <a:t> capitalists can take a more active role in the companies that they invest in, from informally advising managers to more formal roles as board members, helping these companies decide what metrics to focus on, how to improve these metrics and how (and when) to cash in on them (from an IPO or a sale).</a:t>
            </a:r>
          </a:p>
          <a:p>
            <a:pPr lvl="0"/>
            <a:r>
              <a:rPr lang="en-US" u="sng" dirty="0"/>
              <a:t>They have better timing</a:t>
            </a:r>
            <a:r>
              <a:rPr lang="en-US" dirty="0"/>
              <a:t>: The pricing game is all about timing, and the VC pricing game is more emphatically so. To be successful, you not only have to time your entry into a business right but even more critically, time your exit from it. </a:t>
            </a:r>
          </a:p>
        </p:txBody>
      </p:sp>
      <p:sp>
        <p:nvSpPr>
          <p:cNvPr id="10" name="Text Placeholder 9">
            <a:extLst>
              <a:ext uri="{FF2B5EF4-FFF2-40B4-BE49-F238E27FC236}">
                <a16:creationId xmlns:a16="http://schemas.microsoft.com/office/drawing/2014/main" id="{3EDFA9FB-BFC1-95CE-00E8-7DE6BE9BB34E}"/>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DA2ED26-9C86-462B-32DF-F32D49F9F1E4}"/>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713533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65361-B8F8-0ADA-B36F-27E307F2A7D9}"/>
              </a:ext>
            </a:extLst>
          </p:cNvPr>
          <p:cNvSpPr>
            <a:spLocks noGrp="1"/>
          </p:cNvSpPr>
          <p:nvPr>
            <p:ph type="title"/>
          </p:nvPr>
        </p:nvSpPr>
        <p:spPr/>
        <p:txBody>
          <a:bodyPr/>
          <a:lstStyle/>
          <a:p>
            <a:r>
              <a:rPr lang="en-US" dirty="0"/>
              <a:t>Determinants of VC success</a:t>
            </a:r>
          </a:p>
        </p:txBody>
      </p:sp>
      <p:sp>
        <p:nvSpPr>
          <p:cNvPr id="13" name="Content Placeholder 12">
            <a:extLst>
              <a:ext uri="{FF2B5EF4-FFF2-40B4-BE49-F238E27FC236}">
                <a16:creationId xmlns:a16="http://schemas.microsoft.com/office/drawing/2014/main" id="{60B38C3D-13BD-F941-524D-22997E722E65}"/>
              </a:ext>
            </a:extLst>
          </p:cNvPr>
          <p:cNvSpPr>
            <a:spLocks noGrp="1"/>
          </p:cNvSpPr>
          <p:nvPr>
            <p:ph idx="1"/>
          </p:nvPr>
        </p:nvSpPr>
        <p:spPr/>
        <p:txBody>
          <a:bodyPr>
            <a:normAutofit fontScale="70000" lnSpcReduction="20000"/>
          </a:bodyPr>
          <a:lstStyle/>
          <a:p>
            <a:pPr lvl="0"/>
            <a:r>
              <a:rPr lang="en-US" u="sng" dirty="0"/>
              <a:t>Good judges of narrative</a:t>
            </a:r>
            <a:r>
              <a:rPr lang="en-US" dirty="0"/>
              <a:t>: If you are an investor in young companies, you not only have to be good at assessing founder stories, and passing them through the 3P test, but you much also craft your own narrative for the company, to drive your investment in it.</a:t>
            </a:r>
          </a:p>
          <a:p>
            <a:pPr lvl="0"/>
            <a:r>
              <a:rPr lang="en-US" u="sng" dirty="0"/>
              <a:t>Good judges of managers/founders</a:t>
            </a:r>
            <a:r>
              <a:rPr lang="en-US" dirty="0"/>
              <a:t>: In a young company, you are entirely reliant on the founder and management team to deliver on the valuation story, and what sets the very best venture capitalists apart is their capacity to gauge the capacity and trustworthiness of a founder to deliver on a story.</a:t>
            </a:r>
          </a:p>
          <a:p>
            <a:pPr lvl="0"/>
            <a:r>
              <a:rPr lang="en-US" u="sng" dirty="0"/>
              <a:t>Protective of their investments as the firm grows</a:t>
            </a:r>
            <a:r>
              <a:rPr lang="en-US" dirty="0"/>
              <a:t>: As the firm grows and attracts new investment, you as the venture capitalist will have to protect your share of the business from the demands of those who bring in fresh capital. </a:t>
            </a:r>
          </a:p>
          <a:p>
            <a:pPr lvl="0"/>
            <a:r>
              <a:rPr lang="en-US" u="sng" dirty="0"/>
              <a:t>Good Assessors of failure risk</a:t>
            </a:r>
            <a:r>
              <a:rPr lang="en-US" dirty="0"/>
              <a:t>: Most small private businesses fail, either because the products or services they offer do not find a ready audience or because of poor management. Good venture capitalists seem to have the capacity to find the combination of ideas and management that make success more likely, albeit not guaranteed.</a:t>
            </a:r>
          </a:p>
          <a:p>
            <a:pPr lvl="0"/>
            <a:r>
              <a:rPr lang="en-US" u="sng" dirty="0"/>
              <a:t>Spread your bets</a:t>
            </a:r>
            <a:r>
              <a:rPr lang="en-US" dirty="0"/>
              <a:t>: That said, the rate of failure will remain high among venture capital investments, making it critical that you spread your bets. The earlier the stage of financing – seed money, for example – the more important it is that you diversify.</a:t>
            </a:r>
          </a:p>
        </p:txBody>
      </p:sp>
      <p:sp>
        <p:nvSpPr>
          <p:cNvPr id="7" name="Text Placeholder 6">
            <a:extLst>
              <a:ext uri="{FF2B5EF4-FFF2-40B4-BE49-F238E27FC236}">
                <a16:creationId xmlns:a16="http://schemas.microsoft.com/office/drawing/2014/main" id="{C3D9D11D-6F02-E462-EAFF-0F41FD686513}"/>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4E41EA3-A11C-AA5E-3179-5F7473D2F63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25040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E9DD6-6853-C933-A452-992F82B706C8}"/>
              </a:ext>
            </a:extLst>
          </p:cNvPr>
          <p:cNvSpPr>
            <a:spLocks noGrp="1"/>
          </p:cNvSpPr>
          <p:nvPr>
            <p:ph type="title"/>
          </p:nvPr>
        </p:nvSpPr>
        <p:spPr/>
        <p:txBody>
          <a:bodyPr/>
          <a:lstStyle/>
          <a:p>
            <a:r>
              <a:rPr lang="en-US" dirty="0"/>
              <a:t>Growth investing and trading: Public equities</a:t>
            </a:r>
          </a:p>
        </p:txBody>
      </p:sp>
      <p:sp>
        <p:nvSpPr>
          <p:cNvPr id="6" name="Content Placeholder 5">
            <a:extLst>
              <a:ext uri="{FF2B5EF4-FFF2-40B4-BE49-F238E27FC236}">
                <a16:creationId xmlns:a16="http://schemas.microsoft.com/office/drawing/2014/main" id="{8D1D8CCF-2769-17CD-3203-0849A52544CB}"/>
              </a:ext>
            </a:extLst>
          </p:cNvPr>
          <p:cNvSpPr>
            <a:spLocks noGrp="1"/>
          </p:cNvSpPr>
          <p:nvPr>
            <p:ph idx="1"/>
          </p:nvPr>
        </p:nvSpPr>
        <p:spPr/>
        <p:txBody>
          <a:bodyPr/>
          <a:lstStyle/>
          <a:p>
            <a:r>
              <a:rPr lang="en-US" dirty="0"/>
              <a:t>Public market growth investors use proxies and screens to find high-growth stocks that are undervalued by the market. </a:t>
            </a:r>
          </a:p>
          <a:p>
            <a:pPr lvl="1"/>
            <a:r>
              <a:rPr lang="en-US" dirty="0"/>
              <a:t>Some invest in </a:t>
            </a:r>
            <a:r>
              <a:rPr lang="en-US" b="1" dirty="0"/>
              <a:t>initial public offerings</a:t>
            </a:r>
            <a:r>
              <a:rPr lang="en-US" dirty="0"/>
              <a:t>, with the intent of capturing any excess returns associated with the stock going up after the offering. </a:t>
            </a:r>
          </a:p>
          <a:p>
            <a:pPr lvl="1"/>
            <a:r>
              <a:rPr lang="en-US" dirty="0"/>
              <a:t>Others design investment strategies that seek to find companies that are expected to deliver the </a:t>
            </a:r>
            <a:r>
              <a:rPr lang="en-US" b="1" dirty="0"/>
              <a:t>highest growth in revenues or earnings</a:t>
            </a:r>
            <a:r>
              <a:rPr lang="en-US" dirty="0"/>
              <a:t>. </a:t>
            </a:r>
          </a:p>
          <a:p>
            <a:pPr lvl="1"/>
            <a:r>
              <a:rPr lang="en-US" dirty="0"/>
              <a:t>Still others consider a more nuanced strategy of buying growth stocks, but </a:t>
            </a:r>
            <a:r>
              <a:rPr lang="en-US" b="1" dirty="0"/>
              <a:t>only at a reasonable price</a:t>
            </a:r>
            <a:r>
              <a:rPr lang="en-US" dirty="0"/>
              <a:t>. </a:t>
            </a:r>
          </a:p>
          <a:p>
            <a:endParaRPr lang="en-US" dirty="0"/>
          </a:p>
        </p:txBody>
      </p:sp>
      <p:sp>
        <p:nvSpPr>
          <p:cNvPr id="11" name="Text Placeholder 10">
            <a:extLst>
              <a:ext uri="{FF2B5EF4-FFF2-40B4-BE49-F238E27FC236}">
                <a16:creationId xmlns:a16="http://schemas.microsoft.com/office/drawing/2014/main" id="{512FF67E-61E7-E26E-AAAB-42C554051C33}"/>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D42A10C8-36E3-860F-1E59-A7C94A76593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558931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E1634-F6C4-6558-2138-3197105AD17A}"/>
              </a:ext>
            </a:extLst>
          </p:cNvPr>
          <p:cNvSpPr>
            <a:spLocks noGrp="1"/>
          </p:cNvSpPr>
          <p:nvPr>
            <p:ph type="title"/>
          </p:nvPr>
        </p:nvSpPr>
        <p:spPr/>
        <p:txBody>
          <a:bodyPr/>
          <a:lstStyle/>
          <a:p>
            <a:r>
              <a:rPr lang="en-US" dirty="0"/>
              <a:t>Initial public offerings: Offering day returns</a:t>
            </a:r>
          </a:p>
        </p:txBody>
      </p:sp>
      <p:sp>
        <p:nvSpPr>
          <p:cNvPr id="10" name="Text Placeholder 9">
            <a:extLst>
              <a:ext uri="{FF2B5EF4-FFF2-40B4-BE49-F238E27FC236}">
                <a16:creationId xmlns:a16="http://schemas.microsoft.com/office/drawing/2014/main" id="{D7B718E3-1F36-8D84-82F0-9A2EC39E0EC6}"/>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08C4E855-E8FB-D6FE-9675-19244638A630}"/>
              </a:ext>
            </a:extLst>
          </p:cNvPr>
          <p:cNvSpPr>
            <a:spLocks noGrp="1"/>
          </p:cNvSpPr>
          <p:nvPr>
            <p:ph type="ftr" sz="quarter" idx="11"/>
          </p:nvPr>
        </p:nvSpPr>
        <p:spPr/>
        <p:txBody>
          <a:bodyPr/>
          <a:lstStyle/>
          <a:p>
            <a:r>
              <a:rPr lang="en-US"/>
              <a:t>Aswath Damodaran</a:t>
            </a:r>
          </a:p>
        </p:txBody>
      </p:sp>
      <p:pic>
        <p:nvPicPr>
          <p:cNvPr id="3" name="Content Placeholder 2" descr="Chart, line chart, histogram&#10;&#10;Description automatically generated">
            <a:extLst>
              <a:ext uri="{FF2B5EF4-FFF2-40B4-BE49-F238E27FC236}">
                <a16:creationId xmlns:a16="http://schemas.microsoft.com/office/drawing/2014/main" id="{A69CC53A-9536-EBA3-E013-63D55819A644}"/>
              </a:ext>
            </a:extLst>
          </p:cNvPr>
          <p:cNvPicPr>
            <a:picLocks noGrp="1" noChangeAspect="1"/>
          </p:cNvPicPr>
          <p:nvPr>
            <p:ph idx="1"/>
          </p:nvPr>
        </p:nvPicPr>
        <p:blipFill>
          <a:blip r:embed="rId2"/>
          <a:stretch>
            <a:fillRect/>
          </a:stretch>
        </p:blipFill>
        <p:spPr>
          <a:xfrm>
            <a:off x="628650" y="1377085"/>
            <a:ext cx="5033963" cy="3637104"/>
          </a:xfrm>
          <a:prstGeom prst="rect">
            <a:avLst/>
          </a:prstGeom>
        </p:spPr>
      </p:pic>
    </p:spTree>
    <p:extLst>
      <p:ext uri="{BB962C8B-B14F-4D97-AF65-F5344CB8AC3E}">
        <p14:creationId xmlns:p14="http://schemas.microsoft.com/office/powerpoint/2010/main" val="1361001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BEC27-34D0-1588-928E-11E6A1A56F38}"/>
              </a:ext>
            </a:extLst>
          </p:cNvPr>
          <p:cNvSpPr>
            <a:spLocks noGrp="1"/>
          </p:cNvSpPr>
          <p:nvPr>
            <p:ph type="title"/>
          </p:nvPr>
        </p:nvSpPr>
        <p:spPr/>
        <p:txBody>
          <a:bodyPr/>
          <a:lstStyle/>
          <a:p>
            <a:r>
              <a:rPr lang="en-US" dirty="0"/>
              <a:t>Post-IPO Returns</a:t>
            </a:r>
          </a:p>
        </p:txBody>
      </p:sp>
      <p:sp>
        <p:nvSpPr>
          <p:cNvPr id="8" name="Text Placeholder 7">
            <a:extLst>
              <a:ext uri="{FF2B5EF4-FFF2-40B4-BE49-F238E27FC236}">
                <a16:creationId xmlns:a16="http://schemas.microsoft.com/office/drawing/2014/main" id="{2629885F-7D7D-82EB-0D52-E14073FBBDF0}"/>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8D97410A-20E2-D876-D8AC-92B49E36A7ED}"/>
              </a:ext>
            </a:extLst>
          </p:cNvPr>
          <p:cNvSpPr>
            <a:spLocks noGrp="1"/>
          </p:cNvSpPr>
          <p:nvPr>
            <p:ph type="ftr" sz="quarter" idx="11"/>
          </p:nvPr>
        </p:nvSpPr>
        <p:spPr/>
        <p:txBody>
          <a:bodyPr/>
          <a:lstStyle/>
          <a:p>
            <a:r>
              <a:rPr lang="en-US"/>
              <a:t>Aswath Damodaran</a:t>
            </a:r>
          </a:p>
        </p:txBody>
      </p:sp>
      <p:pic>
        <p:nvPicPr>
          <p:cNvPr id="3" name="Content Placeholder 2" descr="Chart, bar chart&#10;&#10;Description automatically generated">
            <a:extLst>
              <a:ext uri="{FF2B5EF4-FFF2-40B4-BE49-F238E27FC236}">
                <a16:creationId xmlns:a16="http://schemas.microsoft.com/office/drawing/2014/main" id="{DAE2D802-63A1-A617-A652-63F615F49CA4}"/>
              </a:ext>
            </a:extLst>
          </p:cNvPr>
          <p:cNvPicPr>
            <a:picLocks noGrp="1" noChangeAspect="1"/>
          </p:cNvPicPr>
          <p:nvPr>
            <p:ph idx="1"/>
          </p:nvPr>
        </p:nvPicPr>
        <p:blipFill>
          <a:blip r:embed="rId2"/>
          <a:stretch>
            <a:fillRect/>
          </a:stretch>
        </p:blipFill>
        <p:spPr>
          <a:xfrm>
            <a:off x="628650" y="1486471"/>
            <a:ext cx="5033963" cy="3418332"/>
          </a:xfrm>
          <a:prstGeom prst="rect">
            <a:avLst/>
          </a:prstGeom>
        </p:spPr>
      </p:pic>
    </p:spTree>
    <p:extLst>
      <p:ext uri="{BB962C8B-B14F-4D97-AF65-F5344CB8AC3E}">
        <p14:creationId xmlns:p14="http://schemas.microsoft.com/office/powerpoint/2010/main" val="2939768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0EF9F-16E9-1EC5-3955-4391AAD075B7}"/>
              </a:ext>
            </a:extLst>
          </p:cNvPr>
          <p:cNvSpPr>
            <a:spLocks noGrp="1"/>
          </p:cNvSpPr>
          <p:nvPr>
            <p:ph type="title"/>
          </p:nvPr>
        </p:nvSpPr>
        <p:spPr/>
        <p:txBody>
          <a:bodyPr/>
          <a:lstStyle/>
          <a:p>
            <a:r>
              <a:rPr lang="en-US" dirty="0"/>
              <a:t>More on Post-</a:t>
            </a:r>
            <a:r>
              <a:rPr lang="en-US" dirty="0" err="1"/>
              <a:t>ipo</a:t>
            </a:r>
            <a:r>
              <a:rPr lang="en-US" dirty="0"/>
              <a:t> returns…</a:t>
            </a:r>
          </a:p>
        </p:txBody>
      </p:sp>
      <p:sp>
        <p:nvSpPr>
          <p:cNvPr id="14" name="Text Placeholder 13">
            <a:extLst>
              <a:ext uri="{FF2B5EF4-FFF2-40B4-BE49-F238E27FC236}">
                <a16:creationId xmlns:a16="http://schemas.microsoft.com/office/drawing/2014/main" id="{4F5FF61F-CA11-A3DD-06ED-DC67BBE92A06}"/>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4894D6C8-B234-3CF0-D004-2EFFB7957EDD}"/>
              </a:ext>
            </a:extLst>
          </p:cNvPr>
          <p:cNvSpPr>
            <a:spLocks noGrp="1"/>
          </p:cNvSpPr>
          <p:nvPr>
            <p:ph type="ftr" sz="quarter" idx="11"/>
          </p:nvPr>
        </p:nvSpPr>
        <p:spPr/>
        <p:txBody>
          <a:bodyPr/>
          <a:lstStyle/>
          <a:p>
            <a:r>
              <a:rPr lang="en-US"/>
              <a:t>Aswath Damodaran</a:t>
            </a:r>
          </a:p>
        </p:txBody>
      </p:sp>
      <p:pic>
        <p:nvPicPr>
          <p:cNvPr id="3" name="Content Placeholder 2" descr="Chart&#10;&#10;Description automatically generated">
            <a:extLst>
              <a:ext uri="{FF2B5EF4-FFF2-40B4-BE49-F238E27FC236}">
                <a16:creationId xmlns:a16="http://schemas.microsoft.com/office/drawing/2014/main" id="{3A99D398-5E2E-18E5-36FD-7A7ED61B6490}"/>
              </a:ext>
            </a:extLst>
          </p:cNvPr>
          <p:cNvPicPr>
            <a:picLocks noGrp="1" noChangeAspect="1"/>
          </p:cNvPicPr>
          <p:nvPr>
            <p:ph idx="1"/>
          </p:nvPr>
        </p:nvPicPr>
        <p:blipFill>
          <a:blip r:embed="rId2"/>
          <a:stretch>
            <a:fillRect/>
          </a:stretch>
        </p:blipFill>
        <p:spPr>
          <a:xfrm>
            <a:off x="628650" y="1381300"/>
            <a:ext cx="5033963" cy="3628675"/>
          </a:xfrm>
          <a:prstGeom prst="rect">
            <a:avLst/>
          </a:prstGeom>
        </p:spPr>
      </p:pic>
    </p:spTree>
    <p:extLst>
      <p:ext uri="{BB962C8B-B14F-4D97-AF65-F5344CB8AC3E}">
        <p14:creationId xmlns:p14="http://schemas.microsoft.com/office/powerpoint/2010/main" val="262436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CAAB3-2570-D383-B9B5-91C3A4EA1361}"/>
              </a:ext>
            </a:extLst>
          </p:cNvPr>
          <p:cNvSpPr>
            <a:spLocks noGrp="1"/>
          </p:cNvSpPr>
          <p:nvPr>
            <p:ph type="title"/>
          </p:nvPr>
        </p:nvSpPr>
        <p:spPr/>
        <p:txBody>
          <a:bodyPr/>
          <a:lstStyle/>
          <a:p>
            <a:r>
              <a:rPr lang="en-US" dirty="0"/>
              <a:t>The IPO Bludgeon strategy</a:t>
            </a:r>
          </a:p>
        </p:txBody>
      </p:sp>
      <p:sp>
        <p:nvSpPr>
          <p:cNvPr id="6" name="Content Placeholder 5">
            <a:extLst>
              <a:ext uri="{FF2B5EF4-FFF2-40B4-BE49-F238E27FC236}">
                <a16:creationId xmlns:a16="http://schemas.microsoft.com/office/drawing/2014/main" id="{D29B4191-1D91-FEB9-AE91-CEC040CC0033}"/>
              </a:ext>
            </a:extLst>
          </p:cNvPr>
          <p:cNvSpPr>
            <a:spLocks noGrp="1"/>
          </p:cNvSpPr>
          <p:nvPr>
            <p:ph idx="1"/>
          </p:nvPr>
        </p:nvSpPr>
        <p:spPr/>
        <p:txBody>
          <a:bodyPr>
            <a:normAutofit fontScale="85000" lnSpcReduction="20000"/>
          </a:bodyPr>
          <a:lstStyle/>
          <a:p>
            <a:r>
              <a:rPr lang="en-US" dirty="0"/>
              <a:t>While there is substantial evidence that IPOs are, on average, underpriced at their offerings, the </a:t>
            </a:r>
            <a:r>
              <a:rPr lang="en-US" b="1" dirty="0"/>
              <a:t>evidence on investors being able to take advantage of these pricing errors and frictions is much weaker</a:t>
            </a:r>
            <a:r>
              <a:rPr lang="en-US" dirty="0"/>
              <a:t>. </a:t>
            </a:r>
          </a:p>
          <a:p>
            <a:r>
              <a:rPr lang="en-US" dirty="0"/>
              <a:t>When investors subscribe to initial public offerings, the number of shares that they are allotted will depend upon whether and by how much the offering is underpriced. Thus, </a:t>
            </a:r>
            <a:r>
              <a:rPr lang="en-US" b="1" dirty="0"/>
              <a:t>your portfolio will be underweighted in underpriced initial public offering and overweighted in overpriced offerings</a:t>
            </a:r>
            <a:r>
              <a:rPr lang="en-US" dirty="0"/>
              <a:t>. </a:t>
            </a:r>
          </a:p>
          <a:p>
            <a:r>
              <a:rPr lang="en-US" dirty="0"/>
              <a:t>Is there a way in which you can win this allotment game? There are two strategies that you can adopt, though neither guarantees success. </a:t>
            </a:r>
          </a:p>
          <a:p>
            <a:pPr lvl="1"/>
            <a:r>
              <a:rPr lang="en-US" dirty="0"/>
              <a:t>The first is to be the </a:t>
            </a:r>
            <a:r>
              <a:rPr lang="en-US" b="1" dirty="0"/>
              <a:t>beneficiary of a biased allotment system</a:t>
            </a:r>
            <a:r>
              <a:rPr lang="en-US" dirty="0"/>
              <a:t>, where the investment bank gives you more than your share of your requested shares in underpriced offerings. </a:t>
            </a:r>
          </a:p>
          <a:p>
            <a:pPr lvl="1"/>
            <a:r>
              <a:rPr lang="en-US" dirty="0"/>
              <a:t>The second is to </a:t>
            </a:r>
            <a:r>
              <a:rPr lang="en-US" b="1" dirty="0"/>
              <a:t>bet against the herd </a:t>
            </a:r>
            <a:r>
              <a:rPr lang="en-US" dirty="0"/>
              <a:t>and sell short on IPOs just after they go public, hoping to make money from the price decline in the following months. </a:t>
            </a:r>
          </a:p>
        </p:txBody>
      </p:sp>
      <p:sp>
        <p:nvSpPr>
          <p:cNvPr id="11" name="Text Placeholder 10">
            <a:extLst>
              <a:ext uri="{FF2B5EF4-FFF2-40B4-BE49-F238E27FC236}">
                <a16:creationId xmlns:a16="http://schemas.microsoft.com/office/drawing/2014/main" id="{ABED0FFA-570C-F847-DB2D-4D4652A4B20E}"/>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2D0C2AFC-7FCD-7740-5D80-317E37A4840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6862830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CBBB2-194B-3013-31E4-257F9DD1D50C}"/>
              </a:ext>
            </a:extLst>
          </p:cNvPr>
          <p:cNvSpPr>
            <a:spLocks noGrp="1"/>
          </p:cNvSpPr>
          <p:nvPr>
            <p:ph type="title"/>
          </p:nvPr>
        </p:nvSpPr>
        <p:spPr/>
        <p:txBody>
          <a:bodyPr/>
          <a:lstStyle/>
          <a:p>
            <a:r>
              <a:rPr lang="en-US" dirty="0"/>
              <a:t>Ride the wave strategy</a:t>
            </a:r>
          </a:p>
        </p:txBody>
      </p:sp>
      <p:sp>
        <p:nvSpPr>
          <p:cNvPr id="4" name="Content Placeholder 3">
            <a:extLst>
              <a:ext uri="{FF2B5EF4-FFF2-40B4-BE49-F238E27FC236}">
                <a16:creationId xmlns:a16="http://schemas.microsoft.com/office/drawing/2014/main" id="{D929D5DA-50FD-875B-0D9E-A7AC42E0876F}"/>
              </a:ext>
            </a:extLst>
          </p:cNvPr>
          <p:cNvSpPr>
            <a:spLocks noGrp="1"/>
          </p:cNvSpPr>
          <p:nvPr>
            <p:ph idx="1"/>
          </p:nvPr>
        </p:nvSpPr>
        <p:spPr/>
        <p:txBody>
          <a:bodyPr>
            <a:normAutofit fontScale="92500" lnSpcReduction="20000"/>
          </a:bodyPr>
          <a:lstStyle/>
          <a:p>
            <a:r>
              <a:rPr lang="en-US" dirty="0"/>
              <a:t>There are periods where the market is </a:t>
            </a:r>
            <a:r>
              <a:rPr lang="en-US" b="1" dirty="0"/>
              <a:t>flooded with initial public offerings</a:t>
            </a:r>
            <a:r>
              <a:rPr lang="en-US" dirty="0"/>
              <a:t>, with significant underpricing, and periods where there are very few offerings, with a concurrent drop off in underpricing as well. </a:t>
            </a:r>
          </a:p>
          <a:p>
            <a:r>
              <a:rPr lang="en-US" dirty="0"/>
              <a:t>This strategy is </a:t>
            </a:r>
            <a:r>
              <a:rPr lang="en-US" b="1" dirty="0"/>
              <a:t>effectively a momentum strategy</a:t>
            </a:r>
            <a:r>
              <a:rPr lang="en-US" dirty="0"/>
              <a:t>, and the risks are similar. </a:t>
            </a:r>
          </a:p>
          <a:p>
            <a:pPr lvl="1"/>
            <a:r>
              <a:rPr lang="en-US" dirty="0"/>
              <a:t>First, while it is true that the strategy generates returns, on average, across the entire “hot” period, whether you make money or not depends largely upon quickly you recognize the beginning of a hot IPO market (with delayed entry translating into lower returns) and its end (since the IPO listings towards the very end of the hot market are the ones most likely to fail).  </a:t>
            </a:r>
          </a:p>
          <a:p>
            <a:pPr lvl="1"/>
            <a:r>
              <a:rPr lang="en-US" dirty="0"/>
              <a:t>Second, the initial public offerings during any period tend to share a common sector focus. Investing only in these public offerings will result in a portfolio that is not diversified in periods of plenty, with an over weighting in whichever sector is in favor at that point in time. </a:t>
            </a:r>
          </a:p>
        </p:txBody>
      </p:sp>
      <p:sp>
        <p:nvSpPr>
          <p:cNvPr id="9" name="Text Placeholder 8">
            <a:extLst>
              <a:ext uri="{FF2B5EF4-FFF2-40B4-BE49-F238E27FC236}">
                <a16:creationId xmlns:a16="http://schemas.microsoft.com/office/drawing/2014/main" id="{FF5E1EE6-3381-E362-4BC5-193E9CC16AF1}"/>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022BE91C-4C32-1F96-1D72-D7271E58298B}"/>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5275830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0E396-C9C2-ECD9-4126-B697C6B45A8E}"/>
              </a:ext>
            </a:extLst>
          </p:cNvPr>
          <p:cNvSpPr>
            <a:spLocks noGrp="1"/>
          </p:cNvSpPr>
          <p:nvPr>
            <p:ph type="title"/>
          </p:nvPr>
        </p:nvSpPr>
        <p:spPr/>
        <p:txBody>
          <a:bodyPr/>
          <a:lstStyle/>
          <a:p>
            <a:r>
              <a:rPr lang="en-US" dirty="0"/>
              <a:t>The Discriminating IPO investor</a:t>
            </a:r>
          </a:p>
        </p:txBody>
      </p:sp>
      <p:sp>
        <p:nvSpPr>
          <p:cNvPr id="12" name="Content Placeholder 11">
            <a:extLst>
              <a:ext uri="{FF2B5EF4-FFF2-40B4-BE49-F238E27FC236}">
                <a16:creationId xmlns:a16="http://schemas.microsoft.com/office/drawing/2014/main" id="{39D39B00-4F55-4170-EA6D-9CC61FCCE33F}"/>
              </a:ext>
            </a:extLst>
          </p:cNvPr>
          <p:cNvSpPr>
            <a:spLocks noGrp="1"/>
          </p:cNvSpPr>
          <p:nvPr>
            <p:ph idx="1"/>
          </p:nvPr>
        </p:nvSpPr>
        <p:spPr/>
        <p:txBody>
          <a:bodyPr>
            <a:normAutofit fontScale="92500" lnSpcReduction="20000"/>
          </a:bodyPr>
          <a:lstStyle/>
          <a:p>
            <a:r>
              <a:rPr lang="en-US" dirty="0"/>
              <a:t>Rather than invest in every IPO listing across time or in hot markets, you will </a:t>
            </a:r>
            <a:r>
              <a:rPr lang="en-US" b="1" dirty="0"/>
              <a:t>invest only in those IPOs where the odds of underpricing are greatest</a:t>
            </a:r>
            <a:r>
              <a:rPr lang="en-US" dirty="0"/>
              <a:t>. </a:t>
            </a:r>
          </a:p>
          <a:p>
            <a:pPr lvl="1"/>
            <a:r>
              <a:rPr lang="en-US" dirty="0"/>
              <a:t>This will require an investment of time and resources prior to the offering, where you use the information in the prospectus and other public filings to value the company, using either intrinsic or relative valuation models. </a:t>
            </a:r>
          </a:p>
          <a:p>
            <a:r>
              <a:rPr lang="en-US" dirty="0"/>
              <a:t>There are two potential pitfalls with this strategy.</a:t>
            </a:r>
          </a:p>
          <a:p>
            <a:pPr lvl="1"/>
            <a:r>
              <a:rPr lang="en-US" dirty="0"/>
              <a:t>Your </a:t>
            </a:r>
            <a:r>
              <a:rPr lang="en-US" b="1" dirty="0"/>
              <a:t>valuation and pricing skills must be well honed</a:t>
            </a:r>
            <a:r>
              <a:rPr lang="en-US" dirty="0"/>
              <a:t>, because valuing or pricing a company going public is generally much more difficult than doing the same with one that is already listed. </a:t>
            </a:r>
          </a:p>
          <a:p>
            <a:pPr lvl="1"/>
            <a:r>
              <a:rPr lang="en-US" b="1" dirty="0"/>
              <a:t>IPO markets go through cycles</a:t>
            </a:r>
            <a:r>
              <a:rPr lang="en-US" dirty="0"/>
              <a:t>, with the number of underpriced offerings dropping to a handful in cold markets. Thus, your task may end up finding the least overpriced IPOs rather than underpriced ones, and then working out an exit strategy for selling these stocks, before the correction hits.</a:t>
            </a:r>
          </a:p>
          <a:p>
            <a:pPr lvl="0"/>
            <a:endParaRPr lang="en-US" dirty="0"/>
          </a:p>
        </p:txBody>
      </p:sp>
      <p:sp>
        <p:nvSpPr>
          <p:cNvPr id="7" name="Text Placeholder 6">
            <a:extLst>
              <a:ext uri="{FF2B5EF4-FFF2-40B4-BE49-F238E27FC236}">
                <a16:creationId xmlns:a16="http://schemas.microsoft.com/office/drawing/2014/main" id="{97F46AFB-A099-D3CD-A016-6D870F7FC54D}"/>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14DB91FE-7FAF-E764-5EE0-6985008D5052}"/>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4655162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92C2A-94DC-4B50-108A-3956DFFAF7ED}"/>
              </a:ext>
            </a:extLst>
          </p:cNvPr>
          <p:cNvSpPr>
            <a:spLocks noGrp="1"/>
          </p:cNvSpPr>
          <p:nvPr>
            <p:ph type="title"/>
          </p:nvPr>
        </p:nvSpPr>
        <p:spPr/>
        <p:txBody>
          <a:bodyPr/>
          <a:lstStyle/>
          <a:p>
            <a:r>
              <a:rPr lang="en-US" dirty="0"/>
              <a:t>Growth Investing: Historical growth</a:t>
            </a:r>
          </a:p>
        </p:txBody>
      </p:sp>
      <p:sp>
        <p:nvSpPr>
          <p:cNvPr id="10" name="Text Placeholder 9">
            <a:extLst>
              <a:ext uri="{FF2B5EF4-FFF2-40B4-BE49-F238E27FC236}">
                <a16:creationId xmlns:a16="http://schemas.microsoft.com/office/drawing/2014/main" id="{B80E98E9-75B6-AB6E-4C43-28A082E88E6E}"/>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147028FF-FAA6-C48D-BEAB-6676D56CE5F7}"/>
              </a:ext>
            </a:extLst>
          </p:cNvPr>
          <p:cNvSpPr>
            <a:spLocks noGrp="1"/>
          </p:cNvSpPr>
          <p:nvPr>
            <p:ph type="ftr" sz="quarter" idx="11"/>
          </p:nvPr>
        </p:nvSpPr>
        <p:spPr/>
        <p:txBody>
          <a:bodyPr/>
          <a:lstStyle/>
          <a:p>
            <a:r>
              <a:rPr lang="en-US" dirty="0" err="1"/>
              <a:t>Aswath</a:t>
            </a:r>
            <a:r>
              <a:rPr lang="en-US" dirty="0"/>
              <a:t> Damodaran</a:t>
            </a:r>
          </a:p>
        </p:txBody>
      </p:sp>
      <p:pic>
        <p:nvPicPr>
          <p:cNvPr id="3" name="Content Placeholder 2" descr="Chart, bar chart&#10;&#10;Description automatically generated">
            <a:extLst>
              <a:ext uri="{FF2B5EF4-FFF2-40B4-BE49-F238E27FC236}">
                <a16:creationId xmlns:a16="http://schemas.microsoft.com/office/drawing/2014/main" id="{07DC8EB4-EE0D-0E3F-4CD9-6BA444510A5D}"/>
              </a:ext>
            </a:extLst>
          </p:cNvPr>
          <p:cNvPicPr>
            <a:picLocks noGrp="1" noChangeAspect="1"/>
          </p:cNvPicPr>
          <p:nvPr>
            <p:ph idx="1"/>
          </p:nvPr>
        </p:nvPicPr>
        <p:blipFill>
          <a:blip r:embed="rId2"/>
          <a:stretch>
            <a:fillRect/>
          </a:stretch>
        </p:blipFill>
        <p:spPr>
          <a:xfrm>
            <a:off x="628650" y="1149351"/>
            <a:ext cx="5033963" cy="4092572"/>
          </a:xfrm>
          <a:prstGeom prst="rect">
            <a:avLst/>
          </a:prstGeom>
        </p:spPr>
      </p:pic>
    </p:spTree>
    <p:extLst>
      <p:ext uri="{BB962C8B-B14F-4D97-AF65-F5344CB8AC3E}">
        <p14:creationId xmlns:p14="http://schemas.microsoft.com/office/powerpoint/2010/main" val="2281023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33989-E4D9-DF29-5F7A-0E15EFF162CD}"/>
              </a:ext>
            </a:extLst>
          </p:cNvPr>
          <p:cNvSpPr>
            <a:spLocks noGrp="1"/>
          </p:cNvSpPr>
          <p:nvPr>
            <p:ph type="title"/>
          </p:nvPr>
        </p:nvSpPr>
        <p:spPr/>
        <p:txBody>
          <a:bodyPr/>
          <a:lstStyle/>
          <a:p>
            <a:r>
              <a:rPr lang="en-US" dirty="0"/>
              <a:t>Growth investing: Expected growth</a:t>
            </a:r>
          </a:p>
        </p:txBody>
      </p:sp>
      <p:sp>
        <p:nvSpPr>
          <p:cNvPr id="6" name="Content Placeholder 5">
            <a:extLst>
              <a:ext uri="{FF2B5EF4-FFF2-40B4-BE49-F238E27FC236}">
                <a16:creationId xmlns:a16="http://schemas.microsoft.com/office/drawing/2014/main" id="{0D117661-4C8B-15F5-102F-AA3FAE492775}"/>
              </a:ext>
            </a:extLst>
          </p:cNvPr>
          <p:cNvSpPr>
            <a:spLocks noGrp="1"/>
          </p:cNvSpPr>
          <p:nvPr>
            <p:ph idx="1"/>
          </p:nvPr>
        </p:nvSpPr>
        <p:spPr/>
        <p:txBody>
          <a:bodyPr>
            <a:normAutofit fontScale="85000" lnSpcReduction="20000"/>
          </a:bodyPr>
          <a:lstStyle/>
          <a:p>
            <a:r>
              <a:rPr lang="en-US" dirty="0"/>
              <a:t>Value is ultimately </a:t>
            </a:r>
            <a:r>
              <a:rPr lang="en-US" b="1" dirty="0"/>
              <a:t>determined by future growth and not past growth</a:t>
            </a:r>
            <a:r>
              <a:rPr lang="en-US" dirty="0"/>
              <a:t>. It seems reasonable, therefore, that you would be better served investing in stocks where expected growth is high rather than historical growth. </a:t>
            </a:r>
          </a:p>
          <a:p>
            <a:r>
              <a:rPr lang="en-US" dirty="0"/>
              <a:t> In a market with thousands or even hundreds of listings, you cannot estimate expected growth for each firm in the market. Instead, </a:t>
            </a:r>
            <a:r>
              <a:rPr lang="en-US" b="1" dirty="0"/>
              <a:t>you must rely on analyst estimates of expected growth for companies</a:t>
            </a:r>
            <a:r>
              <a:rPr lang="en-US" dirty="0"/>
              <a:t>. </a:t>
            </a:r>
          </a:p>
          <a:p>
            <a:r>
              <a:rPr lang="en-US" dirty="0"/>
              <a:t>That information, though, is accessible now to most investors and you could buy stocks with high expected growth rates in earnings. For this strategy to generate high returns, the following conditions must hold:</a:t>
            </a:r>
          </a:p>
          <a:p>
            <a:pPr lvl="1"/>
            <a:r>
              <a:rPr lang="en-US" dirty="0"/>
              <a:t>Analysts must </a:t>
            </a:r>
            <a:r>
              <a:rPr lang="en-US" b="1" dirty="0"/>
              <a:t>be proficient at forecasting long term earnings growth</a:t>
            </a:r>
            <a:r>
              <a:rPr lang="en-US" dirty="0"/>
              <a:t>. </a:t>
            </a:r>
          </a:p>
          <a:p>
            <a:pPr lvl="1"/>
            <a:r>
              <a:rPr lang="en-US" dirty="0"/>
              <a:t>The </a:t>
            </a:r>
            <a:r>
              <a:rPr lang="en-US" b="1" dirty="0"/>
              <a:t>market price should not already reflect or price this growth</a:t>
            </a:r>
            <a:r>
              <a:rPr lang="en-US" dirty="0"/>
              <a:t>, since if it does, your portfolio of high growth companies will not generate excess returns. </a:t>
            </a:r>
          </a:p>
          <a:p>
            <a:r>
              <a:rPr lang="en-US" dirty="0"/>
              <a:t>On both conditions, the evidence works against the strategy. </a:t>
            </a:r>
          </a:p>
        </p:txBody>
      </p:sp>
      <p:sp>
        <p:nvSpPr>
          <p:cNvPr id="9" name="Text Placeholder 8">
            <a:extLst>
              <a:ext uri="{FF2B5EF4-FFF2-40B4-BE49-F238E27FC236}">
                <a16:creationId xmlns:a16="http://schemas.microsoft.com/office/drawing/2014/main" id="{23D5A93E-22F6-9807-4231-6B33D2C23035}"/>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54142BBB-5313-7E90-69BE-B7B3C80939A7}"/>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537664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BAB39-F004-3287-54F1-80D477D9D1F4}"/>
              </a:ext>
            </a:extLst>
          </p:cNvPr>
          <p:cNvSpPr>
            <a:spLocks noGrp="1"/>
          </p:cNvSpPr>
          <p:nvPr>
            <p:ph type="title"/>
          </p:nvPr>
        </p:nvSpPr>
        <p:spPr/>
        <p:txBody>
          <a:bodyPr/>
          <a:lstStyle/>
          <a:p>
            <a:r>
              <a:rPr lang="en-US" dirty="0"/>
              <a:t>Growth investing: Buy High PE stocks</a:t>
            </a:r>
          </a:p>
        </p:txBody>
      </p:sp>
      <p:sp>
        <p:nvSpPr>
          <p:cNvPr id="9" name="Text Placeholder 8">
            <a:extLst>
              <a:ext uri="{FF2B5EF4-FFF2-40B4-BE49-F238E27FC236}">
                <a16:creationId xmlns:a16="http://schemas.microsoft.com/office/drawing/2014/main" id="{187D9E8D-341B-1086-79FC-14EE5AA6DC28}"/>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B7CCBADC-1A61-5B7A-D615-2F4E1912CB32}"/>
              </a:ext>
            </a:extLst>
          </p:cNvPr>
          <p:cNvSpPr>
            <a:spLocks noGrp="1"/>
          </p:cNvSpPr>
          <p:nvPr>
            <p:ph type="ftr" sz="quarter" idx="11"/>
          </p:nvPr>
        </p:nvSpPr>
        <p:spPr/>
        <p:txBody>
          <a:bodyPr/>
          <a:lstStyle/>
          <a:p>
            <a:r>
              <a:rPr lang="en-US"/>
              <a:t>Aswath Damodaran</a:t>
            </a:r>
          </a:p>
        </p:txBody>
      </p:sp>
      <p:pic>
        <p:nvPicPr>
          <p:cNvPr id="8" name="Content Placeholder 7" descr="Chart, bar chart&#10;&#10;Description automatically generated">
            <a:extLst>
              <a:ext uri="{FF2B5EF4-FFF2-40B4-BE49-F238E27FC236}">
                <a16:creationId xmlns:a16="http://schemas.microsoft.com/office/drawing/2014/main" id="{24A6353B-3CCE-FA1C-CE22-6606A8339666}"/>
              </a:ext>
            </a:extLst>
          </p:cNvPr>
          <p:cNvPicPr>
            <a:picLocks noGrp="1" noChangeAspect="1"/>
          </p:cNvPicPr>
          <p:nvPr>
            <p:ph idx="1"/>
          </p:nvPr>
        </p:nvPicPr>
        <p:blipFill>
          <a:blip r:embed="rId2"/>
          <a:stretch>
            <a:fillRect/>
          </a:stretch>
        </p:blipFill>
        <p:spPr>
          <a:xfrm>
            <a:off x="628650" y="1375619"/>
            <a:ext cx="5033963" cy="3640036"/>
          </a:xfrm>
          <a:prstGeom prst="rect">
            <a:avLst/>
          </a:prstGeom>
        </p:spPr>
      </p:pic>
    </p:spTree>
    <p:extLst>
      <p:ext uri="{BB962C8B-B14F-4D97-AF65-F5344CB8AC3E}">
        <p14:creationId xmlns:p14="http://schemas.microsoft.com/office/powerpoint/2010/main" val="21997252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A75CE-1F5A-72F7-5D40-CD0EED659FDA}"/>
              </a:ext>
            </a:extLst>
          </p:cNvPr>
          <p:cNvSpPr>
            <a:spLocks noGrp="1"/>
          </p:cNvSpPr>
          <p:nvPr>
            <p:ph type="title"/>
          </p:nvPr>
        </p:nvSpPr>
        <p:spPr/>
        <p:txBody>
          <a:bodyPr/>
          <a:lstStyle/>
          <a:p>
            <a:r>
              <a:rPr lang="en-US" dirty="0"/>
              <a:t>With </a:t>
            </a:r>
            <a:r>
              <a:rPr lang="en-US" dirty="0" err="1"/>
              <a:t>cycleS</a:t>
            </a:r>
            <a:r>
              <a:rPr lang="en-US" dirty="0"/>
              <a:t> – Earnings growth</a:t>
            </a:r>
          </a:p>
        </p:txBody>
      </p:sp>
      <p:sp>
        <p:nvSpPr>
          <p:cNvPr id="9" name="Text Placeholder 8">
            <a:extLst>
              <a:ext uri="{FF2B5EF4-FFF2-40B4-BE49-F238E27FC236}">
                <a16:creationId xmlns:a16="http://schemas.microsoft.com/office/drawing/2014/main" id="{0AF14BCA-1AF6-52D7-303D-E56FF9101C1C}"/>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D1EBD8F9-8261-4969-32A7-DD07F6605610}"/>
              </a:ext>
            </a:extLst>
          </p:cNvPr>
          <p:cNvSpPr>
            <a:spLocks noGrp="1"/>
          </p:cNvSpPr>
          <p:nvPr>
            <p:ph type="ftr" sz="quarter" idx="11"/>
          </p:nvPr>
        </p:nvSpPr>
        <p:spPr/>
        <p:txBody>
          <a:bodyPr/>
          <a:lstStyle/>
          <a:p>
            <a:r>
              <a:rPr lang="en-US"/>
              <a:t>Aswath Damodaran</a:t>
            </a:r>
          </a:p>
        </p:txBody>
      </p:sp>
      <p:pic>
        <p:nvPicPr>
          <p:cNvPr id="4" name="Content Placeholder 3" descr="Chart, histogram&#10;&#10;Description automatically generated">
            <a:extLst>
              <a:ext uri="{FF2B5EF4-FFF2-40B4-BE49-F238E27FC236}">
                <a16:creationId xmlns:a16="http://schemas.microsoft.com/office/drawing/2014/main" id="{3849E010-953F-6436-6CCE-4A3A93511756}"/>
              </a:ext>
            </a:extLst>
          </p:cNvPr>
          <p:cNvPicPr>
            <a:picLocks noGrp="1" noChangeAspect="1"/>
          </p:cNvPicPr>
          <p:nvPr>
            <p:ph idx="1"/>
          </p:nvPr>
        </p:nvPicPr>
        <p:blipFill>
          <a:blip r:embed="rId2"/>
          <a:stretch>
            <a:fillRect/>
          </a:stretch>
        </p:blipFill>
        <p:spPr>
          <a:xfrm>
            <a:off x="628650" y="1580062"/>
            <a:ext cx="5033963" cy="3231151"/>
          </a:xfrm>
          <a:prstGeom prst="rect">
            <a:avLst/>
          </a:prstGeom>
        </p:spPr>
      </p:pic>
    </p:spTree>
    <p:extLst>
      <p:ext uri="{BB962C8B-B14F-4D97-AF65-F5344CB8AC3E}">
        <p14:creationId xmlns:p14="http://schemas.microsoft.com/office/powerpoint/2010/main" val="15855157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27924-7FB5-3A55-DCCA-ED3AF8373B99}"/>
              </a:ext>
            </a:extLst>
          </p:cNvPr>
          <p:cNvSpPr>
            <a:spLocks noGrp="1"/>
          </p:cNvSpPr>
          <p:nvPr>
            <p:ph type="title"/>
          </p:nvPr>
        </p:nvSpPr>
        <p:spPr/>
        <p:txBody>
          <a:bodyPr/>
          <a:lstStyle/>
          <a:p>
            <a:r>
              <a:rPr lang="en-US" dirty="0"/>
              <a:t>Cycles: Yield curve</a:t>
            </a:r>
          </a:p>
        </p:txBody>
      </p:sp>
      <p:sp>
        <p:nvSpPr>
          <p:cNvPr id="4" name="Text Placeholder 3">
            <a:extLst>
              <a:ext uri="{FF2B5EF4-FFF2-40B4-BE49-F238E27FC236}">
                <a16:creationId xmlns:a16="http://schemas.microsoft.com/office/drawing/2014/main" id="{E7FDBD32-8D0E-E320-2FC9-F6BCF4C88B23}"/>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E0FD3FAB-1F27-1ABF-FAEE-259C16F89E73}"/>
              </a:ext>
            </a:extLst>
          </p:cNvPr>
          <p:cNvSpPr>
            <a:spLocks noGrp="1"/>
          </p:cNvSpPr>
          <p:nvPr>
            <p:ph type="ftr" sz="quarter" idx="11"/>
          </p:nvPr>
        </p:nvSpPr>
        <p:spPr/>
        <p:txBody>
          <a:bodyPr/>
          <a:lstStyle/>
          <a:p>
            <a:pPr>
              <a:defRPr/>
            </a:pPr>
            <a:r>
              <a:rPr lang="en-US"/>
              <a:t>Aswath Damodaran</a:t>
            </a:r>
          </a:p>
        </p:txBody>
      </p:sp>
      <p:pic>
        <p:nvPicPr>
          <p:cNvPr id="6" name="Content Placeholder 5" descr="Graphical user interface, histogram&#10;&#10;Description automatically generated">
            <a:extLst>
              <a:ext uri="{FF2B5EF4-FFF2-40B4-BE49-F238E27FC236}">
                <a16:creationId xmlns:a16="http://schemas.microsoft.com/office/drawing/2014/main" id="{CE0F7EA8-88DE-1F60-0B0E-6F841613CE4D}"/>
              </a:ext>
            </a:extLst>
          </p:cNvPr>
          <p:cNvPicPr>
            <a:picLocks noGrp="1" noChangeAspect="1"/>
          </p:cNvPicPr>
          <p:nvPr>
            <p:ph idx="1"/>
          </p:nvPr>
        </p:nvPicPr>
        <p:blipFill>
          <a:blip r:embed="rId2"/>
          <a:stretch>
            <a:fillRect/>
          </a:stretch>
        </p:blipFill>
        <p:spPr>
          <a:xfrm>
            <a:off x="628650" y="1544467"/>
            <a:ext cx="5033963" cy="3302341"/>
          </a:xfrm>
          <a:prstGeom prst="rect">
            <a:avLst/>
          </a:prstGeom>
        </p:spPr>
      </p:pic>
    </p:spTree>
    <p:extLst>
      <p:ext uri="{BB962C8B-B14F-4D97-AF65-F5344CB8AC3E}">
        <p14:creationId xmlns:p14="http://schemas.microsoft.com/office/powerpoint/2010/main" val="34539305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097CC-F64C-2080-6AC2-E6FC5F2CEFC2}"/>
              </a:ext>
            </a:extLst>
          </p:cNvPr>
          <p:cNvSpPr>
            <a:spLocks noGrp="1"/>
          </p:cNvSpPr>
          <p:nvPr>
            <p:ph type="title"/>
          </p:nvPr>
        </p:nvSpPr>
        <p:spPr/>
        <p:txBody>
          <a:bodyPr/>
          <a:lstStyle/>
          <a:p>
            <a:r>
              <a:rPr lang="en-US" dirty="0"/>
              <a:t>Growth trading strategies</a:t>
            </a:r>
          </a:p>
        </p:txBody>
      </p:sp>
      <p:sp>
        <p:nvSpPr>
          <p:cNvPr id="3" name="Content Placeholder 2">
            <a:extLst>
              <a:ext uri="{FF2B5EF4-FFF2-40B4-BE49-F238E27FC236}">
                <a16:creationId xmlns:a16="http://schemas.microsoft.com/office/drawing/2014/main" id="{3E1C3651-1540-0AC7-2419-D78CD4B03D41}"/>
              </a:ext>
            </a:extLst>
          </p:cNvPr>
          <p:cNvSpPr>
            <a:spLocks noGrp="1"/>
          </p:cNvSpPr>
          <p:nvPr>
            <p:ph idx="1"/>
          </p:nvPr>
        </p:nvSpPr>
        <p:spPr/>
        <p:txBody>
          <a:bodyPr>
            <a:normAutofit/>
          </a:bodyPr>
          <a:lstStyle/>
          <a:p>
            <a:r>
              <a:rPr lang="en-US" dirty="0"/>
              <a:t>You could </a:t>
            </a:r>
            <a:r>
              <a:rPr lang="en-US" b="1" dirty="0"/>
              <a:t>growth trading strategies based upon earnings momentum</a:t>
            </a:r>
            <a:r>
              <a:rPr lang="en-US" dirty="0"/>
              <a:t>, i.e., the rate of change in earnings growth, rather than level of the growth rate, where you trade stocks that have high earnings momentum, and ride the stock price up on that momentum.  </a:t>
            </a:r>
          </a:p>
          <a:p>
            <a:pPr lvl="1"/>
            <a:r>
              <a:rPr lang="en-US" dirty="0"/>
              <a:t>While some of these strategies are based purely upon earnings growth rates, most of them are </a:t>
            </a:r>
            <a:r>
              <a:rPr lang="en-US" b="1" dirty="0"/>
              <a:t>based upon how earnings measure up to analyst expectations</a:t>
            </a:r>
            <a:r>
              <a:rPr lang="en-US" dirty="0"/>
              <a:t>. </a:t>
            </a:r>
          </a:p>
          <a:p>
            <a:pPr lvl="1"/>
            <a:r>
              <a:rPr lang="en-US" dirty="0"/>
              <a:t>In fact, </a:t>
            </a:r>
            <a:r>
              <a:rPr lang="en-US" b="1" dirty="0"/>
              <a:t>one momentum strategy is to buy stocks where analysts are revising earnings forecasts upwards</a:t>
            </a:r>
            <a:r>
              <a:rPr lang="en-US" dirty="0"/>
              <a:t>, and hope that stock prices follow these earnings revisions.  </a:t>
            </a:r>
          </a:p>
          <a:p>
            <a:endParaRPr lang="en-US" dirty="0"/>
          </a:p>
        </p:txBody>
      </p:sp>
      <p:sp>
        <p:nvSpPr>
          <p:cNvPr id="9" name="Text Placeholder 8">
            <a:extLst>
              <a:ext uri="{FF2B5EF4-FFF2-40B4-BE49-F238E27FC236}">
                <a16:creationId xmlns:a16="http://schemas.microsoft.com/office/drawing/2014/main" id="{F2634889-9871-8C5C-80A5-CBC1AEDC6E7F}"/>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7EF3E9E4-9A34-AE1E-73D6-7B6A45DE0DE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42511866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15E65-C8F7-45EA-9242-924E77CA0506}"/>
              </a:ext>
            </a:extLst>
          </p:cNvPr>
          <p:cNvSpPr>
            <a:spLocks noGrp="1"/>
          </p:cNvSpPr>
          <p:nvPr>
            <p:ph type="title"/>
          </p:nvPr>
        </p:nvSpPr>
        <p:spPr/>
        <p:txBody>
          <a:bodyPr/>
          <a:lstStyle/>
          <a:p>
            <a:r>
              <a:rPr lang="en-US" dirty="0"/>
              <a:t>Growth trading evidence</a:t>
            </a:r>
          </a:p>
        </p:txBody>
      </p:sp>
      <p:sp>
        <p:nvSpPr>
          <p:cNvPr id="3" name="Content Placeholder 2">
            <a:extLst>
              <a:ext uri="{FF2B5EF4-FFF2-40B4-BE49-F238E27FC236}">
                <a16:creationId xmlns:a16="http://schemas.microsoft.com/office/drawing/2014/main" id="{57D9E6E5-676E-D695-4343-30A6027EB7E0}"/>
              </a:ext>
            </a:extLst>
          </p:cNvPr>
          <p:cNvSpPr>
            <a:spLocks noGrp="1"/>
          </p:cNvSpPr>
          <p:nvPr>
            <p:ph idx="1"/>
          </p:nvPr>
        </p:nvSpPr>
        <p:spPr/>
        <p:txBody>
          <a:bodyPr>
            <a:normAutofit fontScale="77500" lnSpcReduction="20000"/>
          </a:bodyPr>
          <a:lstStyle/>
          <a:p>
            <a:r>
              <a:rPr lang="en-US" dirty="0"/>
              <a:t>Several studies in the United States conclude that it is possible to use forecast revisions made by analysts to earn excess returns. </a:t>
            </a:r>
          </a:p>
          <a:p>
            <a:r>
              <a:rPr lang="en-US" dirty="0"/>
              <a:t>As researchers have probed the earnings revision data, there are some interesting facts that are coming to the fore. </a:t>
            </a:r>
          </a:p>
          <a:p>
            <a:pPr lvl="1"/>
            <a:r>
              <a:rPr lang="en-US" dirty="0"/>
              <a:t>First</a:t>
            </a:r>
            <a:r>
              <a:rPr lang="en-US" u="sng" dirty="0"/>
              <a:t>, forecast revisions that diverge more from the consensus</a:t>
            </a:r>
            <a:r>
              <a:rPr lang="en-US" dirty="0"/>
              <a:t>, i.e., bold forecasts, have a much biggest impact on price and are more likely to be accurate than forecast revisions that stay close to the pack. </a:t>
            </a:r>
          </a:p>
          <a:p>
            <a:pPr lvl="1"/>
            <a:r>
              <a:rPr lang="en-US" dirty="0"/>
              <a:t>Second, </a:t>
            </a:r>
            <a:r>
              <a:rPr lang="en-US" u="sng" dirty="0"/>
              <a:t>timeliness matters</a:t>
            </a:r>
            <a:r>
              <a:rPr lang="en-US" dirty="0"/>
              <a:t>, with analysts who revise their earnings estimates earlier having a much bigger price impact than those revisions that occur later in the cycle. </a:t>
            </a:r>
          </a:p>
          <a:p>
            <a:pPr lvl="1"/>
            <a:r>
              <a:rPr lang="en-US" dirty="0"/>
              <a:t>Third, earnings revisions made by analysts who work at bigger banks/brokerage houses have a much bigger price impact, perhaps because they have wider reach and exposure, than analysts who work with smaller entities.</a:t>
            </a:r>
          </a:p>
          <a:p>
            <a:r>
              <a:rPr lang="en-US" dirty="0"/>
              <a:t>In sum, there is evidence that companies where analysts are revising earnings upwards can ride momentum to generate higher returns, though how much of those returns will persist, after transactions costs and trading frictions, remains an open question.</a:t>
            </a:r>
          </a:p>
        </p:txBody>
      </p:sp>
      <p:sp>
        <p:nvSpPr>
          <p:cNvPr id="9" name="Text Placeholder 8">
            <a:extLst>
              <a:ext uri="{FF2B5EF4-FFF2-40B4-BE49-F238E27FC236}">
                <a16:creationId xmlns:a16="http://schemas.microsoft.com/office/drawing/2014/main" id="{E7A3BD74-2838-5C7C-8B76-EF3C973DCFBD}"/>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4FA3E246-FE3A-F9E8-434A-2D6B0A6F40BD}"/>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8257353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1CF47-DC80-E907-D0F9-2B33D490AAA0}"/>
              </a:ext>
            </a:extLst>
          </p:cNvPr>
          <p:cNvSpPr>
            <a:spLocks noGrp="1"/>
          </p:cNvSpPr>
          <p:nvPr>
            <p:ph type="title"/>
          </p:nvPr>
        </p:nvSpPr>
        <p:spPr/>
        <p:txBody>
          <a:bodyPr/>
          <a:lstStyle/>
          <a:p>
            <a:r>
              <a:rPr lang="en-US" dirty="0"/>
              <a:t>Growth trading Pitfalls</a:t>
            </a:r>
          </a:p>
        </p:txBody>
      </p:sp>
      <p:sp>
        <p:nvSpPr>
          <p:cNvPr id="3" name="Content Placeholder 2">
            <a:extLst>
              <a:ext uri="{FF2B5EF4-FFF2-40B4-BE49-F238E27FC236}">
                <a16:creationId xmlns:a16="http://schemas.microsoft.com/office/drawing/2014/main" id="{F68A9A9C-8F5E-C922-18C4-21B3AD5CE3A6}"/>
              </a:ext>
            </a:extLst>
          </p:cNvPr>
          <p:cNvSpPr>
            <a:spLocks noGrp="1"/>
          </p:cNvSpPr>
          <p:nvPr>
            <p:ph idx="1"/>
          </p:nvPr>
        </p:nvSpPr>
        <p:spPr/>
        <p:txBody>
          <a:bodyPr>
            <a:normAutofit fontScale="85000" lnSpcReduction="10000"/>
          </a:bodyPr>
          <a:lstStyle/>
          <a:p>
            <a:r>
              <a:rPr lang="en-US" dirty="0"/>
              <a:t>The limitation of an earnings revision strategy is its </a:t>
            </a:r>
            <a:r>
              <a:rPr lang="en-US" b="1" dirty="0"/>
              <a:t>dependence on two of the weakest links in financial markets – earnings reports that come from firms and analyst forecasts of these earnings</a:t>
            </a:r>
            <a:r>
              <a:rPr lang="en-US" dirty="0"/>
              <a:t>. </a:t>
            </a:r>
          </a:p>
          <a:p>
            <a:r>
              <a:rPr lang="en-US" dirty="0"/>
              <a:t>Even if the excess returns persist, you also need to consider why they might exist in the first place. </a:t>
            </a:r>
          </a:p>
          <a:p>
            <a:pPr lvl="1"/>
            <a:r>
              <a:rPr lang="en-US" dirty="0"/>
              <a:t>To the extent that </a:t>
            </a:r>
            <a:r>
              <a:rPr lang="en-US" b="1" dirty="0"/>
              <a:t>analysts influence trades made by their clients</a:t>
            </a:r>
            <a:r>
              <a:rPr lang="en-US" dirty="0"/>
              <a:t>, they are likely to affect prices when they revise earnings. </a:t>
            </a:r>
          </a:p>
          <a:p>
            <a:pPr lvl="1"/>
            <a:r>
              <a:rPr lang="en-US" dirty="0"/>
              <a:t>The </a:t>
            </a:r>
            <a:r>
              <a:rPr lang="en-US" b="1" dirty="0"/>
              <a:t>more influential they are</a:t>
            </a:r>
            <a:r>
              <a:rPr lang="en-US" dirty="0"/>
              <a:t>, the greater the effect they will have on prices, but the question is whether the effect is lasting. </a:t>
            </a:r>
          </a:p>
          <a:p>
            <a:r>
              <a:rPr lang="en-US" dirty="0"/>
              <a:t>Finally, you should recognize that </a:t>
            </a:r>
            <a:r>
              <a:rPr lang="en-US" b="1" dirty="0"/>
              <a:t>it is a short-term strategy that yields small excess returns over investment horizons ranging from a few weeks to a few months</a:t>
            </a:r>
            <a:r>
              <a:rPr lang="en-US" dirty="0"/>
              <a:t>. The increasing skepticism of markets towards both earnings reports from firms and forecasts by analysts bodes ill for these strategies. </a:t>
            </a:r>
          </a:p>
        </p:txBody>
      </p:sp>
      <p:sp>
        <p:nvSpPr>
          <p:cNvPr id="9" name="Text Placeholder 8">
            <a:extLst>
              <a:ext uri="{FF2B5EF4-FFF2-40B4-BE49-F238E27FC236}">
                <a16:creationId xmlns:a16="http://schemas.microsoft.com/office/drawing/2014/main" id="{4121DCAD-43A4-CC7F-38EA-44EFE9834D73}"/>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3D11B31F-2C38-C742-7498-281ECC266754}"/>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1463409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EE57C-7E27-FCCF-C457-BE7C2C34DE33}"/>
              </a:ext>
            </a:extLst>
          </p:cNvPr>
          <p:cNvSpPr>
            <a:spLocks noGrp="1"/>
          </p:cNvSpPr>
          <p:nvPr>
            <p:ph type="title"/>
          </p:nvPr>
        </p:nvSpPr>
        <p:spPr/>
        <p:txBody>
          <a:bodyPr/>
          <a:lstStyle/>
          <a:p>
            <a:r>
              <a:rPr lang="en-US" dirty="0"/>
              <a:t>Growth at a reasonable price (GARP)</a:t>
            </a:r>
          </a:p>
        </p:txBody>
      </p:sp>
      <p:sp>
        <p:nvSpPr>
          <p:cNvPr id="4" name="Text Placeholder 3">
            <a:extLst>
              <a:ext uri="{FF2B5EF4-FFF2-40B4-BE49-F238E27FC236}">
                <a16:creationId xmlns:a16="http://schemas.microsoft.com/office/drawing/2014/main" id="{33A0A68F-CD62-52A9-FE98-B061A0585351}"/>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B893E313-13CC-2675-A158-7211062D2F88}"/>
              </a:ext>
            </a:extLst>
          </p:cNvPr>
          <p:cNvSpPr>
            <a:spLocks noGrp="1"/>
          </p:cNvSpPr>
          <p:nvPr>
            <p:ph type="ftr" sz="quarter" idx="11"/>
          </p:nvPr>
        </p:nvSpPr>
        <p:spPr/>
        <p:txBody>
          <a:bodyPr/>
          <a:lstStyle/>
          <a:p>
            <a:pPr>
              <a:defRPr/>
            </a:pPr>
            <a:r>
              <a:rPr lang="en-US"/>
              <a:t>Aswath Damodaran</a:t>
            </a:r>
          </a:p>
        </p:txBody>
      </p:sp>
      <p:pic>
        <p:nvPicPr>
          <p:cNvPr id="6" name="Content Placeholder 5" descr="Chart, bar chart&#10;&#10;Description automatically generated">
            <a:extLst>
              <a:ext uri="{FF2B5EF4-FFF2-40B4-BE49-F238E27FC236}">
                <a16:creationId xmlns:a16="http://schemas.microsoft.com/office/drawing/2014/main" id="{41EC3152-5BFD-A1DA-6112-8EFDB6275145}"/>
              </a:ext>
            </a:extLst>
          </p:cNvPr>
          <p:cNvPicPr>
            <a:picLocks noGrp="1" noChangeAspect="1"/>
          </p:cNvPicPr>
          <p:nvPr>
            <p:ph idx="1"/>
          </p:nvPr>
        </p:nvPicPr>
        <p:blipFill>
          <a:blip r:embed="rId2"/>
          <a:stretch>
            <a:fillRect/>
          </a:stretch>
        </p:blipFill>
        <p:spPr>
          <a:xfrm>
            <a:off x="628650" y="1450879"/>
            <a:ext cx="5033963" cy="3489517"/>
          </a:xfrm>
          <a:prstGeom prst="rect">
            <a:avLst/>
          </a:prstGeom>
        </p:spPr>
      </p:pic>
    </p:spTree>
    <p:extLst>
      <p:ext uri="{BB962C8B-B14F-4D97-AF65-F5344CB8AC3E}">
        <p14:creationId xmlns:p14="http://schemas.microsoft.com/office/powerpoint/2010/main" val="29384056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31FC2-FF31-2E0F-314B-494C6508A85D}"/>
              </a:ext>
            </a:extLst>
          </p:cNvPr>
          <p:cNvSpPr>
            <a:spLocks noGrp="1"/>
          </p:cNvSpPr>
          <p:nvPr>
            <p:ph type="title"/>
          </p:nvPr>
        </p:nvSpPr>
        <p:spPr/>
        <p:txBody>
          <a:bodyPr/>
          <a:lstStyle/>
          <a:p>
            <a:r>
              <a:rPr lang="en-US"/>
              <a:t>Growth Investing: </a:t>
            </a:r>
            <a:r>
              <a:rPr lang="en-US" dirty="0"/>
              <a:t>Determinants of success</a:t>
            </a:r>
          </a:p>
        </p:txBody>
      </p:sp>
      <p:sp>
        <p:nvSpPr>
          <p:cNvPr id="3" name="Content Placeholder 2">
            <a:extLst>
              <a:ext uri="{FF2B5EF4-FFF2-40B4-BE49-F238E27FC236}">
                <a16:creationId xmlns:a16="http://schemas.microsoft.com/office/drawing/2014/main" id="{2F48316F-8CC7-D394-25BD-98A9DBB4562F}"/>
              </a:ext>
            </a:extLst>
          </p:cNvPr>
          <p:cNvSpPr>
            <a:spLocks noGrp="1"/>
          </p:cNvSpPr>
          <p:nvPr>
            <p:ph idx="1"/>
          </p:nvPr>
        </p:nvSpPr>
        <p:spPr/>
        <p:txBody>
          <a:bodyPr>
            <a:normAutofit fontScale="77500" lnSpcReduction="20000"/>
          </a:bodyPr>
          <a:lstStyle/>
          <a:p>
            <a:pPr lvl="0"/>
            <a:r>
              <a:rPr lang="en-US" u="sng" dirty="0"/>
              <a:t>Better Growth Estimates</a:t>
            </a:r>
            <a:r>
              <a:rPr lang="en-US" dirty="0"/>
              <a:t>: Since growth is the key dimension of value in these companies, obtaining better estimates of expected growth should improve your odds of success. If you are a growth investor following a small set of companies, you may try to estimate growth yourself. If you can estimate growth more precisely than the overall market, you should get a payoff. </a:t>
            </a:r>
          </a:p>
          <a:p>
            <a:pPr lvl="0"/>
            <a:r>
              <a:rPr lang="en-US" u="sng" dirty="0"/>
              <a:t>Long Time Horizon</a:t>
            </a:r>
            <a:r>
              <a:rPr lang="en-US" dirty="0"/>
              <a:t>: While a long-time horizon improves your odds of success, as an investor, across all companies, it is even more critical when investing in younger and growth companies., since a much higher proportion of the trading in high growth stocks comes from traders, playing mood and momentum games, than from investors, and these traders can take a stock that is undervalued or overvalued, and make it even more so, in the short term.</a:t>
            </a:r>
          </a:p>
          <a:p>
            <a:pPr lvl="0"/>
            <a:r>
              <a:rPr lang="en-US" u="sng" dirty="0"/>
              <a:t>Macro Forecasting Skills</a:t>
            </a:r>
            <a:r>
              <a:rPr lang="en-US" dirty="0"/>
              <a:t>: There are extended cycles where the growth screens work exceptionally well and other cycles where they are counterproductive. If you can time these cycles, in earnings or overall economic growth, you could augment your returns substantially. Since many of these cycles are related to how the overall market is doing, this boils down to your market timing ability. </a:t>
            </a:r>
          </a:p>
        </p:txBody>
      </p:sp>
      <p:sp>
        <p:nvSpPr>
          <p:cNvPr id="9" name="Text Placeholder 8">
            <a:extLst>
              <a:ext uri="{FF2B5EF4-FFF2-40B4-BE49-F238E27FC236}">
                <a16:creationId xmlns:a16="http://schemas.microsoft.com/office/drawing/2014/main" id="{AE5DED92-678D-8C76-C1B6-48E73A01B733}"/>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E6E02ACC-B501-25A1-CF58-2D6EE902C4B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2220869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{4ED3E472-F967-4B46-B9EF-D8C12DA60E0B}tf10001070</Template>
  <TotalTime>36863</TotalTime>
  <Pages>63</Pages>
  <Words>2751</Words>
  <Application>Microsoft Macintosh PowerPoint</Application>
  <PresentationFormat>Letter Paper (8.5x11 in)</PresentationFormat>
  <Paragraphs>120</Paragraphs>
  <Slides>27</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Calibri</vt:lpstr>
      <vt:lpstr>Helvetica</vt:lpstr>
      <vt:lpstr>Rockwell</vt:lpstr>
      <vt:lpstr>Rockwell Condensed</vt:lpstr>
      <vt:lpstr>Rockwell Extra Bold</vt:lpstr>
      <vt:lpstr>Wingdings</vt:lpstr>
      <vt:lpstr>Wood Type</vt:lpstr>
      <vt:lpstr>Chapter 15: Investing in youth</vt:lpstr>
      <vt:lpstr>Venture capital</vt:lpstr>
      <vt:lpstr>VC: A Pricing game</vt:lpstr>
      <vt:lpstr>With limitations</vt:lpstr>
      <vt:lpstr>And Consequences</vt:lpstr>
      <vt:lpstr>VC Returns, across investors</vt:lpstr>
      <vt:lpstr>With skewed payoffs..</vt:lpstr>
      <vt:lpstr>And more staying power</vt:lpstr>
      <vt:lpstr>VC success characteristics</vt:lpstr>
      <vt:lpstr>Determinants of VC success</vt:lpstr>
      <vt:lpstr>Growth investing and trading: Public equities</vt:lpstr>
      <vt:lpstr>Initial public offerings: Offering day returns</vt:lpstr>
      <vt:lpstr>Post-IPO Returns</vt:lpstr>
      <vt:lpstr>More on Post-ipo returns…</vt:lpstr>
      <vt:lpstr>The IPO Bludgeon strategy</vt:lpstr>
      <vt:lpstr>Ride the wave strategy</vt:lpstr>
      <vt:lpstr>The Discriminating IPO investor</vt:lpstr>
      <vt:lpstr>Growth Investing: Historical growth</vt:lpstr>
      <vt:lpstr>Growth investing: Expected growth</vt:lpstr>
      <vt:lpstr>Growth investing: Buy High PE stocks</vt:lpstr>
      <vt:lpstr>With cycleS – Earnings growth</vt:lpstr>
      <vt:lpstr>Cycles: Yield curve</vt:lpstr>
      <vt:lpstr>Growth trading strategies</vt:lpstr>
      <vt:lpstr>Growth trading evidence</vt:lpstr>
      <vt:lpstr>Growth trading Pitfalls</vt:lpstr>
      <vt:lpstr>Growth at a reasonable price (GARP)</vt:lpstr>
      <vt:lpstr>Growth Investing: Determinants of success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 Pricing Theory and Applications</dc:title>
  <dc:subject/>
  <dc:creator>Aswath Damodaran</dc:creator>
  <cp:keywords/>
  <dc:description/>
  <cp:lastModifiedBy>Aswath Damodaran</cp:lastModifiedBy>
  <cp:revision>587</cp:revision>
  <cp:lastPrinted>2024-08-07T20:26:46Z</cp:lastPrinted>
  <dcterms:created xsi:type="dcterms:W3CDTF">2010-08-23T11:25:52Z</dcterms:created>
  <dcterms:modified xsi:type="dcterms:W3CDTF">2024-08-07T20:26:53Z</dcterms:modified>
</cp:coreProperties>
</file>