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7"/>
  </p:notesMasterIdLst>
  <p:handoutMasterIdLst>
    <p:handoutMasterId r:id="rId28"/>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10" r:id="rId14"/>
    <p:sldId id="422" r:id="rId15"/>
    <p:sldId id="446" r:id="rId16"/>
    <p:sldId id="434" r:id="rId17"/>
    <p:sldId id="435" r:id="rId18"/>
    <p:sldId id="436" r:id="rId19"/>
    <p:sldId id="438" r:id="rId20"/>
    <p:sldId id="439" r:id="rId21"/>
    <p:sldId id="449" r:id="rId22"/>
    <p:sldId id="450" r:id="rId23"/>
    <p:sldId id="451" r:id="rId24"/>
    <p:sldId id="452" r:id="rId25"/>
    <p:sldId id="453" r:id="rId2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16: Investing in Middle age</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Value Investing: The variants</a:t>
            </a:r>
          </a:p>
        </p:txBody>
      </p:sp>
      <p:sp>
        <p:nvSpPr>
          <p:cNvPr id="21" name="Content Placeholder 20">
            <a:extLst>
              <a:ext uri="{FF2B5EF4-FFF2-40B4-BE49-F238E27FC236}">
                <a16:creationId xmlns:a16="http://schemas.microsoft.com/office/drawing/2014/main" id="{988D6A4D-E388-C22A-0164-B47AFB0BC225}"/>
              </a:ext>
            </a:extLst>
          </p:cNvPr>
          <p:cNvSpPr>
            <a:spLocks noGrp="1"/>
          </p:cNvSpPr>
          <p:nvPr>
            <p:ph idx="1"/>
          </p:nvPr>
        </p:nvSpPr>
        <p:spPr/>
        <p:txBody>
          <a:bodyPr>
            <a:normAutofit fontScale="92500" lnSpcReduction="10000"/>
          </a:bodyPr>
          <a:lstStyle/>
          <a:p>
            <a:pPr lvl="0"/>
            <a:r>
              <a:rPr lang="en-US" u="sng" dirty="0"/>
              <a:t>The Screeners: </a:t>
            </a:r>
            <a:r>
              <a:rPr lang="en-US" dirty="0"/>
              <a:t>Investors in this camp believe that mature companies, especially those with stable earnings and solid cash flows, are often undervalued by investors because they are boring and predictable. </a:t>
            </a:r>
          </a:p>
          <a:p>
            <a:pPr lvl="0"/>
            <a:r>
              <a:rPr lang="en-US" u="sng" dirty="0"/>
              <a:t>The Contrarians: </a:t>
            </a:r>
            <a:r>
              <a:rPr lang="en-US" dirty="0"/>
              <a:t>Contrarian value investors start with the presumption that mature companies are, for the most part, fairly valued by the market, but that they get mis-valued in the aftermath of big information announcements (earnings reports, change in management etc.), with markets overreacting to the news in these announcements. </a:t>
            </a:r>
          </a:p>
          <a:p>
            <a:pPr lvl="0"/>
            <a:r>
              <a:rPr lang="en-US" u="sng" dirty="0"/>
              <a:t>The Buy-and-Hold: </a:t>
            </a:r>
            <a:r>
              <a:rPr lang="en-US" dirty="0"/>
              <a:t>The adherents to this third strand of value investing believe that companies in good businesses, and run by superior managers, will outperform the market over the long term. </a:t>
            </a:r>
          </a:p>
        </p:txBody>
      </p:sp>
      <p:sp>
        <p:nvSpPr>
          <p:cNvPr id="12" name="Text Placeholder 11">
            <a:extLst>
              <a:ext uri="{FF2B5EF4-FFF2-40B4-BE49-F238E27FC236}">
                <a16:creationId xmlns:a16="http://schemas.microsoft.com/office/drawing/2014/main" id="{A21C22B8-816B-AA0F-5FD4-077C318AE63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The case for value investing: The story strand</a:t>
            </a:r>
          </a:p>
        </p:txBody>
      </p:sp>
      <p:sp>
        <p:nvSpPr>
          <p:cNvPr id="7" name="Text Placeholder 6">
            <a:extLst>
              <a:ext uri="{FF2B5EF4-FFF2-40B4-BE49-F238E27FC236}">
                <a16:creationId xmlns:a16="http://schemas.microsoft.com/office/drawing/2014/main" id="{1250C2A8-8EFB-2DA1-ED83-D353303C82F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pic>
        <p:nvPicPr>
          <p:cNvPr id="9" name="Content Placeholder 8" descr="Chart, line chart, histogram&#10;&#10;Description automatically generated">
            <a:extLst>
              <a:ext uri="{FF2B5EF4-FFF2-40B4-BE49-F238E27FC236}">
                <a16:creationId xmlns:a16="http://schemas.microsoft.com/office/drawing/2014/main" id="{8685D2DF-A248-8432-7482-8DEB2A355634}"/>
              </a:ext>
            </a:extLst>
          </p:cNvPr>
          <p:cNvPicPr>
            <a:picLocks noGrp="1" noChangeAspect="1"/>
          </p:cNvPicPr>
          <p:nvPr>
            <p:ph idx="1"/>
          </p:nvPr>
        </p:nvPicPr>
        <p:blipFill>
          <a:blip r:embed="rId2"/>
          <a:stretch>
            <a:fillRect/>
          </a:stretch>
        </p:blipFill>
        <p:spPr>
          <a:xfrm>
            <a:off x="628650" y="1468359"/>
            <a:ext cx="5033963" cy="3454557"/>
          </a:xfrm>
          <a:prstGeom prst="rect">
            <a:avLst/>
          </a:prstGeom>
        </p:spPr>
      </p:pic>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The case for value investing: The numbers strand</a:t>
            </a:r>
          </a:p>
        </p:txBody>
      </p:sp>
      <p:sp>
        <p:nvSpPr>
          <p:cNvPr id="7" name="Text Placeholder 6">
            <a:extLst>
              <a:ext uri="{FF2B5EF4-FFF2-40B4-BE49-F238E27FC236}">
                <a16:creationId xmlns:a16="http://schemas.microsoft.com/office/drawing/2014/main" id="{B110C944-BC44-F357-E05A-01E26CB911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pic>
        <p:nvPicPr>
          <p:cNvPr id="9" name="Content Placeholder 8" descr="Chart, bar chart&#10;&#10;Description automatically generated">
            <a:extLst>
              <a:ext uri="{FF2B5EF4-FFF2-40B4-BE49-F238E27FC236}">
                <a16:creationId xmlns:a16="http://schemas.microsoft.com/office/drawing/2014/main" id="{A58CE9BD-4ADD-01CD-8BAB-AF14EA2B9574}"/>
              </a:ext>
            </a:extLst>
          </p:cNvPr>
          <p:cNvPicPr>
            <a:picLocks noGrp="1" noChangeAspect="1"/>
          </p:cNvPicPr>
          <p:nvPr>
            <p:ph idx="1"/>
          </p:nvPr>
        </p:nvPicPr>
        <p:blipFill>
          <a:blip r:embed="rId2"/>
          <a:stretch>
            <a:fillRect/>
          </a:stretch>
        </p:blipFill>
        <p:spPr>
          <a:xfrm>
            <a:off x="628650" y="1461398"/>
            <a:ext cx="5033963" cy="3468479"/>
          </a:xfrm>
          <a:prstGeom prst="rect">
            <a:avLst/>
          </a:prstGeom>
        </p:spPr>
      </p:pic>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With varying explanations</a:t>
            </a:r>
          </a:p>
        </p:txBody>
      </p:sp>
      <p:sp>
        <p:nvSpPr>
          <p:cNvPr id="19" name="Content Placeholder 18">
            <a:extLst>
              <a:ext uri="{FF2B5EF4-FFF2-40B4-BE49-F238E27FC236}">
                <a16:creationId xmlns:a16="http://schemas.microsoft.com/office/drawing/2014/main" id="{DDBA28AC-A760-A386-D5ED-F2FDF6F6C635}"/>
              </a:ext>
            </a:extLst>
          </p:cNvPr>
          <p:cNvSpPr>
            <a:spLocks noGrp="1"/>
          </p:cNvSpPr>
          <p:nvPr>
            <p:ph idx="1"/>
          </p:nvPr>
        </p:nvSpPr>
        <p:spPr/>
        <p:txBody>
          <a:bodyPr>
            <a:normAutofit fontScale="92500" lnSpcReduction="10000"/>
          </a:bodyPr>
          <a:lstStyle/>
          <a:p>
            <a:pPr lvl="0"/>
            <a:r>
              <a:rPr lang="en-US" u="sng" dirty="0"/>
              <a:t>It is a proxy for missed risk</a:t>
            </a:r>
            <a:r>
              <a:rPr lang="en-US" dirty="0"/>
              <a:t>: In their 1992 paper, </a:t>
            </a:r>
            <a:r>
              <a:rPr lang="en-US" dirty="0" err="1"/>
              <a:t>Fama</a:t>
            </a:r>
            <a:r>
              <a:rPr lang="en-US" dirty="0"/>
              <a:t> and French argued that companies that trade at low price to book ratios are more likely to be distressed and that risk and return models were not doing an adequate job of capturing that risk. They were arguing that rather than be a stamp of approval for value investing, these studies indicate risks that may not show up in near term returns or in traditional risk and return models. </a:t>
            </a:r>
          </a:p>
          <a:p>
            <a:pPr lvl="0"/>
            <a:r>
              <a:rPr lang="en-US" u="sng" dirty="0"/>
              <a:t>It is a sign of market inefficiency</a:t>
            </a:r>
            <a:r>
              <a:rPr lang="en-US" dirty="0"/>
              <a:t>: During the 1980s, as behavioral finance became more popular, academics also became more willing to accept and even welcome the notion that markets make systematic mistakes and that investors less susceptible to these behavioral quirks could take advantage of these mistakes. </a:t>
            </a:r>
          </a:p>
        </p:txBody>
      </p:sp>
      <p:sp>
        <p:nvSpPr>
          <p:cNvPr id="12" name="Text Placeholder 11">
            <a:extLst>
              <a:ext uri="{FF2B5EF4-FFF2-40B4-BE49-F238E27FC236}">
                <a16:creationId xmlns:a16="http://schemas.microsoft.com/office/drawing/2014/main" id="{DA1E21E5-2B46-DDE1-D536-D1F19FF42ED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The </a:t>
            </a:r>
            <a:r>
              <a:rPr lang="en-US" dirty="0" err="1"/>
              <a:t>PushbacK</a:t>
            </a:r>
            <a:r>
              <a:rPr lang="en-US" dirty="0"/>
              <a:t>: </a:t>
            </a:r>
            <a:br>
              <a:rPr lang="en-US" dirty="0"/>
            </a:br>
            <a:r>
              <a:rPr lang="en-US" dirty="0"/>
              <a:t>1. A volatile value premium</a:t>
            </a:r>
          </a:p>
        </p:txBody>
      </p:sp>
      <p:sp>
        <p:nvSpPr>
          <p:cNvPr id="11" name="Text Placeholder 10">
            <a:extLst>
              <a:ext uri="{FF2B5EF4-FFF2-40B4-BE49-F238E27FC236}">
                <a16:creationId xmlns:a16="http://schemas.microsoft.com/office/drawing/2014/main" id="{4CC0E91F-7329-76CA-05F0-FF023B2B782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8" name="Content Placeholder 7">
            <a:extLst>
              <a:ext uri="{FF2B5EF4-FFF2-40B4-BE49-F238E27FC236}">
                <a16:creationId xmlns:a16="http://schemas.microsoft.com/office/drawing/2014/main" id="{F55B4502-A813-A485-3308-8967F8E15A90}"/>
              </a:ext>
            </a:extLst>
          </p:cNvPr>
          <p:cNvPicPr>
            <a:picLocks noGrp="1" noChangeAspect="1"/>
          </p:cNvPicPr>
          <p:nvPr>
            <p:ph idx="1"/>
          </p:nvPr>
        </p:nvPicPr>
        <p:blipFill>
          <a:blip r:embed="rId2"/>
          <a:stretch>
            <a:fillRect/>
          </a:stretch>
        </p:blipFill>
        <p:spPr>
          <a:xfrm>
            <a:off x="628650" y="1486664"/>
            <a:ext cx="5033963" cy="3417946"/>
          </a:xfrm>
          <a:prstGeom prst="rect">
            <a:avLst/>
          </a:prstGeom>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2. The payoff to active value investing</a:t>
            </a:r>
          </a:p>
        </p:txBody>
      </p:sp>
      <p:sp>
        <p:nvSpPr>
          <p:cNvPr id="7" name="Content Placeholder 6">
            <a:extLst>
              <a:ext uri="{FF2B5EF4-FFF2-40B4-BE49-F238E27FC236}">
                <a16:creationId xmlns:a16="http://schemas.microsoft.com/office/drawing/2014/main" id="{77359D53-D718-3AE4-B941-912AAAB45D6A}"/>
              </a:ext>
            </a:extLst>
          </p:cNvPr>
          <p:cNvSpPr>
            <a:spLocks noGrp="1"/>
          </p:cNvSpPr>
          <p:nvPr>
            <p:ph idx="1"/>
          </p:nvPr>
        </p:nvSpPr>
        <p:spPr/>
        <p:txBody>
          <a:bodyPr>
            <a:normAutofit fontScale="92500" lnSpcReduction="10000"/>
          </a:bodyPr>
          <a:lstStyle/>
          <a:p>
            <a:r>
              <a:rPr lang="en-US" dirty="0"/>
              <a:t>Investing in low PE or low PBV stocks </a:t>
            </a:r>
            <a:r>
              <a:rPr lang="en-US" b="1" dirty="0"/>
              <a:t>would not be considered true value investing</a:t>
            </a:r>
            <a:r>
              <a:rPr lang="en-US" dirty="0"/>
              <a:t>, by most of its adherents. </a:t>
            </a:r>
          </a:p>
          <a:p>
            <a:r>
              <a:rPr lang="en-US" dirty="0"/>
              <a:t>In fact, most value investors would argue that the while you may start with these stocks, the real payoff to value investing comes in from the additional analysis that you do, whether it be in bringing in other quantitative screens (following up on Ben Graham) and qualitative ones (good management, moats). </a:t>
            </a:r>
          </a:p>
          <a:p>
            <a:r>
              <a:rPr lang="en-US" dirty="0"/>
              <a:t>If we call this active value investing, the true test of value investing then </a:t>
            </a:r>
            <a:r>
              <a:rPr lang="en-US" b="1" dirty="0"/>
              <a:t>becomes whether following value investing precepts and practices and picking stocks generates returns</a:t>
            </a:r>
            <a:r>
              <a:rPr lang="en-US" dirty="0"/>
              <a:t> that exceed the returns on a value index fund, created by investing in an index fund invested in low price to book or low PE stocks. </a:t>
            </a:r>
          </a:p>
        </p:txBody>
      </p:sp>
      <p:sp>
        <p:nvSpPr>
          <p:cNvPr id="9" name="Text Placeholder 8">
            <a:extLst>
              <a:ext uri="{FF2B5EF4-FFF2-40B4-BE49-F238E27FC236}">
                <a16:creationId xmlns:a16="http://schemas.microsoft.com/office/drawing/2014/main" id="{B08A8AB6-E63E-7562-2ADF-E4A070657B8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2A: Screening for value</a:t>
            </a:r>
          </a:p>
        </p:txBody>
      </p:sp>
      <p:sp>
        <p:nvSpPr>
          <p:cNvPr id="6" name="Content Placeholder 5">
            <a:extLst>
              <a:ext uri="{FF2B5EF4-FFF2-40B4-BE49-F238E27FC236}">
                <a16:creationId xmlns:a16="http://schemas.microsoft.com/office/drawing/2014/main" id="{0F04DA32-C254-8024-E620-9D7C1FD781DA}"/>
              </a:ext>
            </a:extLst>
          </p:cNvPr>
          <p:cNvSpPr>
            <a:spLocks noGrp="1"/>
          </p:cNvSpPr>
          <p:nvPr>
            <p:ph idx="1"/>
          </p:nvPr>
        </p:nvSpPr>
        <p:spPr/>
        <p:txBody>
          <a:bodyPr>
            <a:normAutofit fontScale="92500" lnSpcReduction="10000"/>
          </a:bodyPr>
          <a:lstStyle/>
          <a:p>
            <a:r>
              <a:rPr lang="en-US" dirty="0"/>
              <a:t>Henry Oppenheimer examined the returns on stocks, picked using the Graham screens, between 1970 and 1983, and found that they </a:t>
            </a:r>
            <a:r>
              <a:rPr lang="en-US" b="1" dirty="0"/>
              <a:t>delivered average annual returns of 29.4% a year, as opposed to 11.5% of the index</a:t>
            </a:r>
            <a:r>
              <a:rPr lang="en-US" dirty="0"/>
              <a:t>. </a:t>
            </a:r>
          </a:p>
          <a:p>
            <a:r>
              <a:rPr lang="en-US" dirty="0"/>
              <a:t>There are other studies that do come to the same conclusion, looking at screening over the period, but they all suffer from two fundamental problems. </a:t>
            </a:r>
          </a:p>
          <a:p>
            <a:pPr lvl="1"/>
            <a:r>
              <a:rPr lang="en-US" dirty="0"/>
              <a:t>The first is that one of the </a:t>
            </a:r>
            <a:r>
              <a:rPr lang="en-US" b="1" dirty="0"/>
              <a:t>value screens that invariably gets used is low PE and low PBV,</a:t>
            </a:r>
            <a:r>
              <a:rPr lang="en-US" dirty="0"/>
              <a:t> and we already know that these stocks delivered significantly higher returns than the rest of the. </a:t>
            </a:r>
          </a:p>
          <a:p>
            <a:pPr lvl="1"/>
            <a:r>
              <a:rPr lang="en-US" dirty="0"/>
              <a:t>The second is that the ultimate test of a philosophy is </a:t>
            </a:r>
            <a:r>
              <a:rPr lang="en-US" b="1" dirty="0"/>
              <a:t>not in whether its strategies work on paper, but in whether the investors who use those strategies make money on actual portfolios.</a:t>
            </a:r>
          </a:p>
          <a:p>
            <a:endParaRPr lang="en-US" dirty="0"/>
          </a:p>
        </p:txBody>
      </p:sp>
      <p:sp>
        <p:nvSpPr>
          <p:cNvPr id="15" name="Text Placeholder 14">
            <a:extLst>
              <a:ext uri="{FF2B5EF4-FFF2-40B4-BE49-F238E27FC236}">
                <a16:creationId xmlns:a16="http://schemas.microsoft.com/office/drawing/2014/main" id="{D01D6567-620E-0CFA-A79C-5B22D3E5E12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2B: The contrarians</a:t>
            </a:r>
          </a:p>
        </p:txBody>
      </p:sp>
      <p:sp>
        <p:nvSpPr>
          <p:cNvPr id="10" name="Text Placeholder 9">
            <a:extLst>
              <a:ext uri="{FF2B5EF4-FFF2-40B4-BE49-F238E27FC236}">
                <a16:creationId xmlns:a16="http://schemas.microsoft.com/office/drawing/2014/main" id="{3EDFA9FB-BFC1-95CE-00E8-7DE6BE9BB3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pic>
        <p:nvPicPr>
          <p:cNvPr id="11" name="Content Placeholder 10" descr="Chart, line chart&#10;&#10;Description automatically generated">
            <a:extLst>
              <a:ext uri="{FF2B5EF4-FFF2-40B4-BE49-F238E27FC236}">
                <a16:creationId xmlns:a16="http://schemas.microsoft.com/office/drawing/2014/main" id="{806AFF0F-35B2-16E1-9591-3811A90A1103}"/>
              </a:ext>
            </a:extLst>
          </p:cNvPr>
          <p:cNvPicPr>
            <a:picLocks noGrp="1" noChangeAspect="1"/>
          </p:cNvPicPr>
          <p:nvPr>
            <p:ph idx="1"/>
          </p:nvPr>
        </p:nvPicPr>
        <p:blipFill>
          <a:blip r:embed="rId2"/>
          <a:stretch>
            <a:fillRect/>
          </a:stretch>
        </p:blipFill>
        <p:spPr>
          <a:xfrm>
            <a:off x="628650" y="1650673"/>
            <a:ext cx="5033963" cy="3089929"/>
          </a:xfrm>
          <a:prstGeom prst="rect">
            <a:avLst/>
          </a:prstGeom>
        </p:spPr>
      </p:pic>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With a caveat..</a:t>
            </a:r>
          </a:p>
        </p:txBody>
      </p:sp>
      <p:sp>
        <p:nvSpPr>
          <p:cNvPr id="7" name="Text Placeholder 6">
            <a:extLst>
              <a:ext uri="{FF2B5EF4-FFF2-40B4-BE49-F238E27FC236}">
                <a16:creationId xmlns:a16="http://schemas.microsoft.com/office/drawing/2014/main" id="{C3D9D11D-6F02-E462-EAFF-0F41FD68651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pic>
        <p:nvPicPr>
          <p:cNvPr id="9" name="Content Placeholder 8" descr="Chart, line chart&#10;&#10;Description automatically generated">
            <a:extLst>
              <a:ext uri="{FF2B5EF4-FFF2-40B4-BE49-F238E27FC236}">
                <a16:creationId xmlns:a16="http://schemas.microsoft.com/office/drawing/2014/main" id="{C01C8ACC-07D5-270C-C58F-138E6DFE8357}"/>
              </a:ext>
            </a:extLst>
          </p:cNvPr>
          <p:cNvPicPr>
            <a:picLocks noGrp="1" noChangeAspect="1"/>
          </p:cNvPicPr>
          <p:nvPr>
            <p:ph idx="1"/>
          </p:nvPr>
        </p:nvPicPr>
        <p:blipFill>
          <a:blip r:embed="rId2"/>
          <a:stretch>
            <a:fillRect/>
          </a:stretch>
        </p:blipFill>
        <p:spPr>
          <a:xfrm>
            <a:off x="628650" y="1598812"/>
            <a:ext cx="5033963" cy="3193650"/>
          </a:xfrm>
          <a:prstGeom prst="rect">
            <a:avLst/>
          </a:prstGeom>
        </p:spPr>
      </p:pic>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2C: The value indexers</a:t>
            </a:r>
          </a:p>
        </p:txBody>
      </p:sp>
      <p:sp>
        <p:nvSpPr>
          <p:cNvPr id="6" name="Content Placeholder 5">
            <a:extLst>
              <a:ext uri="{FF2B5EF4-FFF2-40B4-BE49-F238E27FC236}">
                <a16:creationId xmlns:a16="http://schemas.microsoft.com/office/drawing/2014/main" id="{8D1D8CCF-2769-17CD-3203-0849A52544CB}"/>
              </a:ext>
            </a:extLst>
          </p:cNvPr>
          <p:cNvSpPr>
            <a:spLocks noGrp="1"/>
          </p:cNvSpPr>
          <p:nvPr>
            <p:ph idx="1"/>
          </p:nvPr>
        </p:nvSpPr>
        <p:spPr/>
        <p:txBody>
          <a:bodyPr>
            <a:normAutofit fontScale="92500"/>
          </a:bodyPr>
          <a:lstStyle/>
          <a:p>
            <a:r>
              <a:rPr lang="en-US" sz="1600" dirty="0"/>
              <a:t>Many value investors will blanch at the idea of letting </a:t>
            </a:r>
            <a:r>
              <a:rPr lang="en-US" sz="1600" b="1" dirty="0"/>
              <a:t>indexed value investors </a:t>
            </a:r>
            <a:r>
              <a:rPr lang="en-US" sz="1600" dirty="0"/>
              <a:t>into this group, but there can be no denying the fact that funds have flowed into tilted index funds, with many of the tilts reflecting historical value factors (low price to book, small cap, low volatility). </a:t>
            </a:r>
          </a:p>
          <a:p>
            <a:r>
              <a:rPr lang="en-US" sz="1600" dirty="0"/>
              <a:t>The sales pitch for these funds is more often that you can not only get a higher return, because of your factor tilts, but also a </a:t>
            </a:r>
            <a:r>
              <a:rPr lang="en-US" sz="1600" b="1" dirty="0"/>
              <a:t>bigger bang (return) for your risk (standard deviation) </a:t>
            </a:r>
            <a:r>
              <a:rPr lang="en-US" sz="1600" dirty="0"/>
              <a:t>rather than a higher return per se (higher ratios of returns to standard deviation). </a:t>
            </a:r>
          </a:p>
          <a:p>
            <a:r>
              <a:rPr lang="en-US" sz="1600" dirty="0"/>
              <a:t>The jury is still out, and our view is that </a:t>
            </a:r>
            <a:r>
              <a:rPr lang="en-US" sz="1600" b="1" dirty="0"/>
              <a:t>tilted index funds are an oxymoron</a:t>
            </a:r>
            <a:r>
              <a:rPr lang="en-US" sz="1600" dirty="0"/>
              <a:t>, and that these funds should be categorized as minimalist value funds, where you try to minimize your activity, to lower your costs. </a:t>
            </a:r>
          </a:p>
          <a:p>
            <a:pPr lvl="1"/>
            <a:r>
              <a:rPr lang="en-US" sz="1400" dirty="0"/>
              <a:t>The earliest studies of mutual funds looked at them as a group, and concluded that they collectively underperformed the market. </a:t>
            </a:r>
          </a:p>
          <a:p>
            <a:pPr lvl="1"/>
            <a:r>
              <a:rPr lang="en-US" sz="1400" dirty="0"/>
              <a:t>None of these studies have found any evidence that value fund managers are more likely to beat their index counterparts than their growth fund counterparts. </a:t>
            </a:r>
          </a:p>
        </p:txBody>
      </p:sp>
      <p:sp>
        <p:nvSpPr>
          <p:cNvPr id="15" name="Text Placeholder 14">
            <a:extLst>
              <a:ext uri="{FF2B5EF4-FFF2-40B4-BE49-F238E27FC236}">
                <a16:creationId xmlns:a16="http://schemas.microsoft.com/office/drawing/2014/main" id="{A0334DDA-7581-6F4C-57D8-E50378904F70}"/>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3. Value investing in the 21</a:t>
            </a:r>
            <a:r>
              <a:rPr lang="en-US" baseline="30000" dirty="0"/>
              <a:t>st</a:t>
            </a:r>
            <a:r>
              <a:rPr lang="en-US" dirty="0"/>
              <a:t> century</a:t>
            </a:r>
          </a:p>
        </p:txBody>
      </p:sp>
      <p:sp>
        <p:nvSpPr>
          <p:cNvPr id="10" name="Text Placeholder 9">
            <a:extLst>
              <a:ext uri="{FF2B5EF4-FFF2-40B4-BE49-F238E27FC236}">
                <a16:creationId xmlns:a16="http://schemas.microsoft.com/office/drawing/2014/main" id="{D7B718E3-1F36-8D84-82F0-9A2EC39E0EC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pic>
        <p:nvPicPr>
          <p:cNvPr id="8" name="Content Placeholder 7" descr="Table&#10;&#10;Description automatically generated">
            <a:extLst>
              <a:ext uri="{FF2B5EF4-FFF2-40B4-BE49-F238E27FC236}">
                <a16:creationId xmlns:a16="http://schemas.microsoft.com/office/drawing/2014/main" id="{1888813D-D975-86C9-7782-71C3806275CB}"/>
              </a:ext>
            </a:extLst>
          </p:cNvPr>
          <p:cNvPicPr>
            <a:picLocks noGrp="1" noChangeAspect="1"/>
          </p:cNvPicPr>
          <p:nvPr>
            <p:ph idx="1"/>
          </p:nvPr>
        </p:nvPicPr>
        <p:blipFill>
          <a:blip r:embed="rId2"/>
          <a:stretch>
            <a:fillRect/>
          </a:stretch>
        </p:blipFill>
        <p:spPr>
          <a:xfrm>
            <a:off x="628650" y="1969278"/>
            <a:ext cx="5033963" cy="2452718"/>
          </a:xfrm>
          <a:prstGeom prst="rect">
            <a:avLst/>
          </a:prstGeom>
        </p:spPr>
      </p:pic>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The active value investing postscript</a:t>
            </a:r>
          </a:p>
        </p:txBody>
      </p:sp>
      <p:sp>
        <p:nvSpPr>
          <p:cNvPr id="8" name="Text Placeholder 7">
            <a:extLst>
              <a:ext uri="{FF2B5EF4-FFF2-40B4-BE49-F238E27FC236}">
                <a16:creationId xmlns:a16="http://schemas.microsoft.com/office/drawing/2014/main" id="{2629885F-7D7D-82EB-0D52-E14073FBBDF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pic>
        <p:nvPicPr>
          <p:cNvPr id="7" name="Content Placeholder 6" descr="Chart, bar chart&#10;&#10;Description automatically generated">
            <a:extLst>
              <a:ext uri="{FF2B5EF4-FFF2-40B4-BE49-F238E27FC236}">
                <a16:creationId xmlns:a16="http://schemas.microsoft.com/office/drawing/2014/main" id="{57807D3A-EFA6-91AE-99A7-3F93405DDD30}"/>
              </a:ext>
            </a:extLst>
          </p:cNvPr>
          <p:cNvPicPr>
            <a:picLocks noGrp="1" noChangeAspect="1"/>
          </p:cNvPicPr>
          <p:nvPr>
            <p:ph idx="1"/>
          </p:nvPr>
        </p:nvPicPr>
        <p:blipFill>
          <a:blip r:embed="rId2"/>
          <a:stretch>
            <a:fillRect/>
          </a:stretch>
        </p:blipFill>
        <p:spPr>
          <a:xfrm>
            <a:off x="628650" y="1369848"/>
            <a:ext cx="5033963" cy="3651579"/>
          </a:xfrm>
          <a:prstGeom prst="rect">
            <a:avLst/>
          </a:prstGeom>
        </p:spPr>
      </p:pic>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And a fading </a:t>
            </a:r>
            <a:r>
              <a:rPr lang="en-US" dirty="0" err="1"/>
              <a:t>buffett</a:t>
            </a:r>
            <a:r>
              <a:rPr lang="en-US" dirty="0"/>
              <a:t> premium..</a:t>
            </a:r>
          </a:p>
        </p:txBody>
      </p:sp>
      <p:sp>
        <p:nvSpPr>
          <p:cNvPr id="14" name="Text Placeholder 13">
            <a:extLst>
              <a:ext uri="{FF2B5EF4-FFF2-40B4-BE49-F238E27FC236}">
                <a16:creationId xmlns:a16="http://schemas.microsoft.com/office/drawing/2014/main" id="{4F5FF61F-CA11-A3DD-06ED-DC67BBE92A0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8" name="Content Placeholder 7" descr="Chart, line chart&#10;&#10;Description automatically generated">
            <a:extLst>
              <a:ext uri="{FF2B5EF4-FFF2-40B4-BE49-F238E27FC236}">
                <a16:creationId xmlns:a16="http://schemas.microsoft.com/office/drawing/2014/main" id="{07BECCE9-3D05-2F0A-984D-87CAB7A33028}"/>
              </a:ext>
            </a:extLst>
          </p:cNvPr>
          <p:cNvPicPr>
            <a:picLocks noGrp="1" noChangeAspect="1"/>
          </p:cNvPicPr>
          <p:nvPr>
            <p:ph idx="1"/>
          </p:nvPr>
        </p:nvPicPr>
        <p:blipFill>
          <a:blip r:embed="rId2"/>
          <a:stretch>
            <a:fillRect/>
          </a:stretch>
        </p:blipFill>
        <p:spPr>
          <a:xfrm>
            <a:off x="628650" y="1387011"/>
            <a:ext cx="5033963" cy="3617253"/>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Explanations and excuses</a:t>
            </a:r>
          </a:p>
        </p:txBody>
      </p:sp>
      <p:sp>
        <p:nvSpPr>
          <p:cNvPr id="6" name="Content Placeholder 5">
            <a:extLst>
              <a:ext uri="{FF2B5EF4-FFF2-40B4-BE49-F238E27FC236}">
                <a16:creationId xmlns:a16="http://schemas.microsoft.com/office/drawing/2014/main" id="{D29B4191-1D91-FEB9-AE91-CEC040CC0033}"/>
              </a:ext>
            </a:extLst>
          </p:cNvPr>
          <p:cNvSpPr>
            <a:spLocks noGrp="1"/>
          </p:cNvSpPr>
          <p:nvPr>
            <p:ph idx="1"/>
          </p:nvPr>
        </p:nvSpPr>
        <p:spPr/>
        <p:txBody>
          <a:bodyPr>
            <a:normAutofit fontScale="92500" lnSpcReduction="20000"/>
          </a:bodyPr>
          <a:lstStyle/>
          <a:p>
            <a:pPr marL="457200" lvl="0" indent="-457200">
              <a:buFont typeface="+mj-lt"/>
              <a:buAutoNum type="arabicPeriod"/>
            </a:pPr>
            <a:r>
              <a:rPr lang="en-US" sz="1600" u="sng" dirty="0"/>
              <a:t>This is a passing phase</a:t>
            </a:r>
            <a:r>
              <a:rPr lang="en-US" sz="1600" dirty="0"/>
              <a:t>! Even in its glory days, during the last century, there were extended periods (like the 1990s) when low PE and low PBV stocks underperformed, relative to high PE and high PBV stocks. </a:t>
            </a:r>
          </a:p>
          <a:p>
            <a:pPr marL="457200" lvl="0" indent="-457200">
              <a:buFont typeface="+mj-lt"/>
              <a:buAutoNum type="arabicPeriod"/>
            </a:pPr>
            <a:r>
              <a:rPr lang="en-US" sz="1600" u="sng" dirty="0"/>
              <a:t>The Fed did it</a:t>
            </a:r>
            <a:r>
              <a:rPr lang="en-US" sz="1600" dirty="0"/>
              <a:t>!: Starting with the 2008 crisis and stretching into the last decade, central banks around the world have become much more active players in markets. With quantitative easing, the Fed and other central banks have contributed not only to keeping interest rates lower (than they should be, given fundamentals) but also provided protection for risk taking at the expense of conservative investing. </a:t>
            </a:r>
          </a:p>
          <a:p>
            <a:pPr marL="457200" lvl="0" indent="-457200">
              <a:buFont typeface="+mj-lt"/>
              <a:buAutoNum type="arabicPeriod"/>
            </a:pPr>
            <a:r>
              <a:rPr lang="en-US" sz="1600" u="sng" dirty="0"/>
              <a:t>The Investment World has become flatter</a:t>
            </a:r>
            <a:r>
              <a:rPr lang="en-US" sz="1600" dirty="0"/>
              <a:t>! As data has become easier to get, accounting more standardized and analytical tools more accessible, there is very little competitive advantage to computing ratios (PE, PBV, debt ratio etc.) from financial statements and running screens to find cheap stocks. </a:t>
            </a:r>
          </a:p>
          <a:p>
            <a:pPr marL="457200" lvl="0" indent="-457200">
              <a:buFont typeface="+mj-lt"/>
              <a:buAutoNum type="arabicPeriod"/>
            </a:pPr>
            <a:r>
              <a:rPr lang="en-US" sz="1600" u="sng" dirty="0"/>
              <a:t>The global economy has changed</a:t>
            </a:r>
            <a:r>
              <a:rPr lang="en-US" sz="1600" dirty="0"/>
              <a:t>! At the risk of sounding cliched, the shift in economic power to more globalized companies, built on technology and immense user platforms, has made many old time value investing nostrums useless.</a:t>
            </a:r>
          </a:p>
        </p:txBody>
      </p:sp>
      <p:sp>
        <p:nvSpPr>
          <p:cNvPr id="15" name="Text Placeholder 14">
            <a:extLst>
              <a:ext uri="{FF2B5EF4-FFF2-40B4-BE49-F238E27FC236}">
                <a16:creationId xmlns:a16="http://schemas.microsoft.com/office/drawing/2014/main" id="{9D3A4979-B16E-0CB2-E2B4-7751A5545B1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Reassessing value investing</a:t>
            </a:r>
          </a:p>
        </p:txBody>
      </p:sp>
      <p:sp>
        <p:nvSpPr>
          <p:cNvPr id="4" name="Content Placeholder 3">
            <a:extLst>
              <a:ext uri="{FF2B5EF4-FFF2-40B4-BE49-F238E27FC236}">
                <a16:creationId xmlns:a16="http://schemas.microsoft.com/office/drawing/2014/main" id="{D929D5DA-50FD-875B-0D9E-A7AC42E0876F}"/>
              </a:ext>
            </a:extLst>
          </p:cNvPr>
          <p:cNvSpPr>
            <a:spLocks noGrp="1"/>
          </p:cNvSpPr>
          <p:nvPr>
            <p:ph idx="1"/>
          </p:nvPr>
        </p:nvSpPr>
        <p:spPr/>
        <p:txBody>
          <a:bodyPr>
            <a:normAutofit fontScale="85000" lnSpcReduction="20000"/>
          </a:bodyPr>
          <a:lstStyle/>
          <a:p>
            <a:pPr lvl="0"/>
            <a:r>
              <a:rPr lang="en-US" u="sng" dirty="0"/>
              <a:t>It has become rigid</a:t>
            </a:r>
            <a:r>
              <a:rPr lang="en-US" dirty="0"/>
              <a:t>: Value investing's focus on dividends has caused adherents to concentrate their holdings in utilities, financial service companies and older consumer product companies, as younger companies have shifted away to returning cash in buybacks. </a:t>
            </a:r>
          </a:p>
          <a:p>
            <a:pPr lvl="0"/>
            <a:r>
              <a:rPr lang="en-US" u="sng" dirty="0"/>
              <a:t>It has become ritualistic</a:t>
            </a:r>
            <a:r>
              <a:rPr lang="en-US" dirty="0"/>
              <a:t>: The rituals of value investing are well established, from the annual trek to Omaha, to the claim that your investment education is incomplete unless you have read Ben Graham's Intelligent Investor and Security Analysis to an almost unquestioning belief that anything said by Warren Buffett or Charlie Munger must be right. </a:t>
            </a:r>
          </a:p>
          <a:p>
            <a:pPr lvl="0"/>
            <a:r>
              <a:rPr lang="en-US" u="sng" dirty="0"/>
              <a:t>It has become righteous</a:t>
            </a:r>
            <a:r>
              <a:rPr lang="en-US" dirty="0"/>
              <a:t>: While investors of all stripes believe that their "investing ways" will yield payoffs, some value investors seem to feel entitled to high returns because they have followed all the rules and rituals. In fact, they view investors who deviate from the script as shallow speculators but are convinced that they will fail in the "long term".</a:t>
            </a:r>
          </a:p>
        </p:txBody>
      </p:sp>
      <p:sp>
        <p:nvSpPr>
          <p:cNvPr id="13" name="Text Placeholder 12">
            <a:extLst>
              <a:ext uri="{FF2B5EF4-FFF2-40B4-BE49-F238E27FC236}">
                <a16:creationId xmlns:a16="http://schemas.microsoft.com/office/drawing/2014/main" id="{DE873CE0-0974-4F2E-34BD-0695E7A68EA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Good versus bad companies</a:t>
            </a:r>
          </a:p>
        </p:txBody>
      </p:sp>
      <p:sp>
        <p:nvSpPr>
          <p:cNvPr id="12" name="Content Placeholder 11">
            <a:extLst>
              <a:ext uri="{FF2B5EF4-FFF2-40B4-BE49-F238E27FC236}">
                <a16:creationId xmlns:a16="http://schemas.microsoft.com/office/drawing/2014/main" id="{39D39B00-4F55-4170-EA6D-9CC61FCCE33F}"/>
              </a:ext>
            </a:extLst>
          </p:cNvPr>
          <p:cNvSpPr>
            <a:spLocks noGrp="1"/>
          </p:cNvSpPr>
          <p:nvPr>
            <p:ph idx="1"/>
          </p:nvPr>
        </p:nvSpPr>
        <p:spPr/>
        <p:txBody>
          <a:bodyPr/>
          <a:lstStyle/>
          <a:p>
            <a:r>
              <a:rPr lang="en-US" dirty="0"/>
              <a:t>Let’s start with </a:t>
            </a:r>
            <a:r>
              <a:rPr lang="en-US" b="1" dirty="0"/>
              <a:t>what makes a company a good one</a:t>
            </a:r>
            <a:r>
              <a:rPr lang="en-US" dirty="0"/>
              <a:t>. </a:t>
            </a:r>
          </a:p>
          <a:p>
            <a:pPr lvl="1"/>
            <a:r>
              <a:rPr lang="en-US" dirty="0"/>
              <a:t>You could </a:t>
            </a:r>
            <a:r>
              <a:rPr lang="en-US" b="1" dirty="0"/>
              <a:t>start with profitability</a:t>
            </a:r>
            <a:r>
              <a:rPr lang="en-US" dirty="0"/>
              <a:t>, arguing that a more profitable business is better than a less profitable one, but that may not be true if the business is capital intensive (and the profits generated are small relative to the capital invested) or a risky business, where you are waiting for the other shoe to drop.</a:t>
            </a:r>
          </a:p>
          <a:p>
            <a:pPr lvl="1"/>
            <a:r>
              <a:rPr lang="en-US" dirty="0"/>
              <a:t> You could </a:t>
            </a:r>
            <a:r>
              <a:rPr lang="en-US" b="1" dirty="0"/>
              <a:t>look at growth</a:t>
            </a:r>
            <a:r>
              <a:rPr lang="en-US" dirty="0"/>
              <a:t>, but growth, as we noted earlier in this book, can be good, bad or neutral and a company can have high growth, while destroying value. </a:t>
            </a:r>
          </a:p>
          <a:p>
            <a:pPr lvl="1"/>
            <a:r>
              <a:rPr lang="en-US" dirty="0"/>
              <a:t>To us, the best measure the corporate quality is a </a:t>
            </a:r>
            <a:r>
              <a:rPr lang="en-US" b="1" dirty="0"/>
              <a:t>high excess return</a:t>
            </a:r>
            <a:r>
              <a:rPr lang="en-US" dirty="0"/>
              <a:t>, i.e., a return on capital that is vastly higher than its cost of capital. </a:t>
            </a:r>
          </a:p>
          <a:p>
            <a:pPr lvl="0"/>
            <a:endParaRPr lang="en-US" dirty="0"/>
          </a:p>
        </p:txBody>
      </p:sp>
      <p:sp>
        <p:nvSpPr>
          <p:cNvPr id="8" name="Text Placeholder 7">
            <a:extLst>
              <a:ext uri="{FF2B5EF4-FFF2-40B4-BE49-F238E27FC236}">
                <a16:creationId xmlns:a16="http://schemas.microsoft.com/office/drawing/2014/main" id="{4325D821-2235-1002-5448-6CB367DA0A6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It is an expectations game!</a:t>
            </a:r>
          </a:p>
        </p:txBody>
      </p:sp>
      <p:sp>
        <p:nvSpPr>
          <p:cNvPr id="10" name="Text Placeholder 9">
            <a:extLst>
              <a:ext uri="{FF2B5EF4-FFF2-40B4-BE49-F238E27FC236}">
                <a16:creationId xmlns:a16="http://schemas.microsoft.com/office/drawing/2014/main" id="{B80E98E9-75B6-AB6E-4C43-28A082E88E6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dirty="0" err="1"/>
              <a:t>Aswath</a:t>
            </a:r>
            <a:r>
              <a:rPr lang="en-US" dirty="0"/>
              <a:t> Damodaran</a:t>
            </a:r>
          </a:p>
        </p:txBody>
      </p:sp>
      <p:pic>
        <p:nvPicPr>
          <p:cNvPr id="8" name="Content Placeholder 7" descr="Table&#10;&#10;Description automatically generated">
            <a:extLst>
              <a:ext uri="{FF2B5EF4-FFF2-40B4-BE49-F238E27FC236}">
                <a16:creationId xmlns:a16="http://schemas.microsoft.com/office/drawing/2014/main" id="{82C2FDB4-FC58-C19B-9048-847D14EADF15}"/>
              </a:ext>
            </a:extLst>
          </p:cNvPr>
          <p:cNvPicPr>
            <a:picLocks noGrp="1" noChangeAspect="1"/>
          </p:cNvPicPr>
          <p:nvPr>
            <p:ph idx="1"/>
          </p:nvPr>
        </p:nvPicPr>
        <p:blipFill>
          <a:blip r:embed="rId2"/>
          <a:stretch>
            <a:fillRect/>
          </a:stretch>
        </p:blipFill>
        <p:spPr>
          <a:xfrm>
            <a:off x="331470" y="1295400"/>
            <a:ext cx="5487359" cy="3810000"/>
          </a:xfrm>
          <a:prstGeom prst="rect">
            <a:avLst/>
          </a:prstGeom>
        </p:spPr>
      </p:pic>
    </p:spTree>
    <p:extLst>
      <p:ext uri="{BB962C8B-B14F-4D97-AF65-F5344CB8AC3E}">
        <p14:creationId xmlns:p14="http://schemas.microsoft.com/office/powerpoint/2010/main" val="228102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Screening for value: Start with intrinsic value</a:t>
            </a:r>
          </a:p>
        </p:txBody>
      </p:sp>
      <p:sp>
        <p:nvSpPr>
          <p:cNvPr id="9" name="Text Placeholder 8">
            <a:extLst>
              <a:ext uri="{FF2B5EF4-FFF2-40B4-BE49-F238E27FC236}">
                <a16:creationId xmlns:a16="http://schemas.microsoft.com/office/drawing/2014/main" id="{23D5A93E-22F6-9807-4231-6B33D2C2303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r>
              <a:rPr lang="en-US"/>
              <a:t>Aswath Damodaran</a:t>
            </a:r>
          </a:p>
        </p:txBody>
      </p:sp>
      <p:pic>
        <p:nvPicPr>
          <p:cNvPr id="10" name="Content Placeholder 9" descr="Table&#10;&#10;Description automatically generated">
            <a:extLst>
              <a:ext uri="{FF2B5EF4-FFF2-40B4-BE49-F238E27FC236}">
                <a16:creationId xmlns:a16="http://schemas.microsoft.com/office/drawing/2014/main" id="{AAA28E3E-B44E-33D0-656E-8B1CCA41BEDA}"/>
              </a:ext>
            </a:extLst>
          </p:cNvPr>
          <p:cNvPicPr>
            <a:picLocks noGrp="1" noChangeAspect="1"/>
          </p:cNvPicPr>
          <p:nvPr>
            <p:ph idx="1"/>
          </p:nvPr>
        </p:nvPicPr>
        <p:blipFill>
          <a:blip r:embed="rId2"/>
          <a:stretch>
            <a:fillRect/>
          </a:stretch>
        </p:blipFill>
        <p:spPr>
          <a:xfrm>
            <a:off x="397573" y="1046401"/>
            <a:ext cx="5748937" cy="3144599"/>
          </a:xfrm>
          <a:prstGeom prst="rect">
            <a:avLst/>
          </a:prstGeom>
        </p:spPr>
      </p:pic>
    </p:spTree>
    <p:extLst>
      <p:ext uri="{BB962C8B-B14F-4D97-AF65-F5344CB8AC3E}">
        <p14:creationId xmlns:p14="http://schemas.microsoft.com/office/powerpoint/2010/main" val="53766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Pricing mismatches!</a:t>
            </a:r>
          </a:p>
        </p:txBody>
      </p:sp>
      <p:sp>
        <p:nvSpPr>
          <p:cNvPr id="9" name="Text Placeholder 8">
            <a:extLst>
              <a:ext uri="{FF2B5EF4-FFF2-40B4-BE49-F238E27FC236}">
                <a16:creationId xmlns:a16="http://schemas.microsoft.com/office/drawing/2014/main" id="{187D9E8D-341B-1086-79FC-14EE5AA6DC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graphicFrame>
        <p:nvGraphicFramePr>
          <p:cNvPr id="12" name="Content Placeholder 11">
            <a:extLst>
              <a:ext uri="{FF2B5EF4-FFF2-40B4-BE49-F238E27FC236}">
                <a16:creationId xmlns:a16="http://schemas.microsoft.com/office/drawing/2014/main" id="{ED855E87-8BA1-698C-5B56-2539EE085D9B}"/>
              </a:ext>
            </a:extLst>
          </p:cNvPr>
          <p:cNvGraphicFramePr>
            <a:graphicFrameLocks noGrp="1"/>
          </p:cNvGraphicFramePr>
          <p:nvPr>
            <p:ph idx="1"/>
          </p:nvPr>
        </p:nvGraphicFramePr>
        <p:xfrm>
          <a:off x="628650" y="1665150"/>
          <a:ext cx="5033962" cy="3503274"/>
        </p:xfrm>
        <a:graphic>
          <a:graphicData uri="http://schemas.openxmlformats.org/drawingml/2006/table">
            <a:tbl>
              <a:tblPr firstRow="1" firstCol="1" bandRow="1">
                <a:tableStyleId>{5C22544A-7EE6-4342-B048-85BDC9FD1C3A}</a:tableStyleId>
              </a:tblPr>
              <a:tblGrid>
                <a:gridCol w="752133">
                  <a:extLst>
                    <a:ext uri="{9D8B030D-6E8A-4147-A177-3AD203B41FA5}">
                      <a16:colId xmlns:a16="http://schemas.microsoft.com/office/drawing/2014/main" val="3647624036"/>
                    </a:ext>
                  </a:extLst>
                </a:gridCol>
                <a:gridCol w="2077115">
                  <a:extLst>
                    <a:ext uri="{9D8B030D-6E8A-4147-A177-3AD203B41FA5}">
                      <a16:colId xmlns:a16="http://schemas.microsoft.com/office/drawing/2014/main" val="3105601022"/>
                    </a:ext>
                  </a:extLst>
                </a:gridCol>
                <a:gridCol w="2204714">
                  <a:extLst>
                    <a:ext uri="{9D8B030D-6E8A-4147-A177-3AD203B41FA5}">
                      <a16:colId xmlns:a16="http://schemas.microsoft.com/office/drawing/2014/main" val="922927769"/>
                    </a:ext>
                  </a:extLst>
                </a:gridCol>
              </a:tblGrid>
              <a:tr h="204697">
                <a:tc>
                  <a:txBody>
                    <a:bodyPr/>
                    <a:lstStyle/>
                    <a:p>
                      <a:pPr marL="0" marR="0" algn="just">
                        <a:lnSpc>
                          <a:spcPct val="150000"/>
                        </a:lnSpc>
                        <a:spcBef>
                          <a:spcPts val="0"/>
                        </a:spcBef>
                        <a:spcAft>
                          <a:spcPts val="0"/>
                        </a:spcAft>
                      </a:pPr>
                      <a:r>
                        <a:rPr lang="en-US" sz="1000">
                          <a:effectLst/>
                        </a:rPr>
                        <a:t>Multiple</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Cheap Company</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Expensive Company</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439582379"/>
                  </a:ext>
                </a:extLst>
              </a:tr>
              <a:tr h="437282">
                <a:tc>
                  <a:txBody>
                    <a:bodyPr/>
                    <a:lstStyle/>
                    <a:p>
                      <a:pPr marL="0" marR="0" algn="just">
                        <a:lnSpc>
                          <a:spcPct val="150000"/>
                        </a:lnSpc>
                        <a:spcBef>
                          <a:spcPts val="0"/>
                        </a:spcBef>
                        <a:spcAft>
                          <a:spcPts val="0"/>
                        </a:spcAft>
                      </a:pPr>
                      <a:r>
                        <a:rPr lang="en-US" sz="1000">
                          <a:effectLst/>
                        </a:rPr>
                        <a:t>PE</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Low PE, High growth, Low Equity Risk, High Payout</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High PE, Low growth, High Equity Risk,  Low Payout</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902390467"/>
                  </a:ext>
                </a:extLst>
              </a:tr>
              <a:tr h="437282">
                <a:tc>
                  <a:txBody>
                    <a:bodyPr/>
                    <a:lstStyle/>
                    <a:p>
                      <a:pPr marL="0" marR="0" algn="just">
                        <a:lnSpc>
                          <a:spcPct val="150000"/>
                        </a:lnSpc>
                        <a:spcBef>
                          <a:spcPts val="0"/>
                        </a:spcBef>
                        <a:spcAft>
                          <a:spcPts val="0"/>
                        </a:spcAft>
                      </a:pPr>
                      <a:r>
                        <a:rPr lang="en-US" sz="1000">
                          <a:effectLst/>
                        </a:rPr>
                        <a:t>PEG</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Low PEG, Low Growth, Low Equity Risk, High Payout</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High PEG, High Growth, High Equity Risk, Low Payout</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235164755"/>
                  </a:ext>
                </a:extLst>
              </a:tr>
              <a:tr h="437282">
                <a:tc>
                  <a:txBody>
                    <a:bodyPr/>
                    <a:lstStyle/>
                    <a:p>
                      <a:pPr marL="0" marR="0" algn="just">
                        <a:lnSpc>
                          <a:spcPct val="150000"/>
                        </a:lnSpc>
                        <a:spcBef>
                          <a:spcPts val="0"/>
                        </a:spcBef>
                        <a:spcAft>
                          <a:spcPts val="0"/>
                        </a:spcAft>
                      </a:pPr>
                      <a:r>
                        <a:rPr lang="en-US" sz="1000">
                          <a:effectLst/>
                        </a:rPr>
                        <a:t>PBV</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Low PBV, High Growth, Low Equity Risk, High ROE</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High PBV, Low Growth, High Equity Risk,  Low ROE</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4192274090"/>
                  </a:ext>
                </a:extLst>
              </a:tr>
              <a:tr h="437282">
                <a:tc>
                  <a:txBody>
                    <a:bodyPr/>
                    <a:lstStyle/>
                    <a:p>
                      <a:pPr marL="0" marR="0" algn="just">
                        <a:lnSpc>
                          <a:spcPct val="150000"/>
                        </a:lnSpc>
                        <a:spcBef>
                          <a:spcPts val="0"/>
                        </a:spcBef>
                        <a:spcAft>
                          <a:spcPts val="0"/>
                        </a:spcAft>
                      </a:pPr>
                      <a:r>
                        <a:rPr lang="en-US" sz="1000">
                          <a:effectLst/>
                        </a:rPr>
                        <a:t>EV/Invested Capital </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Low EV/IC, High Growth, Low Operating Risk, High ROIC</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High EV/IC, Low Growth, High Operating Risk, Low ROIC</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3507577838"/>
                  </a:ext>
                </a:extLst>
              </a:tr>
              <a:tr h="669867">
                <a:tc>
                  <a:txBody>
                    <a:bodyPr/>
                    <a:lstStyle/>
                    <a:p>
                      <a:pPr marL="0" marR="0" algn="just">
                        <a:lnSpc>
                          <a:spcPct val="150000"/>
                        </a:lnSpc>
                        <a:spcBef>
                          <a:spcPts val="0"/>
                        </a:spcBef>
                        <a:spcAft>
                          <a:spcPts val="0"/>
                        </a:spcAft>
                      </a:pPr>
                      <a:r>
                        <a:rPr lang="en-US" sz="1000">
                          <a:effectLst/>
                        </a:rPr>
                        <a:t>EV/Sales</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Low EV/Sales, High Growth, Low Operating Risk, High Operating Margin</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Hifh EV/Sales, Low Growth, High Operating Risk, High Operating Margin</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12699989"/>
                  </a:ext>
                </a:extLst>
              </a:tr>
              <a:tr h="437282">
                <a:tc>
                  <a:txBody>
                    <a:bodyPr/>
                    <a:lstStyle/>
                    <a:p>
                      <a:pPr marL="0" marR="0" algn="just">
                        <a:lnSpc>
                          <a:spcPct val="150000"/>
                        </a:lnSpc>
                        <a:spcBef>
                          <a:spcPts val="0"/>
                        </a:spcBef>
                        <a:spcAft>
                          <a:spcPts val="0"/>
                        </a:spcAft>
                      </a:pPr>
                      <a:r>
                        <a:rPr lang="en-US" sz="1000">
                          <a:effectLst/>
                        </a:rPr>
                        <a:t>EV/EBITDA</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a:effectLst/>
                        </a:rPr>
                        <a:t>Low EV/EBITDA, High Growth, Low Operating Risk, Low Tax Rate</a:t>
                      </a:r>
                      <a:endParaRPr lang="en-US" sz="1000">
                        <a:effectLst/>
                        <a:latin typeface="Times"/>
                        <a:ea typeface="Times New Roman" panose="02020603050405020304" pitchFamily="18" charset="0"/>
                        <a:cs typeface="Times New Roman" panose="02020603050405020304" pitchFamily="18" charset="0"/>
                      </a:endParaRPr>
                    </a:p>
                  </a:txBody>
                  <a:tcPr marL="58146" marR="58146" marT="0" marB="0"/>
                </a:tc>
                <a:tc>
                  <a:txBody>
                    <a:bodyPr/>
                    <a:lstStyle/>
                    <a:p>
                      <a:pPr marL="0" marR="0" algn="just">
                        <a:lnSpc>
                          <a:spcPct val="150000"/>
                        </a:lnSpc>
                        <a:spcBef>
                          <a:spcPts val="0"/>
                        </a:spcBef>
                        <a:spcAft>
                          <a:spcPts val="0"/>
                        </a:spcAft>
                      </a:pPr>
                      <a:r>
                        <a:rPr lang="en-US" sz="1000" dirty="0">
                          <a:effectLst/>
                        </a:rPr>
                        <a:t>High EV/EBITDA, Low Growth, High Operating Risk, High Tax Rate</a:t>
                      </a:r>
                      <a:endParaRPr lang="en-US" sz="1000" dirty="0">
                        <a:effectLst/>
                        <a:latin typeface="Times"/>
                        <a:ea typeface="Times New Roman" panose="02020603050405020304" pitchFamily="18" charset="0"/>
                        <a:cs typeface="Times New Roman" panose="02020603050405020304" pitchFamily="18" charset="0"/>
                      </a:endParaRPr>
                    </a:p>
                  </a:txBody>
                  <a:tcPr marL="58146" marR="58146" marT="0" marB="0"/>
                </a:tc>
                <a:extLst>
                  <a:ext uri="{0D108BD9-81ED-4DB2-BD59-A6C34878D82A}">
                    <a16:rowId xmlns:a16="http://schemas.microsoft.com/office/drawing/2014/main" val="310237295"/>
                  </a:ext>
                </a:extLst>
              </a:tr>
            </a:tbl>
          </a:graphicData>
        </a:graphic>
      </p:graphicFrame>
    </p:spTree>
    <p:extLst>
      <p:ext uri="{BB962C8B-B14F-4D97-AF65-F5344CB8AC3E}">
        <p14:creationId xmlns:p14="http://schemas.microsoft.com/office/powerpoint/2010/main" val="219972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75CE-1F5A-72F7-5D40-CD0EED659FDA}"/>
              </a:ext>
            </a:extLst>
          </p:cNvPr>
          <p:cNvSpPr>
            <a:spLocks noGrp="1"/>
          </p:cNvSpPr>
          <p:nvPr>
            <p:ph type="title"/>
          </p:nvPr>
        </p:nvSpPr>
        <p:spPr/>
        <p:txBody>
          <a:bodyPr/>
          <a:lstStyle/>
          <a:p>
            <a:r>
              <a:rPr lang="en-US" dirty="0"/>
              <a:t>Investing lessons</a:t>
            </a:r>
          </a:p>
        </p:txBody>
      </p:sp>
      <p:sp>
        <p:nvSpPr>
          <p:cNvPr id="9" name="Text Placeholder 8">
            <a:extLst>
              <a:ext uri="{FF2B5EF4-FFF2-40B4-BE49-F238E27FC236}">
                <a16:creationId xmlns:a16="http://schemas.microsoft.com/office/drawing/2014/main" id="{0AF14BCA-1AF6-52D7-303D-E56FF9101C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1EBD8F9-8261-4969-32A7-DD07F6605610}"/>
              </a:ext>
            </a:extLst>
          </p:cNvPr>
          <p:cNvSpPr>
            <a:spLocks noGrp="1"/>
          </p:cNvSpPr>
          <p:nvPr>
            <p:ph type="ftr" sz="quarter" idx="11"/>
          </p:nvPr>
        </p:nvSpPr>
        <p:spPr/>
        <p:txBody>
          <a:bodyPr/>
          <a:lstStyle/>
          <a:p>
            <a:r>
              <a:rPr lang="en-US"/>
              <a:t>Aswath Damodaran</a:t>
            </a:r>
          </a:p>
        </p:txBody>
      </p:sp>
      <p:graphicFrame>
        <p:nvGraphicFramePr>
          <p:cNvPr id="8" name="Content Placeholder 7">
            <a:extLst>
              <a:ext uri="{FF2B5EF4-FFF2-40B4-BE49-F238E27FC236}">
                <a16:creationId xmlns:a16="http://schemas.microsoft.com/office/drawing/2014/main" id="{A51BDE99-3B18-13B8-CE9C-0B5C1006AA8A}"/>
              </a:ext>
            </a:extLst>
          </p:cNvPr>
          <p:cNvGraphicFramePr>
            <a:graphicFrameLocks noGrp="1"/>
          </p:cNvGraphicFramePr>
          <p:nvPr>
            <p:ph idx="1"/>
            <p:extLst>
              <p:ext uri="{D42A27DB-BD31-4B8C-83A1-F6EECF244321}">
                <p14:modId xmlns:p14="http://schemas.microsoft.com/office/powerpoint/2010/main" val="2752766457"/>
              </p:ext>
            </p:extLst>
          </p:nvPr>
        </p:nvGraphicFramePr>
        <p:xfrm>
          <a:off x="0" y="123156"/>
          <a:ext cx="6172200" cy="6611688"/>
        </p:xfrm>
        <a:graphic>
          <a:graphicData uri="http://schemas.openxmlformats.org/drawingml/2006/table">
            <a:tbl>
              <a:tblPr firstRow="1" firstCol="1" bandRow="1">
                <a:tableStyleId>{5C22544A-7EE6-4342-B048-85BDC9FD1C3A}</a:tableStyleId>
              </a:tblPr>
              <a:tblGrid>
                <a:gridCol w="1616654">
                  <a:extLst>
                    <a:ext uri="{9D8B030D-6E8A-4147-A177-3AD203B41FA5}">
                      <a16:colId xmlns:a16="http://schemas.microsoft.com/office/drawing/2014/main" val="896283509"/>
                    </a:ext>
                  </a:extLst>
                </a:gridCol>
                <a:gridCol w="1616654">
                  <a:extLst>
                    <a:ext uri="{9D8B030D-6E8A-4147-A177-3AD203B41FA5}">
                      <a16:colId xmlns:a16="http://schemas.microsoft.com/office/drawing/2014/main" val="1179614786"/>
                    </a:ext>
                  </a:extLst>
                </a:gridCol>
                <a:gridCol w="1580347">
                  <a:extLst>
                    <a:ext uri="{9D8B030D-6E8A-4147-A177-3AD203B41FA5}">
                      <a16:colId xmlns:a16="http://schemas.microsoft.com/office/drawing/2014/main" val="503426918"/>
                    </a:ext>
                  </a:extLst>
                </a:gridCol>
                <a:gridCol w="1358545">
                  <a:extLst>
                    <a:ext uri="{9D8B030D-6E8A-4147-A177-3AD203B41FA5}">
                      <a16:colId xmlns:a16="http://schemas.microsoft.com/office/drawing/2014/main" val="3744470966"/>
                    </a:ext>
                  </a:extLst>
                </a:gridCol>
              </a:tblGrid>
              <a:tr h="365271">
                <a:tc>
                  <a:txBody>
                    <a:bodyPr/>
                    <a:lstStyle/>
                    <a:p>
                      <a:pPr marL="0" marR="0" algn="l">
                        <a:lnSpc>
                          <a:spcPct val="150000"/>
                        </a:lnSpc>
                        <a:spcBef>
                          <a:spcPts val="0"/>
                        </a:spcBef>
                        <a:spcAft>
                          <a:spcPts val="0"/>
                        </a:spcAft>
                      </a:pPr>
                      <a:r>
                        <a:rPr lang="en-US" sz="1000">
                          <a:effectLst/>
                        </a:rPr>
                        <a:t>Company’s Business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Company’s Managers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Company Pricing</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Investment Decision</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1982172702"/>
                  </a:ext>
                </a:extLst>
              </a:tr>
              <a:tr h="753800">
                <a:tc>
                  <a:txBody>
                    <a:bodyPr/>
                    <a:lstStyle/>
                    <a:p>
                      <a:pPr marL="0" marR="0" algn="l">
                        <a:lnSpc>
                          <a:spcPct val="150000"/>
                        </a:lnSpc>
                        <a:spcBef>
                          <a:spcPts val="0"/>
                        </a:spcBef>
                        <a:spcAft>
                          <a:spcPts val="0"/>
                        </a:spcAft>
                      </a:pPr>
                      <a:r>
                        <a:rPr lang="en-US" sz="1000">
                          <a:effectLst/>
                        </a:rPr>
                        <a:t>Good (Strong competitive advantages, Growing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(Optimize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(Price &lt;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Emphatic Buy</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1440286656"/>
                  </a:ext>
                </a:extLst>
              </a:tr>
              <a:tr h="753800">
                <a:tc>
                  <a:txBody>
                    <a:bodyPr/>
                    <a:lstStyle/>
                    <a:p>
                      <a:pPr marL="0" marR="0" algn="l">
                        <a:lnSpc>
                          <a:spcPct val="150000"/>
                        </a:lnSpc>
                        <a:spcBef>
                          <a:spcPts val="0"/>
                        </a:spcBef>
                        <a:spcAft>
                          <a:spcPts val="0"/>
                        </a:spcAft>
                      </a:pPr>
                      <a:r>
                        <a:rPr lang="en-US" sz="1000">
                          <a:effectLst/>
                        </a:rPr>
                        <a:t>Good (Strong competitive advantages, Growing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(Sub-optimal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(Price &lt;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Buy &amp; hope for management change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3026309866"/>
                  </a:ext>
                </a:extLst>
              </a:tr>
              <a:tr h="559535">
                <a:tc>
                  <a:txBody>
                    <a:bodyPr/>
                    <a:lstStyle/>
                    <a:p>
                      <a:pPr marL="0" marR="0" algn="l">
                        <a:lnSpc>
                          <a:spcPct val="150000"/>
                        </a:lnSpc>
                        <a:spcBef>
                          <a:spcPts val="0"/>
                        </a:spcBef>
                        <a:spcAft>
                          <a:spcPts val="0"/>
                        </a:spcAft>
                      </a:pPr>
                      <a:r>
                        <a:rPr lang="en-US" sz="1000">
                          <a:effectLst/>
                        </a:rPr>
                        <a:t>Bad (No competitive advantages, Stagnant or shrinking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(Optimize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(Price &lt;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Buy &amp; hope that management does not change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3520944529"/>
                  </a:ext>
                </a:extLst>
              </a:tr>
              <a:tr h="655922">
                <a:tc>
                  <a:txBody>
                    <a:bodyPr/>
                    <a:lstStyle/>
                    <a:p>
                      <a:pPr marL="0" marR="0" algn="l">
                        <a:lnSpc>
                          <a:spcPct val="150000"/>
                        </a:lnSpc>
                        <a:spcBef>
                          <a:spcPts val="0"/>
                        </a:spcBef>
                        <a:spcAft>
                          <a:spcPts val="0"/>
                        </a:spcAft>
                      </a:pPr>
                      <a:r>
                        <a:rPr lang="en-US" sz="1000">
                          <a:effectLst/>
                        </a:rPr>
                        <a:t>Bad (No competitive advantages, Stagnant or shrinking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(Sub-optimal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(Price &lt;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Buy, hope for management change &amp; pray it survives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1120982331"/>
                  </a:ext>
                </a:extLst>
              </a:tr>
              <a:tr h="753800">
                <a:tc>
                  <a:txBody>
                    <a:bodyPr/>
                    <a:lstStyle/>
                    <a:p>
                      <a:pPr marL="0" marR="0" algn="l">
                        <a:lnSpc>
                          <a:spcPct val="150000"/>
                        </a:lnSpc>
                        <a:spcBef>
                          <a:spcPts val="0"/>
                        </a:spcBef>
                        <a:spcAft>
                          <a:spcPts val="0"/>
                        </a:spcAft>
                      </a:pPr>
                      <a:r>
                        <a:rPr lang="en-US" sz="1000">
                          <a:effectLst/>
                        </a:rPr>
                        <a:t>Good (Strong competitive advantages, Growing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(Optimize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(Price &gt;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Admire but don’t buy</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3593983317"/>
                  </a:ext>
                </a:extLst>
              </a:tr>
              <a:tr h="753800">
                <a:tc>
                  <a:txBody>
                    <a:bodyPr/>
                    <a:lstStyle/>
                    <a:p>
                      <a:pPr marL="0" marR="0" algn="l">
                        <a:lnSpc>
                          <a:spcPct val="150000"/>
                        </a:lnSpc>
                        <a:spcBef>
                          <a:spcPts val="0"/>
                        </a:spcBef>
                        <a:spcAft>
                          <a:spcPts val="0"/>
                        </a:spcAft>
                      </a:pPr>
                      <a:r>
                        <a:rPr lang="en-US" sz="1000">
                          <a:effectLst/>
                        </a:rPr>
                        <a:t>Good (Strong competitive advantages, Growing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(Sub-optimal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(Price &gt;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Wait for management change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805044908"/>
                  </a:ext>
                </a:extLst>
              </a:tr>
              <a:tr h="559535">
                <a:tc>
                  <a:txBody>
                    <a:bodyPr/>
                    <a:lstStyle/>
                    <a:p>
                      <a:pPr marL="0" marR="0" algn="l">
                        <a:lnSpc>
                          <a:spcPct val="150000"/>
                        </a:lnSpc>
                        <a:spcBef>
                          <a:spcPts val="0"/>
                        </a:spcBef>
                        <a:spcAft>
                          <a:spcPts val="0"/>
                        </a:spcAft>
                      </a:pPr>
                      <a:r>
                        <a:rPr lang="en-US" sz="1000">
                          <a:effectLst/>
                        </a:rPr>
                        <a:t>Bad (No competitive advantages, Stagnant or shrinking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Good (Optimize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(Price &gt;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Sell</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1860701402"/>
                  </a:ext>
                </a:extLst>
              </a:tr>
              <a:tr h="559535">
                <a:tc>
                  <a:txBody>
                    <a:bodyPr/>
                    <a:lstStyle/>
                    <a:p>
                      <a:pPr marL="0" marR="0" algn="l">
                        <a:lnSpc>
                          <a:spcPct val="150000"/>
                        </a:lnSpc>
                        <a:spcBef>
                          <a:spcPts val="0"/>
                        </a:spcBef>
                        <a:spcAft>
                          <a:spcPts val="0"/>
                        </a:spcAft>
                      </a:pPr>
                      <a:r>
                        <a:rPr lang="en-US" sz="1000">
                          <a:effectLst/>
                        </a:rPr>
                        <a:t>Bad (No competitive advantages, Stagnant or shrinking market)</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(Sub-optimal investment, financing, dividend decisions)</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a:effectLst/>
                        </a:rPr>
                        <a:t>Bad (Price &gt; Value)</a:t>
                      </a:r>
                      <a:endParaRPr lang="en-US" sz="1000">
                        <a:effectLst/>
                        <a:latin typeface="Times"/>
                        <a:ea typeface="Times New Roman" panose="02020603050405020304" pitchFamily="18" charset="0"/>
                        <a:cs typeface="Times New Roman" panose="02020603050405020304" pitchFamily="18" charset="0"/>
                      </a:endParaRPr>
                    </a:p>
                  </a:txBody>
                  <a:tcPr marL="41941" marR="41941" marT="0" marB="0"/>
                </a:tc>
                <a:tc>
                  <a:txBody>
                    <a:bodyPr/>
                    <a:lstStyle/>
                    <a:p>
                      <a:pPr marL="0" marR="0" algn="l">
                        <a:lnSpc>
                          <a:spcPct val="150000"/>
                        </a:lnSpc>
                        <a:spcBef>
                          <a:spcPts val="0"/>
                        </a:spcBef>
                        <a:spcAft>
                          <a:spcPts val="0"/>
                        </a:spcAft>
                      </a:pPr>
                      <a:r>
                        <a:rPr lang="en-US" sz="1000" dirty="0">
                          <a:effectLst/>
                        </a:rPr>
                        <a:t>Emphatic Sell</a:t>
                      </a:r>
                      <a:endParaRPr lang="en-US" sz="1000" dirty="0">
                        <a:effectLst/>
                        <a:latin typeface="Times"/>
                        <a:ea typeface="Times New Roman" panose="02020603050405020304" pitchFamily="18" charset="0"/>
                        <a:cs typeface="Times New Roman" panose="02020603050405020304" pitchFamily="18" charset="0"/>
                      </a:endParaRPr>
                    </a:p>
                  </a:txBody>
                  <a:tcPr marL="41941" marR="41941" marT="0" marB="0"/>
                </a:tc>
                <a:extLst>
                  <a:ext uri="{0D108BD9-81ED-4DB2-BD59-A6C34878D82A}">
                    <a16:rowId xmlns:a16="http://schemas.microsoft.com/office/drawing/2014/main" val="211744292"/>
                  </a:ext>
                </a:extLst>
              </a:tr>
            </a:tbl>
          </a:graphicData>
        </a:graphic>
      </p:graphicFrame>
    </p:spTree>
    <p:extLst>
      <p:ext uri="{BB962C8B-B14F-4D97-AF65-F5344CB8AC3E}">
        <p14:creationId xmlns:p14="http://schemas.microsoft.com/office/powerpoint/2010/main" val="1585515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7924-7FB5-3A55-DCCA-ED3AF8373B99}"/>
              </a:ext>
            </a:extLst>
          </p:cNvPr>
          <p:cNvSpPr>
            <a:spLocks noGrp="1"/>
          </p:cNvSpPr>
          <p:nvPr>
            <p:ph type="title"/>
          </p:nvPr>
        </p:nvSpPr>
        <p:spPr/>
        <p:txBody>
          <a:bodyPr/>
          <a:lstStyle/>
          <a:p>
            <a:r>
              <a:rPr lang="en-US" dirty="0"/>
              <a:t>Value investing: A new Paradigm</a:t>
            </a:r>
          </a:p>
        </p:txBody>
      </p:sp>
      <p:sp>
        <p:nvSpPr>
          <p:cNvPr id="8" name="Content Placeholder 7">
            <a:extLst>
              <a:ext uri="{FF2B5EF4-FFF2-40B4-BE49-F238E27FC236}">
                <a16:creationId xmlns:a16="http://schemas.microsoft.com/office/drawing/2014/main" id="{17B18020-4D6A-7F61-05D1-0A892045C76E}"/>
              </a:ext>
            </a:extLst>
          </p:cNvPr>
          <p:cNvSpPr>
            <a:spLocks noGrp="1"/>
          </p:cNvSpPr>
          <p:nvPr>
            <p:ph idx="1"/>
          </p:nvPr>
        </p:nvSpPr>
        <p:spPr/>
        <p:txBody>
          <a:bodyPr>
            <a:normAutofit fontScale="85000" lnSpcReduction="20000"/>
          </a:bodyPr>
          <a:lstStyle/>
          <a:p>
            <a:pPr lvl="0"/>
            <a:r>
              <a:rPr lang="en-US" u="sng" dirty="0"/>
              <a:t>Be clearer about the distinction between value and price</a:t>
            </a:r>
            <a:r>
              <a:rPr lang="en-US" dirty="0"/>
              <a:t>: While value and price are often used interchangeably by some market commentators and investors, they are the results of very different processes and require different tools to assess and forecast.  </a:t>
            </a:r>
          </a:p>
          <a:p>
            <a:pPr lvl="0"/>
            <a:r>
              <a:rPr lang="en-US" u="sng" dirty="0"/>
              <a:t>Rather than avoid uncertainty, face up to it</a:t>
            </a:r>
            <a:r>
              <a:rPr lang="en-US" dirty="0"/>
              <a:t>: Many value investors </a:t>
            </a:r>
            <a:r>
              <a:rPr lang="en-US" b="1" dirty="0"/>
              <a:t>view uncertainty as "bad" and "something to be avoided</a:t>
            </a:r>
            <a:r>
              <a:rPr lang="en-US" dirty="0"/>
              <a:t>", and it is this perspective that has led them away from investing in growth companies, where you have to grapple with forecasting the future and towards investing in mature companies with tangible assets. </a:t>
            </a:r>
          </a:p>
          <a:p>
            <a:pPr lvl="1"/>
            <a:r>
              <a:rPr lang="en-US" dirty="0"/>
              <a:t>In fact, we looked at </a:t>
            </a:r>
            <a:r>
              <a:rPr lang="en-US" b="1" dirty="0"/>
              <a:t>uncertainty, as it plays out across the life cycle</a:t>
            </a:r>
            <a:r>
              <a:rPr lang="en-US" dirty="0"/>
              <a:t>, and noted that it changes, both in terms of magnitude and type, as companies age. </a:t>
            </a:r>
          </a:p>
          <a:p>
            <a:pPr lvl="1"/>
            <a:r>
              <a:rPr lang="en-US" dirty="0"/>
              <a:t>While it is true that there is less uncertainty, when valuing more mature companies in stable markets, </a:t>
            </a:r>
            <a:r>
              <a:rPr lang="en-US" b="1" dirty="0"/>
              <a:t>you are more likely to find market mistakes in companies where the uncertainty is greatest about the future</a:t>
            </a:r>
            <a:r>
              <a:rPr lang="en-US" dirty="0"/>
              <a:t>, either because they are young or distressed, or because the macroeconomic environment is challenging. </a:t>
            </a:r>
          </a:p>
        </p:txBody>
      </p:sp>
      <p:sp>
        <p:nvSpPr>
          <p:cNvPr id="12" name="Text Placeholder 11">
            <a:extLst>
              <a:ext uri="{FF2B5EF4-FFF2-40B4-BE49-F238E27FC236}">
                <a16:creationId xmlns:a16="http://schemas.microsoft.com/office/drawing/2014/main" id="{90B35CD7-2956-C832-5CB6-E4417AD4C78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E0FD3FAB-1F27-1ABF-FAEE-259C16F89E7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453930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097CC-F64C-2080-6AC2-E6FC5F2CEFC2}"/>
              </a:ext>
            </a:extLst>
          </p:cNvPr>
          <p:cNvSpPr>
            <a:spLocks noGrp="1"/>
          </p:cNvSpPr>
          <p:nvPr>
            <p:ph type="title"/>
          </p:nvPr>
        </p:nvSpPr>
        <p:spPr/>
        <p:txBody>
          <a:bodyPr/>
          <a:lstStyle/>
          <a:p>
            <a:r>
              <a:rPr lang="en-US" dirty="0"/>
              <a:t>As for margin of safety, it is a trade off…</a:t>
            </a:r>
          </a:p>
        </p:txBody>
      </p:sp>
      <p:sp>
        <p:nvSpPr>
          <p:cNvPr id="9" name="Text Placeholder 8">
            <a:extLst>
              <a:ext uri="{FF2B5EF4-FFF2-40B4-BE49-F238E27FC236}">
                <a16:creationId xmlns:a16="http://schemas.microsoft.com/office/drawing/2014/main" id="{F2634889-9871-8C5C-80A5-CBC1AEDC6E7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EF3E9E4-9A34-AE1E-73D6-7B6A45DE0DE0}"/>
              </a:ext>
            </a:extLst>
          </p:cNvPr>
          <p:cNvSpPr>
            <a:spLocks noGrp="1"/>
          </p:cNvSpPr>
          <p:nvPr>
            <p:ph type="ftr" sz="quarter" idx="11"/>
          </p:nvPr>
        </p:nvSpPr>
        <p:spPr/>
        <p:txBody>
          <a:bodyPr/>
          <a:lstStyle/>
          <a:p>
            <a:r>
              <a:rPr lang="en-US"/>
              <a:t>Aswath Damodaran</a:t>
            </a:r>
          </a:p>
        </p:txBody>
      </p:sp>
      <p:pic>
        <p:nvPicPr>
          <p:cNvPr id="10" name="Content Placeholder 9" descr="Diagram&#10;&#10;Description automatically generated">
            <a:extLst>
              <a:ext uri="{FF2B5EF4-FFF2-40B4-BE49-F238E27FC236}">
                <a16:creationId xmlns:a16="http://schemas.microsoft.com/office/drawing/2014/main" id="{9DC37AD8-5F21-BE13-BA9C-F31379B52CF8}"/>
              </a:ext>
            </a:extLst>
          </p:cNvPr>
          <p:cNvPicPr>
            <a:picLocks noGrp="1" noChangeAspect="1"/>
          </p:cNvPicPr>
          <p:nvPr>
            <p:ph idx="1"/>
          </p:nvPr>
        </p:nvPicPr>
        <p:blipFill>
          <a:blip r:embed="rId2"/>
          <a:stretch>
            <a:fillRect/>
          </a:stretch>
        </p:blipFill>
        <p:spPr>
          <a:xfrm>
            <a:off x="299875" y="1554480"/>
            <a:ext cx="5648495" cy="2636520"/>
          </a:xfrm>
          <a:prstGeom prst="rect">
            <a:avLst/>
          </a:prstGeom>
        </p:spPr>
      </p:pic>
    </p:spTree>
    <p:extLst>
      <p:ext uri="{BB962C8B-B14F-4D97-AF65-F5344CB8AC3E}">
        <p14:creationId xmlns:p14="http://schemas.microsoft.com/office/powerpoint/2010/main" val="4251186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5E65-C8F7-45EA-9242-924E77CA0506}"/>
              </a:ext>
            </a:extLst>
          </p:cNvPr>
          <p:cNvSpPr>
            <a:spLocks noGrp="1"/>
          </p:cNvSpPr>
          <p:nvPr>
            <p:ph type="title"/>
          </p:nvPr>
        </p:nvSpPr>
        <p:spPr/>
        <p:txBody>
          <a:bodyPr/>
          <a:lstStyle/>
          <a:p>
            <a:r>
              <a:rPr lang="en-US" dirty="0"/>
              <a:t>Don’t take accounting numbers at face value</a:t>
            </a:r>
          </a:p>
        </p:txBody>
      </p:sp>
      <p:sp>
        <p:nvSpPr>
          <p:cNvPr id="3" name="Content Placeholder 2">
            <a:extLst>
              <a:ext uri="{FF2B5EF4-FFF2-40B4-BE49-F238E27FC236}">
                <a16:creationId xmlns:a16="http://schemas.microsoft.com/office/drawing/2014/main" id="{57D9E6E5-676E-D695-4343-30A6027EB7E0}"/>
              </a:ext>
            </a:extLst>
          </p:cNvPr>
          <p:cNvSpPr>
            <a:spLocks noGrp="1"/>
          </p:cNvSpPr>
          <p:nvPr>
            <p:ph idx="1"/>
          </p:nvPr>
        </p:nvSpPr>
        <p:spPr/>
        <p:txBody>
          <a:bodyPr>
            <a:normAutofit/>
          </a:bodyPr>
          <a:lstStyle/>
          <a:p>
            <a:r>
              <a:rPr lang="en-US" dirty="0"/>
              <a:t>It is undeniable that </a:t>
            </a:r>
            <a:r>
              <a:rPr lang="en-US" b="1" dirty="0"/>
              <a:t>value investing has an accounting focus</a:t>
            </a:r>
            <a:r>
              <a:rPr lang="en-US" dirty="0"/>
              <a:t>, with earnings and book value playing a central role in investing strategies. </a:t>
            </a:r>
          </a:p>
          <a:p>
            <a:r>
              <a:rPr lang="en-US" dirty="0"/>
              <a:t>There is good reason to trust those numbers less now than in decades past, for a few reasons. </a:t>
            </a:r>
          </a:p>
          <a:p>
            <a:pPr lvl="1"/>
            <a:r>
              <a:rPr lang="en-US" dirty="0"/>
              <a:t>One is that companies have </a:t>
            </a:r>
            <a:r>
              <a:rPr lang="en-US" b="1" dirty="0"/>
              <a:t>become much more aggressive in playing accounting games</a:t>
            </a:r>
            <a:r>
              <a:rPr lang="en-US" dirty="0"/>
              <a:t>, using pro forma income statements to skew the numbers in their favor. </a:t>
            </a:r>
          </a:p>
          <a:p>
            <a:pPr lvl="1"/>
            <a:r>
              <a:rPr lang="en-US" dirty="0"/>
              <a:t>The second is that </a:t>
            </a:r>
            <a:r>
              <a:rPr lang="en-US" b="1" dirty="0"/>
              <a:t>as the center of gravity in the economy has shifted away </a:t>
            </a:r>
            <a:r>
              <a:rPr lang="en-US" dirty="0"/>
              <a:t>from manufacturing companies to technology and service companies, </a:t>
            </a:r>
            <a:r>
              <a:rPr lang="en-US" b="1" dirty="0"/>
              <a:t>accounting has struggled to keep up</a:t>
            </a:r>
            <a:r>
              <a:rPr lang="en-US" dirty="0"/>
              <a:t>. </a:t>
            </a:r>
          </a:p>
          <a:p>
            <a:endParaRPr lang="en-US" dirty="0"/>
          </a:p>
        </p:txBody>
      </p:sp>
      <p:sp>
        <p:nvSpPr>
          <p:cNvPr id="13" name="Text Placeholder 12">
            <a:extLst>
              <a:ext uri="{FF2B5EF4-FFF2-40B4-BE49-F238E27FC236}">
                <a16:creationId xmlns:a16="http://schemas.microsoft.com/office/drawing/2014/main" id="{E318EE94-56A1-7CCA-01C5-C450F24F108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FA3E246-FE3A-F9E8-434A-2D6B0A6F40B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2573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CF47-DC80-E907-D0F9-2B33D490AAA0}"/>
              </a:ext>
            </a:extLst>
          </p:cNvPr>
          <p:cNvSpPr>
            <a:spLocks noGrp="1"/>
          </p:cNvSpPr>
          <p:nvPr>
            <p:ph type="title"/>
          </p:nvPr>
        </p:nvSpPr>
        <p:spPr/>
        <p:txBody>
          <a:bodyPr/>
          <a:lstStyle/>
          <a:p>
            <a:r>
              <a:rPr lang="en-US" dirty="0"/>
              <a:t>AND SPREAD YOUR BETS…</a:t>
            </a:r>
          </a:p>
        </p:txBody>
      </p:sp>
      <p:sp>
        <p:nvSpPr>
          <p:cNvPr id="9" name="Text Placeholder 8">
            <a:extLst>
              <a:ext uri="{FF2B5EF4-FFF2-40B4-BE49-F238E27FC236}">
                <a16:creationId xmlns:a16="http://schemas.microsoft.com/office/drawing/2014/main" id="{4121DCAD-43A4-CC7F-38EA-44EFE9834D7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3D11B31F-2C38-C742-7498-281ECC266754}"/>
              </a:ext>
            </a:extLst>
          </p:cNvPr>
          <p:cNvSpPr>
            <a:spLocks noGrp="1"/>
          </p:cNvSpPr>
          <p:nvPr>
            <p:ph type="ftr" sz="quarter" idx="11"/>
          </p:nvPr>
        </p:nvSpPr>
        <p:spPr/>
        <p:txBody>
          <a:bodyPr/>
          <a:lstStyle/>
          <a:p>
            <a:r>
              <a:rPr lang="en-US"/>
              <a:t>Aswath Damodaran</a:t>
            </a:r>
          </a:p>
        </p:txBody>
      </p:sp>
      <p:pic>
        <p:nvPicPr>
          <p:cNvPr id="10" name="Content Placeholder 9" descr="Diagram&#10;&#10;Description automatically generated">
            <a:extLst>
              <a:ext uri="{FF2B5EF4-FFF2-40B4-BE49-F238E27FC236}">
                <a16:creationId xmlns:a16="http://schemas.microsoft.com/office/drawing/2014/main" id="{9798FAFF-1F1B-ED01-341A-B976F9F792C1}"/>
              </a:ext>
            </a:extLst>
          </p:cNvPr>
          <p:cNvPicPr>
            <a:picLocks noGrp="1" noChangeAspect="1"/>
          </p:cNvPicPr>
          <p:nvPr>
            <p:ph idx="1"/>
          </p:nvPr>
        </p:nvPicPr>
        <p:blipFill>
          <a:blip r:embed="rId2"/>
          <a:stretch>
            <a:fillRect/>
          </a:stretch>
        </p:blipFill>
        <p:spPr>
          <a:xfrm>
            <a:off x="628650" y="1198898"/>
            <a:ext cx="5033963" cy="3993478"/>
          </a:xfrm>
          <a:prstGeom prst="rect">
            <a:avLst/>
          </a:prstGeom>
        </p:spPr>
      </p:pic>
    </p:spTree>
    <p:extLst>
      <p:ext uri="{BB962C8B-B14F-4D97-AF65-F5344CB8AC3E}">
        <p14:creationId xmlns:p14="http://schemas.microsoft.com/office/powerpoint/2010/main" val="1146340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38133</TotalTime>
  <Pages>63</Pages>
  <Words>2187</Words>
  <Application>Microsoft Macintosh PowerPoint</Application>
  <PresentationFormat>Letter Paper (8.5x11 in)</PresentationFormat>
  <Paragraphs>143</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Calibri</vt:lpstr>
      <vt:lpstr>Helvetica</vt:lpstr>
      <vt:lpstr>Rockwell</vt:lpstr>
      <vt:lpstr>Rockwell Condensed</vt:lpstr>
      <vt:lpstr>Rockwell Extra Bold</vt:lpstr>
      <vt:lpstr>Times</vt:lpstr>
      <vt:lpstr>Wingdings</vt:lpstr>
      <vt:lpstr>Wood Type</vt:lpstr>
      <vt:lpstr>Chapter 16: Investing in Middle age</vt:lpstr>
      <vt:lpstr>Value Investing: The variants</vt:lpstr>
      <vt:lpstr>The case for value investing: The story strand</vt:lpstr>
      <vt:lpstr>The case for value investing: The numbers strand</vt:lpstr>
      <vt:lpstr>With varying explanations</vt:lpstr>
      <vt:lpstr>The PushbacK:  1. A volatile value premium</vt:lpstr>
      <vt:lpstr>2. The payoff to active value investing</vt:lpstr>
      <vt:lpstr>2A: Screening for value</vt:lpstr>
      <vt:lpstr>2B: The contrarians</vt:lpstr>
      <vt:lpstr>With a caveat..</vt:lpstr>
      <vt:lpstr>2C: The value indexers</vt:lpstr>
      <vt:lpstr>3. Value investing in the 21st century</vt:lpstr>
      <vt:lpstr>The active value investing postscript</vt:lpstr>
      <vt:lpstr>And a fading buffett premium..</vt:lpstr>
      <vt:lpstr>Explanations and excuses</vt:lpstr>
      <vt:lpstr>Reassessing value investing</vt:lpstr>
      <vt:lpstr>Good versus bad companies</vt:lpstr>
      <vt:lpstr>It is an expectations game!</vt:lpstr>
      <vt:lpstr>Screening for value: Start with intrinsic value</vt:lpstr>
      <vt:lpstr>Pricing mismatches!</vt:lpstr>
      <vt:lpstr>Investing lessons</vt:lpstr>
      <vt:lpstr>Value investing: A new Paradigm</vt:lpstr>
      <vt:lpstr>As for margin of safety, it is a trade off…</vt:lpstr>
      <vt:lpstr>Don’t take accounting numbers at face value</vt:lpstr>
      <vt:lpstr>AND SPREAD YOUR BETS…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589</cp:revision>
  <cp:lastPrinted>2024-08-08T18:46:01Z</cp:lastPrinted>
  <dcterms:created xsi:type="dcterms:W3CDTF">2010-08-23T11:25:52Z</dcterms:created>
  <dcterms:modified xsi:type="dcterms:W3CDTF">2024-08-08T18:46:05Z</dcterms:modified>
</cp:coreProperties>
</file>