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33"/>
  </p:notesMasterIdLst>
  <p:handoutMasterIdLst>
    <p:handoutMasterId r:id="rId34"/>
  </p:handoutMasterIdLst>
  <p:sldIdLst>
    <p:sldId id="405" r:id="rId2"/>
    <p:sldId id="406" r:id="rId3"/>
    <p:sldId id="432" r:id="rId4"/>
    <p:sldId id="415" r:id="rId5"/>
    <p:sldId id="416" r:id="rId6"/>
    <p:sldId id="417" r:id="rId7"/>
    <p:sldId id="431" r:id="rId8"/>
    <p:sldId id="418" r:id="rId9"/>
    <p:sldId id="419" r:id="rId10"/>
    <p:sldId id="407" r:id="rId11"/>
    <p:sldId id="444" r:id="rId12"/>
    <p:sldId id="408" r:id="rId13"/>
    <p:sldId id="410" r:id="rId14"/>
    <p:sldId id="422" r:id="rId15"/>
    <p:sldId id="446" r:id="rId16"/>
    <p:sldId id="434" r:id="rId17"/>
    <p:sldId id="435" r:id="rId18"/>
    <p:sldId id="436" r:id="rId19"/>
    <p:sldId id="438" r:id="rId20"/>
    <p:sldId id="439" r:id="rId21"/>
    <p:sldId id="449" r:id="rId22"/>
    <p:sldId id="450" r:id="rId23"/>
    <p:sldId id="451" r:id="rId24"/>
    <p:sldId id="452" r:id="rId25"/>
    <p:sldId id="453" r:id="rId26"/>
    <p:sldId id="454" r:id="rId27"/>
    <p:sldId id="455" r:id="rId28"/>
    <p:sldId id="456" r:id="rId29"/>
    <p:sldId id="457" r:id="rId30"/>
    <p:sldId id="458" r:id="rId31"/>
    <p:sldId id="459" r:id="rId32"/>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7"/>
    <p:restoredTop sz="93605"/>
  </p:normalViewPr>
  <p:slideViewPr>
    <p:cSldViewPr>
      <p:cViewPr varScale="1">
        <p:scale>
          <a:sx n="115" d="100"/>
          <a:sy n="115" d="100"/>
        </p:scale>
        <p:origin x="12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fontScale="90000"/>
          </a:bodyPr>
          <a:lstStyle/>
          <a:p>
            <a:r>
              <a:rPr lang="en-US" sz="4200" dirty="0">
                <a:solidFill>
                  <a:srgbClr val="000000"/>
                </a:solidFill>
              </a:rPr>
              <a:t>Chapter 17: Investing in DECLINE</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PE and Activists: The life cycle connection</a:t>
            </a:r>
          </a:p>
        </p:txBody>
      </p:sp>
      <p:pic>
        <p:nvPicPr>
          <p:cNvPr id="3" name="Content Placeholder 2" descr="Chart, pie chart, bubble chart&#10;&#10;Description automatically generated">
            <a:extLst>
              <a:ext uri="{FF2B5EF4-FFF2-40B4-BE49-F238E27FC236}">
                <a16:creationId xmlns:a16="http://schemas.microsoft.com/office/drawing/2014/main" id="{E20AC825-52C6-1509-A197-0C612F29CE9D}"/>
              </a:ext>
            </a:extLst>
          </p:cNvPr>
          <p:cNvPicPr>
            <a:picLocks noGrp="1" noChangeAspect="1"/>
          </p:cNvPicPr>
          <p:nvPr>
            <p:ph idx="1"/>
          </p:nvPr>
        </p:nvPicPr>
        <p:blipFill>
          <a:blip r:embed="rId2"/>
          <a:stretch>
            <a:fillRect/>
          </a:stretch>
        </p:blipFill>
        <p:spPr>
          <a:xfrm>
            <a:off x="628650" y="1542288"/>
            <a:ext cx="5033963" cy="3306699"/>
          </a:xfrm>
        </p:spPr>
      </p:pic>
      <p:sp>
        <p:nvSpPr>
          <p:cNvPr id="9" name="Text Placeholder 8">
            <a:extLst>
              <a:ext uri="{FF2B5EF4-FFF2-40B4-BE49-F238E27FC236}">
                <a16:creationId xmlns:a16="http://schemas.microsoft.com/office/drawing/2014/main" id="{F1BEBEDA-1EAC-1B60-6DA9-3F884AE3D48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
        <p:nvSpPr>
          <p:cNvPr id="5" name="TextBox 4">
            <a:extLst>
              <a:ext uri="{FF2B5EF4-FFF2-40B4-BE49-F238E27FC236}">
                <a16:creationId xmlns:a16="http://schemas.microsoft.com/office/drawing/2014/main" id="{94390F6F-11F4-9F8A-04D1-F0EF201583E2}"/>
              </a:ext>
            </a:extLst>
          </p:cNvPr>
          <p:cNvSpPr txBox="1"/>
          <p:nvPr/>
        </p:nvSpPr>
        <p:spPr>
          <a:xfrm>
            <a:off x="735981" y="5185316"/>
            <a:ext cx="5207619" cy="1077218"/>
          </a:xfrm>
          <a:prstGeom prst="rect">
            <a:avLst/>
          </a:prstGeom>
          <a:noFill/>
        </p:spPr>
        <p:txBody>
          <a:bodyPr wrap="square" rtlCol="0">
            <a:spAutoFit/>
          </a:bodyPr>
          <a:lstStyle/>
          <a:p>
            <a:r>
              <a:rPr lang="en-US" sz="1600" dirty="0">
                <a:solidFill>
                  <a:srgbClr val="222222"/>
                </a:solidFill>
                <a:effectLst/>
                <a:latin typeface="Times"/>
                <a:ea typeface="Times New Roman" panose="02020603050405020304" pitchFamily="18" charset="0"/>
                <a:cs typeface="Times New Roman" panose="02020603050405020304" pitchFamily="18" charset="0"/>
              </a:rPr>
              <a:t>While there is no reason why private equity, in its non-VC form, and activist investors cannot target companies across the life cycle, the nature of how they add value will result in them targeting mature and declining firms, for their buyouts.</a:t>
            </a:r>
            <a:endParaRPr lang="en-US" sz="1600" dirty="0"/>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Private equity trends: LBOs</a:t>
            </a:r>
          </a:p>
        </p:txBody>
      </p:sp>
      <p:sp>
        <p:nvSpPr>
          <p:cNvPr id="7" name="Text Placeholder 6">
            <a:extLst>
              <a:ext uri="{FF2B5EF4-FFF2-40B4-BE49-F238E27FC236}">
                <a16:creationId xmlns:a16="http://schemas.microsoft.com/office/drawing/2014/main" id="{1250C2A8-8EFB-2DA1-ED83-D353303C82F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pic>
        <p:nvPicPr>
          <p:cNvPr id="6" name="Content Placeholder 5" descr="Chart, histogram&#10;&#10;Description automatically generated">
            <a:extLst>
              <a:ext uri="{FF2B5EF4-FFF2-40B4-BE49-F238E27FC236}">
                <a16:creationId xmlns:a16="http://schemas.microsoft.com/office/drawing/2014/main" id="{BDC47A09-9550-C813-DCCD-25DE41FE9FBC}"/>
              </a:ext>
            </a:extLst>
          </p:cNvPr>
          <p:cNvPicPr>
            <a:picLocks noGrp="1" noChangeAspect="1"/>
          </p:cNvPicPr>
          <p:nvPr>
            <p:ph idx="1"/>
          </p:nvPr>
        </p:nvPicPr>
        <p:blipFill>
          <a:blip r:embed="rId2"/>
          <a:stretch>
            <a:fillRect/>
          </a:stretch>
        </p:blipFill>
        <p:spPr>
          <a:xfrm>
            <a:off x="628650" y="1336137"/>
            <a:ext cx="5033963" cy="3719001"/>
          </a:xfrm>
          <a:prstGeom prst="rect">
            <a:avLst/>
          </a:prstGeom>
        </p:spPr>
      </p:pic>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Largest PE investors in 2021</a:t>
            </a:r>
          </a:p>
        </p:txBody>
      </p:sp>
      <p:sp>
        <p:nvSpPr>
          <p:cNvPr id="7" name="Text Placeholder 6">
            <a:extLst>
              <a:ext uri="{FF2B5EF4-FFF2-40B4-BE49-F238E27FC236}">
                <a16:creationId xmlns:a16="http://schemas.microsoft.com/office/drawing/2014/main" id="{B110C944-BC44-F357-E05A-01E26CB9114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graphicFrame>
        <p:nvGraphicFramePr>
          <p:cNvPr id="6" name="Content Placeholder 5">
            <a:extLst>
              <a:ext uri="{FF2B5EF4-FFF2-40B4-BE49-F238E27FC236}">
                <a16:creationId xmlns:a16="http://schemas.microsoft.com/office/drawing/2014/main" id="{79D7A8F4-6A77-E857-C029-7A95D8A6C574}"/>
              </a:ext>
            </a:extLst>
          </p:cNvPr>
          <p:cNvGraphicFramePr>
            <a:graphicFrameLocks noGrp="1"/>
          </p:cNvGraphicFramePr>
          <p:nvPr>
            <p:ph idx="1"/>
          </p:nvPr>
        </p:nvGraphicFramePr>
        <p:xfrm>
          <a:off x="628650" y="2310286"/>
          <a:ext cx="5033964" cy="1770703"/>
        </p:xfrm>
        <a:graphic>
          <a:graphicData uri="http://schemas.openxmlformats.org/drawingml/2006/table">
            <a:tbl>
              <a:tblPr firstRow="1" firstCol="1" bandRow="1">
                <a:tableStyleId>{5C22544A-7EE6-4342-B048-85BDC9FD1C3A}</a:tableStyleId>
              </a:tblPr>
              <a:tblGrid>
                <a:gridCol w="1677988">
                  <a:extLst>
                    <a:ext uri="{9D8B030D-6E8A-4147-A177-3AD203B41FA5}">
                      <a16:colId xmlns:a16="http://schemas.microsoft.com/office/drawing/2014/main" val="3697020249"/>
                    </a:ext>
                  </a:extLst>
                </a:gridCol>
                <a:gridCol w="1677988">
                  <a:extLst>
                    <a:ext uri="{9D8B030D-6E8A-4147-A177-3AD203B41FA5}">
                      <a16:colId xmlns:a16="http://schemas.microsoft.com/office/drawing/2014/main" val="850129870"/>
                    </a:ext>
                  </a:extLst>
                </a:gridCol>
                <a:gridCol w="1677988">
                  <a:extLst>
                    <a:ext uri="{9D8B030D-6E8A-4147-A177-3AD203B41FA5}">
                      <a16:colId xmlns:a16="http://schemas.microsoft.com/office/drawing/2014/main" val="2674195058"/>
                    </a:ext>
                  </a:extLst>
                </a:gridCol>
              </a:tblGrid>
              <a:tr h="156365">
                <a:tc>
                  <a:txBody>
                    <a:bodyPr/>
                    <a:lstStyle/>
                    <a:p>
                      <a:pPr marL="0" marR="0" algn="l">
                        <a:lnSpc>
                          <a:spcPct val="150000"/>
                        </a:lnSpc>
                        <a:spcBef>
                          <a:spcPts val="0"/>
                        </a:spcBef>
                        <a:spcAft>
                          <a:spcPts val="0"/>
                        </a:spcAft>
                      </a:pPr>
                      <a:r>
                        <a:rPr lang="en-US" sz="800">
                          <a:effectLst/>
                        </a:rPr>
                        <a:t>Institution</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Headquarters</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Capital raised ($ millions)</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811911253"/>
                  </a:ext>
                </a:extLst>
              </a:tr>
              <a:tr h="156365">
                <a:tc>
                  <a:txBody>
                    <a:bodyPr/>
                    <a:lstStyle/>
                    <a:p>
                      <a:pPr marL="0" marR="0" algn="l">
                        <a:lnSpc>
                          <a:spcPct val="150000"/>
                        </a:lnSpc>
                        <a:spcBef>
                          <a:spcPts val="0"/>
                        </a:spcBef>
                        <a:spcAft>
                          <a:spcPts val="0"/>
                        </a:spcAft>
                      </a:pPr>
                      <a:r>
                        <a:rPr lang="en-US" sz="800">
                          <a:effectLst/>
                        </a:rPr>
                        <a:t>KKR</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New York</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 $                         126,508.00 </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1351942619"/>
                  </a:ext>
                </a:extLst>
              </a:tr>
              <a:tr h="156365">
                <a:tc>
                  <a:txBody>
                    <a:bodyPr/>
                    <a:lstStyle/>
                    <a:p>
                      <a:pPr marL="0" marR="0" algn="l">
                        <a:lnSpc>
                          <a:spcPct val="150000"/>
                        </a:lnSpc>
                        <a:spcBef>
                          <a:spcPts val="0"/>
                        </a:spcBef>
                        <a:spcAft>
                          <a:spcPts val="0"/>
                        </a:spcAft>
                      </a:pPr>
                      <a:r>
                        <a:rPr lang="en-US" sz="800">
                          <a:effectLst/>
                        </a:rPr>
                        <a:t>Blackstone</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New York</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 $                           82,457.00 </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2746328570"/>
                  </a:ext>
                </a:extLst>
              </a:tr>
              <a:tr h="156365">
                <a:tc>
                  <a:txBody>
                    <a:bodyPr/>
                    <a:lstStyle/>
                    <a:p>
                      <a:pPr marL="0" marR="0" algn="l">
                        <a:lnSpc>
                          <a:spcPct val="150000"/>
                        </a:lnSpc>
                        <a:spcBef>
                          <a:spcPts val="0"/>
                        </a:spcBef>
                        <a:spcAft>
                          <a:spcPts val="0"/>
                        </a:spcAft>
                      </a:pPr>
                      <a:r>
                        <a:rPr lang="en-US" sz="800">
                          <a:effectLst/>
                        </a:rPr>
                        <a:t>EQT</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Stockholm</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 $                           57,287.00 </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3490482518"/>
                  </a:ext>
                </a:extLst>
              </a:tr>
              <a:tr h="156365">
                <a:tc>
                  <a:txBody>
                    <a:bodyPr/>
                    <a:lstStyle/>
                    <a:p>
                      <a:pPr marL="0" marR="0" algn="l">
                        <a:lnSpc>
                          <a:spcPct val="150000"/>
                        </a:lnSpc>
                        <a:spcBef>
                          <a:spcPts val="0"/>
                        </a:spcBef>
                        <a:spcAft>
                          <a:spcPts val="0"/>
                        </a:spcAft>
                      </a:pPr>
                      <a:r>
                        <a:rPr lang="en-US" sz="800">
                          <a:effectLst/>
                        </a:rPr>
                        <a:t>CVC Capital Partners</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Luxembourg</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 $                           55,414.00 </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4225613761"/>
                  </a:ext>
                </a:extLst>
              </a:tr>
              <a:tr h="156365">
                <a:tc>
                  <a:txBody>
                    <a:bodyPr/>
                    <a:lstStyle/>
                    <a:p>
                      <a:pPr marL="0" marR="0" algn="l">
                        <a:lnSpc>
                          <a:spcPct val="150000"/>
                        </a:lnSpc>
                        <a:spcBef>
                          <a:spcPts val="0"/>
                        </a:spcBef>
                        <a:spcAft>
                          <a:spcPts val="0"/>
                        </a:spcAft>
                      </a:pPr>
                      <a:r>
                        <a:rPr lang="en-US" sz="800">
                          <a:effectLst/>
                        </a:rPr>
                        <a:t>Thoma Bravo</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San Francisco</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 $                           50,257.00 </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4034674507"/>
                  </a:ext>
                </a:extLst>
              </a:tr>
              <a:tr h="156365">
                <a:tc>
                  <a:txBody>
                    <a:bodyPr/>
                    <a:lstStyle/>
                    <a:p>
                      <a:pPr marL="0" marR="0" algn="l">
                        <a:lnSpc>
                          <a:spcPct val="150000"/>
                        </a:lnSpc>
                        <a:spcBef>
                          <a:spcPts val="0"/>
                        </a:spcBef>
                        <a:spcAft>
                          <a:spcPts val="0"/>
                        </a:spcAft>
                      </a:pPr>
                      <a:r>
                        <a:rPr lang="en-US" sz="800">
                          <a:effectLst/>
                        </a:rPr>
                        <a:t>The Carlyle Group</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Washington DC</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 $                           48,441.00 </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2445081235"/>
                  </a:ext>
                </a:extLst>
              </a:tr>
              <a:tr h="156365">
                <a:tc>
                  <a:txBody>
                    <a:bodyPr/>
                    <a:lstStyle/>
                    <a:p>
                      <a:pPr marL="0" marR="0" algn="l">
                        <a:lnSpc>
                          <a:spcPct val="150000"/>
                        </a:lnSpc>
                        <a:spcBef>
                          <a:spcPts val="0"/>
                        </a:spcBef>
                        <a:spcAft>
                          <a:spcPts val="0"/>
                        </a:spcAft>
                      </a:pPr>
                      <a:r>
                        <a:rPr lang="en-US" sz="800">
                          <a:effectLst/>
                        </a:rPr>
                        <a:t>General Atlantic</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New York</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 $                           44,832.00 </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2951637246"/>
                  </a:ext>
                </a:extLst>
              </a:tr>
              <a:tr h="156365">
                <a:tc>
                  <a:txBody>
                    <a:bodyPr/>
                    <a:lstStyle/>
                    <a:p>
                      <a:pPr marL="0" marR="0" algn="l">
                        <a:lnSpc>
                          <a:spcPct val="150000"/>
                        </a:lnSpc>
                        <a:spcBef>
                          <a:spcPts val="0"/>
                        </a:spcBef>
                        <a:spcAft>
                          <a:spcPts val="0"/>
                        </a:spcAft>
                      </a:pPr>
                      <a:r>
                        <a:rPr lang="en-US" sz="800">
                          <a:effectLst/>
                        </a:rPr>
                        <a:t>Clearlake Capital Group</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Santa Monica</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 $                           42,350.00 </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29093330"/>
                  </a:ext>
                </a:extLst>
              </a:tr>
              <a:tr h="156365">
                <a:tc>
                  <a:txBody>
                    <a:bodyPr/>
                    <a:lstStyle/>
                    <a:p>
                      <a:pPr marL="0" marR="0" algn="l">
                        <a:lnSpc>
                          <a:spcPct val="150000"/>
                        </a:lnSpc>
                        <a:spcBef>
                          <a:spcPts val="0"/>
                        </a:spcBef>
                        <a:spcAft>
                          <a:spcPts val="0"/>
                        </a:spcAft>
                      </a:pPr>
                      <a:r>
                        <a:rPr lang="en-US" sz="800">
                          <a:effectLst/>
                        </a:rPr>
                        <a:t>Hellman &amp; Friedman</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San Francisco</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 $                           40,925.00 </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2492957895"/>
                  </a:ext>
                </a:extLst>
              </a:tr>
              <a:tr h="156365">
                <a:tc>
                  <a:txBody>
                    <a:bodyPr/>
                    <a:lstStyle/>
                    <a:p>
                      <a:pPr marL="0" marR="0" algn="l">
                        <a:lnSpc>
                          <a:spcPct val="150000"/>
                        </a:lnSpc>
                        <a:spcBef>
                          <a:spcPts val="0"/>
                        </a:spcBef>
                        <a:spcAft>
                          <a:spcPts val="0"/>
                        </a:spcAft>
                      </a:pPr>
                      <a:r>
                        <a:rPr lang="en-US" sz="800">
                          <a:effectLst/>
                        </a:rPr>
                        <a:t>Insight Partners</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a:effectLst/>
                        </a:rPr>
                        <a:t>New York</a:t>
                      </a:r>
                      <a:endParaRPr lang="en-US" sz="800">
                        <a:effectLst/>
                        <a:latin typeface="Times"/>
                        <a:ea typeface="Times New Roman" panose="02020603050405020304" pitchFamily="18" charset="0"/>
                        <a:cs typeface="Times New Roman" panose="02020603050405020304" pitchFamily="18" charset="0"/>
                      </a:endParaRPr>
                    </a:p>
                  </a:txBody>
                  <a:tcPr marL="44417" marR="44417" marT="0" marB="0" anchor="b"/>
                </a:tc>
                <a:tc>
                  <a:txBody>
                    <a:bodyPr/>
                    <a:lstStyle/>
                    <a:p>
                      <a:pPr marL="0" marR="0" algn="l">
                        <a:lnSpc>
                          <a:spcPct val="150000"/>
                        </a:lnSpc>
                        <a:spcBef>
                          <a:spcPts val="0"/>
                        </a:spcBef>
                        <a:spcAft>
                          <a:spcPts val="0"/>
                        </a:spcAft>
                      </a:pPr>
                      <a:r>
                        <a:rPr lang="en-US" sz="800" dirty="0">
                          <a:effectLst/>
                        </a:rPr>
                        <a:t> $                           40,131.00 </a:t>
                      </a:r>
                      <a:endParaRPr lang="en-US" sz="800" dirty="0">
                        <a:effectLst/>
                        <a:latin typeface="Times"/>
                        <a:ea typeface="Times New Roman" panose="02020603050405020304" pitchFamily="18" charset="0"/>
                        <a:cs typeface="Times New Roman" panose="02020603050405020304" pitchFamily="18" charset="0"/>
                      </a:endParaRPr>
                    </a:p>
                  </a:txBody>
                  <a:tcPr marL="44417" marR="44417" marT="0" marB="0" anchor="b"/>
                </a:tc>
                <a:extLst>
                  <a:ext uri="{0D108BD9-81ED-4DB2-BD59-A6C34878D82A}">
                    <a16:rowId xmlns:a16="http://schemas.microsoft.com/office/drawing/2014/main" val="1101453595"/>
                  </a:ext>
                </a:extLst>
              </a:tr>
            </a:tbl>
          </a:graphicData>
        </a:graphic>
      </p:graphicFrame>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Activist targets, by year</a:t>
            </a:r>
          </a:p>
        </p:txBody>
      </p:sp>
      <p:sp>
        <p:nvSpPr>
          <p:cNvPr id="12" name="Text Placeholder 11">
            <a:extLst>
              <a:ext uri="{FF2B5EF4-FFF2-40B4-BE49-F238E27FC236}">
                <a16:creationId xmlns:a16="http://schemas.microsoft.com/office/drawing/2014/main" id="{DA1E21E5-2B46-DDE1-D536-D1F19FF42ED4}"/>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pic>
        <p:nvPicPr>
          <p:cNvPr id="3" name="Content Placeholder 2" descr="Chart, bar chart&#10;&#10;Description automatically generated">
            <a:extLst>
              <a:ext uri="{FF2B5EF4-FFF2-40B4-BE49-F238E27FC236}">
                <a16:creationId xmlns:a16="http://schemas.microsoft.com/office/drawing/2014/main" id="{4AE3F080-6250-5023-B238-E1D1D0B27B99}"/>
              </a:ext>
            </a:extLst>
          </p:cNvPr>
          <p:cNvPicPr>
            <a:picLocks noGrp="1" noChangeAspect="1"/>
          </p:cNvPicPr>
          <p:nvPr>
            <p:ph idx="1"/>
          </p:nvPr>
        </p:nvPicPr>
        <p:blipFill>
          <a:blip r:embed="rId2"/>
          <a:stretch>
            <a:fillRect/>
          </a:stretch>
        </p:blipFill>
        <p:spPr>
          <a:xfrm>
            <a:off x="628650" y="1423415"/>
            <a:ext cx="5033963" cy="3544444"/>
          </a:xfrm>
          <a:prstGeom prst="rect">
            <a:avLst/>
          </a:prstGeom>
        </p:spPr>
      </p:pic>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lstStyle/>
          <a:p>
            <a:r>
              <a:rPr lang="en-US" dirty="0"/>
              <a:t>The ”best” targets for PE &amp; activists</a:t>
            </a:r>
          </a:p>
        </p:txBody>
      </p:sp>
      <p:sp>
        <p:nvSpPr>
          <p:cNvPr id="5" name="Content Placeholder 4">
            <a:extLst>
              <a:ext uri="{FF2B5EF4-FFF2-40B4-BE49-F238E27FC236}">
                <a16:creationId xmlns:a16="http://schemas.microsoft.com/office/drawing/2014/main" id="{C64F91F7-E57B-E3BA-CB20-5CB52E090F51}"/>
              </a:ext>
            </a:extLst>
          </p:cNvPr>
          <p:cNvSpPr>
            <a:spLocks noGrp="1"/>
          </p:cNvSpPr>
          <p:nvPr>
            <p:ph idx="1"/>
          </p:nvPr>
        </p:nvSpPr>
        <p:spPr/>
        <p:txBody>
          <a:bodyPr>
            <a:normAutofit fontScale="92500" lnSpcReduction="20000"/>
          </a:bodyPr>
          <a:lstStyle/>
          <a:p>
            <a:pPr lvl="0"/>
            <a:r>
              <a:rPr lang="en-US" u="sng" dirty="0"/>
              <a:t>Large free cash flows</a:t>
            </a:r>
            <a:r>
              <a:rPr lang="en-US" dirty="0"/>
              <a:t>: Given that many buyouts are funded with debt, they look for </a:t>
            </a:r>
            <a:r>
              <a:rPr lang="en-US" b="1" dirty="0"/>
              <a:t>large positive free cash flows </a:t>
            </a:r>
            <a:r>
              <a:rPr lang="en-US" dirty="0"/>
              <a:t>from operations that can be used to service and pay down debt.</a:t>
            </a:r>
          </a:p>
          <a:p>
            <a:pPr lvl="0"/>
            <a:r>
              <a:rPr lang="en-US" u="sng" dirty="0"/>
              <a:t>Cheap</a:t>
            </a:r>
            <a:r>
              <a:rPr lang="en-US" dirty="0"/>
              <a:t>: While the objective in a buyout may be fixing up a poorly run firm and flipping it back to the market, at a much higher price, private equity firms improve their odds of high returns, if they can </a:t>
            </a:r>
            <a:r>
              <a:rPr lang="en-US" b="1" dirty="0"/>
              <a:t>acquire target firms at low prices</a:t>
            </a:r>
            <a:r>
              <a:rPr lang="en-US" dirty="0"/>
              <a:t>. </a:t>
            </a:r>
          </a:p>
          <a:p>
            <a:pPr lvl="0"/>
            <a:r>
              <a:rPr lang="en-US" u="sng" dirty="0"/>
              <a:t>Potential for operating improvement</a:t>
            </a:r>
            <a:r>
              <a:rPr lang="en-US" dirty="0"/>
              <a:t>: One simple, and flawed, measure of the potential for operating improvement is a comparison of the operating margins or returns on invested capital of the targeted firm to that of its peer group, and here too, the evidence is supportive of the notion that </a:t>
            </a:r>
            <a:r>
              <a:rPr lang="en-US" b="1" dirty="0"/>
              <a:t>companies that lag their peer group in profitability and investment returns are more likely to be targeted in buyouts</a:t>
            </a:r>
            <a:r>
              <a:rPr lang="en-US" dirty="0"/>
              <a:t>.</a:t>
            </a:r>
          </a:p>
        </p:txBody>
      </p:sp>
      <p:sp>
        <p:nvSpPr>
          <p:cNvPr id="10" name="Text Placeholder 9">
            <a:extLst>
              <a:ext uri="{FF2B5EF4-FFF2-40B4-BE49-F238E27FC236}">
                <a16:creationId xmlns:a16="http://schemas.microsoft.com/office/drawing/2014/main" id="{447F3283-72A8-95D5-72B7-39726878CF9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Motives behind targeting…</a:t>
            </a:r>
          </a:p>
        </p:txBody>
      </p:sp>
      <p:sp>
        <p:nvSpPr>
          <p:cNvPr id="8" name="Text Placeholder 7">
            <a:extLst>
              <a:ext uri="{FF2B5EF4-FFF2-40B4-BE49-F238E27FC236}">
                <a16:creationId xmlns:a16="http://schemas.microsoft.com/office/drawing/2014/main" id="{F8229D3B-70AC-6B6A-215E-CAC946C7AEC5}"/>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pic>
        <p:nvPicPr>
          <p:cNvPr id="3" name="Content Placeholder 2" descr="Chart, bar chart&#10;&#10;Description automatically generated">
            <a:extLst>
              <a:ext uri="{FF2B5EF4-FFF2-40B4-BE49-F238E27FC236}">
                <a16:creationId xmlns:a16="http://schemas.microsoft.com/office/drawing/2014/main" id="{36790C56-CC4E-4FE4-AD79-42B22A571863}"/>
              </a:ext>
            </a:extLst>
          </p:cNvPr>
          <p:cNvPicPr>
            <a:picLocks noGrp="1" noChangeAspect="1"/>
          </p:cNvPicPr>
          <p:nvPr>
            <p:ph idx="1"/>
          </p:nvPr>
        </p:nvPicPr>
        <p:blipFill>
          <a:blip r:embed="rId2"/>
          <a:stretch>
            <a:fillRect/>
          </a:stretch>
        </p:blipFill>
        <p:spPr>
          <a:xfrm>
            <a:off x="628650" y="1297807"/>
            <a:ext cx="5033963" cy="3795661"/>
          </a:xfrm>
          <a:prstGeom prst="rect">
            <a:avLst/>
          </a:prstGeom>
        </p:spPr>
      </p:pic>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And targeting by sector, and market cap</a:t>
            </a:r>
          </a:p>
        </p:txBody>
      </p:sp>
      <p:graphicFrame>
        <p:nvGraphicFramePr>
          <p:cNvPr id="3" name="Content Placeholder 2">
            <a:extLst>
              <a:ext uri="{FF2B5EF4-FFF2-40B4-BE49-F238E27FC236}">
                <a16:creationId xmlns:a16="http://schemas.microsoft.com/office/drawing/2014/main" id="{55D3B039-B7BC-D082-35C6-64AC52E1DAEE}"/>
              </a:ext>
            </a:extLst>
          </p:cNvPr>
          <p:cNvGraphicFramePr>
            <a:graphicFrameLocks noGrp="1"/>
          </p:cNvGraphicFramePr>
          <p:nvPr>
            <p:ph idx="1"/>
          </p:nvPr>
        </p:nvGraphicFramePr>
        <p:xfrm>
          <a:off x="1152650" y="660654"/>
          <a:ext cx="3985963" cy="5069967"/>
        </p:xfrm>
        <a:graphic>
          <a:graphicData uri="http://schemas.openxmlformats.org/drawingml/2006/table">
            <a:tbl>
              <a:tblPr firstRow="1" firstCol="1" bandRow="1">
                <a:tableStyleId>{5C22544A-7EE6-4342-B048-85BDC9FD1C3A}</a:tableStyleId>
              </a:tblPr>
              <a:tblGrid>
                <a:gridCol w="2467651">
                  <a:extLst>
                    <a:ext uri="{9D8B030D-6E8A-4147-A177-3AD203B41FA5}">
                      <a16:colId xmlns:a16="http://schemas.microsoft.com/office/drawing/2014/main" val="1597477326"/>
                    </a:ext>
                  </a:extLst>
                </a:gridCol>
                <a:gridCol w="506104">
                  <a:extLst>
                    <a:ext uri="{9D8B030D-6E8A-4147-A177-3AD203B41FA5}">
                      <a16:colId xmlns:a16="http://schemas.microsoft.com/office/drawing/2014/main" val="1312002076"/>
                    </a:ext>
                  </a:extLst>
                </a:gridCol>
                <a:gridCol w="506104">
                  <a:extLst>
                    <a:ext uri="{9D8B030D-6E8A-4147-A177-3AD203B41FA5}">
                      <a16:colId xmlns:a16="http://schemas.microsoft.com/office/drawing/2014/main" val="2840545305"/>
                    </a:ext>
                  </a:extLst>
                </a:gridCol>
                <a:gridCol w="506104">
                  <a:extLst>
                    <a:ext uri="{9D8B030D-6E8A-4147-A177-3AD203B41FA5}">
                      <a16:colId xmlns:a16="http://schemas.microsoft.com/office/drawing/2014/main" val="1493896554"/>
                    </a:ext>
                  </a:extLst>
                </a:gridCol>
              </a:tblGrid>
              <a:tr h="239032">
                <a:tc gridSpan="4">
                  <a:txBody>
                    <a:bodyPr/>
                    <a:lstStyle/>
                    <a:p>
                      <a:pPr marL="0" marR="0" algn="ctr">
                        <a:lnSpc>
                          <a:spcPct val="150000"/>
                        </a:lnSpc>
                        <a:spcBef>
                          <a:spcPts val="0"/>
                        </a:spcBef>
                        <a:spcAft>
                          <a:spcPts val="0"/>
                        </a:spcAft>
                      </a:pPr>
                      <a:r>
                        <a:rPr lang="en-US" sz="1200">
                          <a:effectLst/>
                        </a:rPr>
                        <a:t>Activist Targets (by Sector)</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26795256"/>
                  </a:ext>
                </a:extLst>
              </a:tr>
              <a:tr h="239032">
                <a:tc>
                  <a:txBody>
                    <a:bodyPr/>
                    <a:lstStyle/>
                    <a:p>
                      <a:pPr marL="0" marR="0" algn="ctr">
                        <a:lnSpc>
                          <a:spcPct val="150000"/>
                        </a:lnSpc>
                        <a:spcBef>
                          <a:spcPts val="0"/>
                        </a:spcBef>
                        <a:spcAft>
                          <a:spcPts val="0"/>
                        </a:spcAft>
                      </a:pPr>
                      <a:r>
                        <a:rPr lang="en-US" sz="1200">
                          <a:effectLst/>
                        </a:rPr>
                        <a:t>Sector</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ctr">
                        <a:lnSpc>
                          <a:spcPct val="150000"/>
                        </a:lnSpc>
                        <a:spcBef>
                          <a:spcPts val="0"/>
                        </a:spcBef>
                        <a:spcAft>
                          <a:spcPts val="0"/>
                        </a:spcAft>
                      </a:pPr>
                      <a:r>
                        <a:rPr lang="en-US" sz="1200">
                          <a:effectLst/>
                        </a:rPr>
                        <a:t>2018</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ctr">
                        <a:lnSpc>
                          <a:spcPct val="150000"/>
                        </a:lnSpc>
                        <a:spcBef>
                          <a:spcPts val="0"/>
                        </a:spcBef>
                        <a:spcAft>
                          <a:spcPts val="0"/>
                        </a:spcAft>
                      </a:pPr>
                      <a:r>
                        <a:rPr lang="en-US" sz="1200">
                          <a:effectLst/>
                        </a:rPr>
                        <a:t>2019</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ctr">
                        <a:lnSpc>
                          <a:spcPct val="150000"/>
                        </a:lnSpc>
                        <a:spcBef>
                          <a:spcPts val="0"/>
                        </a:spcBef>
                        <a:spcAft>
                          <a:spcPts val="0"/>
                        </a:spcAft>
                      </a:pPr>
                      <a:r>
                        <a:rPr lang="en-US" sz="1200">
                          <a:effectLst/>
                        </a:rPr>
                        <a:t>2020</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1899570527"/>
                  </a:ext>
                </a:extLst>
              </a:tr>
              <a:tr h="239032">
                <a:tc>
                  <a:txBody>
                    <a:bodyPr/>
                    <a:lstStyle/>
                    <a:p>
                      <a:pPr marL="0" marR="0" algn="l">
                        <a:lnSpc>
                          <a:spcPct val="150000"/>
                        </a:lnSpc>
                        <a:spcBef>
                          <a:spcPts val="0"/>
                        </a:spcBef>
                        <a:spcAft>
                          <a:spcPts val="0"/>
                        </a:spcAft>
                      </a:pPr>
                      <a:r>
                        <a:rPr lang="en-US" sz="1200">
                          <a:effectLst/>
                        </a:rPr>
                        <a:t>Basic Materials</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9%</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11%</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9%</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3331495836"/>
                  </a:ext>
                </a:extLst>
              </a:tr>
              <a:tr h="239032">
                <a:tc>
                  <a:txBody>
                    <a:bodyPr/>
                    <a:lstStyle/>
                    <a:p>
                      <a:pPr marL="0" marR="0" algn="l">
                        <a:lnSpc>
                          <a:spcPct val="150000"/>
                        </a:lnSpc>
                        <a:spcBef>
                          <a:spcPts val="0"/>
                        </a:spcBef>
                        <a:spcAft>
                          <a:spcPts val="0"/>
                        </a:spcAft>
                      </a:pPr>
                      <a:r>
                        <a:rPr lang="en-US" sz="1200">
                          <a:effectLst/>
                        </a:rPr>
                        <a:t>Communication Services</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3%</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4%</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3%</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3160027208"/>
                  </a:ext>
                </a:extLst>
              </a:tr>
              <a:tr h="239032">
                <a:tc>
                  <a:txBody>
                    <a:bodyPr/>
                    <a:lstStyle/>
                    <a:p>
                      <a:pPr marL="0" marR="0" algn="l">
                        <a:lnSpc>
                          <a:spcPct val="150000"/>
                        </a:lnSpc>
                        <a:spcBef>
                          <a:spcPts val="0"/>
                        </a:spcBef>
                        <a:spcAft>
                          <a:spcPts val="0"/>
                        </a:spcAft>
                      </a:pPr>
                      <a:r>
                        <a:rPr lang="en-US" sz="1200">
                          <a:effectLst/>
                        </a:rPr>
                        <a:t>Consumer Cyclical</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16%</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15%</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13%</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3193754856"/>
                  </a:ext>
                </a:extLst>
              </a:tr>
              <a:tr h="239032">
                <a:tc>
                  <a:txBody>
                    <a:bodyPr/>
                    <a:lstStyle/>
                    <a:p>
                      <a:pPr marL="0" marR="0" algn="l">
                        <a:lnSpc>
                          <a:spcPct val="150000"/>
                        </a:lnSpc>
                        <a:spcBef>
                          <a:spcPts val="0"/>
                        </a:spcBef>
                        <a:spcAft>
                          <a:spcPts val="0"/>
                        </a:spcAft>
                      </a:pPr>
                      <a:r>
                        <a:rPr lang="en-US" sz="1200">
                          <a:effectLst/>
                        </a:rPr>
                        <a:t>Consumer Defensive</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5%</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6%</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4%</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20973343"/>
                  </a:ext>
                </a:extLst>
              </a:tr>
              <a:tr h="239032">
                <a:tc>
                  <a:txBody>
                    <a:bodyPr/>
                    <a:lstStyle/>
                    <a:p>
                      <a:pPr marL="0" marR="0" algn="l">
                        <a:lnSpc>
                          <a:spcPct val="150000"/>
                        </a:lnSpc>
                        <a:spcBef>
                          <a:spcPts val="0"/>
                        </a:spcBef>
                        <a:spcAft>
                          <a:spcPts val="0"/>
                        </a:spcAft>
                      </a:pPr>
                      <a:r>
                        <a:rPr lang="en-US" sz="1200">
                          <a:effectLst/>
                        </a:rPr>
                        <a:t>Energy</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6%</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5%</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4%</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2984543382"/>
                  </a:ext>
                </a:extLst>
              </a:tr>
              <a:tr h="239032">
                <a:tc>
                  <a:txBody>
                    <a:bodyPr/>
                    <a:lstStyle/>
                    <a:p>
                      <a:pPr marL="0" marR="0" algn="l">
                        <a:lnSpc>
                          <a:spcPct val="150000"/>
                        </a:lnSpc>
                        <a:spcBef>
                          <a:spcPts val="0"/>
                        </a:spcBef>
                        <a:spcAft>
                          <a:spcPts val="0"/>
                        </a:spcAft>
                      </a:pPr>
                      <a:r>
                        <a:rPr lang="en-US" sz="1200">
                          <a:effectLst/>
                        </a:rPr>
                        <a:t>Financial Services</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11%</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12%</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13%</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536540291"/>
                  </a:ext>
                </a:extLst>
              </a:tr>
              <a:tr h="239032">
                <a:tc>
                  <a:txBody>
                    <a:bodyPr/>
                    <a:lstStyle/>
                    <a:p>
                      <a:pPr marL="0" marR="0" algn="l">
                        <a:lnSpc>
                          <a:spcPct val="150000"/>
                        </a:lnSpc>
                        <a:spcBef>
                          <a:spcPts val="0"/>
                        </a:spcBef>
                        <a:spcAft>
                          <a:spcPts val="0"/>
                        </a:spcAft>
                      </a:pPr>
                      <a:r>
                        <a:rPr lang="en-US" sz="1200">
                          <a:effectLst/>
                        </a:rPr>
                        <a:t>Investment Funds</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3%</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5%</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5%</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1926032869"/>
                  </a:ext>
                </a:extLst>
              </a:tr>
              <a:tr h="239032">
                <a:tc>
                  <a:txBody>
                    <a:bodyPr/>
                    <a:lstStyle/>
                    <a:p>
                      <a:pPr marL="0" marR="0" algn="l">
                        <a:lnSpc>
                          <a:spcPct val="150000"/>
                        </a:lnSpc>
                        <a:spcBef>
                          <a:spcPts val="0"/>
                        </a:spcBef>
                        <a:spcAft>
                          <a:spcPts val="0"/>
                        </a:spcAft>
                      </a:pPr>
                      <a:r>
                        <a:rPr lang="en-US" sz="1200">
                          <a:effectLst/>
                        </a:rPr>
                        <a:t>Healthcare</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10%</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10%</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10%</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358384297"/>
                  </a:ext>
                </a:extLst>
              </a:tr>
              <a:tr h="239032">
                <a:tc>
                  <a:txBody>
                    <a:bodyPr/>
                    <a:lstStyle/>
                    <a:p>
                      <a:pPr marL="0" marR="0" algn="l">
                        <a:lnSpc>
                          <a:spcPct val="150000"/>
                        </a:lnSpc>
                        <a:spcBef>
                          <a:spcPts val="0"/>
                        </a:spcBef>
                        <a:spcAft>
                          <a:spcPts val="0"/>
                        </a:spcAft>
                      </a:pPr>
                      <a:r>
                        <a:rPr lang="en-US" sz="1200">
                          <a:effectLst/>
                        </a:rPr>
                        <a:t>Industrials</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17%</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14%</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18%</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2125156995"/>
                  </a:ext>
                </a:extLst>
              </a:tr>
              <a:tr h="239032">
                <a:tc>
                  <a:txBody>
                    <a:bodyPr/>
                    <a:lstStyle/>
                    <a:p>
                      <a:pPr marL="0" marR="0" algn="l">
                        <a:lnSpc>
                          <a:spcPct val="150000"/>
                        </a:lnSpc>
                        <a:spcBef>
                          <a:spcPts val="0"/>
                        </a:spcBef>
                        <a:spcAft>
                          <a:spcPts val="0"/>
                        </a:spcAft>
                      </a:pPr>
                      <a:r>
                        <a:rPr lang="en-US" sz="1200">
                          <a:effectLst/>
                        </a:rPr>
                        <a:t>Real Estate</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5%</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4%</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5%</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3937627352"/>
                  </a:ext>
                </a:extLst>
              </a:tr>
              <a:tr h="239032">
                <a:tc>
                  <a:txBody>
                    <a:bodyPr/>
                    <a:lstStyle/>
                    <a:p>
                      <a:pPr marL="0" marR="0" algn="l">
                        <a:lnSpc>
                          <a:spcPct val="150000"/>
                        </a:lnSpc>
                        <a:spcBef>
                          <a:spcPts val="0"/>
                        </a:spcBef>
                        <a:spcAft>
                          <a:spcPts val="0"/>
                        </a:spcAft>
                      </a:pPr>
                      <a:r>
                        <a:rPr lang="en-US" sz="1200">
                          <a:effectLst/>
                        </a:rPr>
                        <a:t>Technology</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11%</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12%</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12%</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2483525321"/>
                  </a:ext>
                </a:extLst>
              </a:tr>
              <a:tr h="239032">
                <a:tc>
                  <a:txBody>
                    <a:bodyPr/>
                    <a:lstStyle/>
                    <a:p>
                      <a:pPr marL="0" marR="0" algn="l">
                        <a:lnSpc>
                          <a:spcPct val="150000"/>
                        </a:lnSpc>
                        <a:spcBef>
                          <a:spcPts val="0"/>
                        </a:spcBef>
                        <a:spcAft>
                          <a:spcPts val="0"/>
                        </a:spcAft>
                      </a:pPr>
                      <a:r>
                        <a:rPr lang="en-US" sz="1200">
                          <a:effectLst/>
                        </a:rPr>
                        <a:t>Utilities</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3%</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3%</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4%</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2669482585"/>
                  </a:ext>
                </a:extLst>
              </a:tr>
              <a:tr h="239032">
                <a:tc gridSpan="4">
                  <a:txBody>
                    <a:bodyPr/>
                    <a:lstStyle/>
                    <a:p>
                      <a:pPr marL="0" marR="0" algn="ctr">
                        <a:lnSpc>
                          <a:spcPct val="150000"/>
                        </a:lnSpc>
                        <a:spcBef>
                          <a:spcPts val="0"/>
                        </a:spcBef>
                        <a:spcAft>
                          <a:spcPts val="0"/>
                        </a:spcAft>
                      </a:pPr>
                      <a:r>
                        <a:rPr lang="en-US" sz="1200">
                          <a:effectLst/>
                        </a:rPr>
                        <a:t>Activist Targets (by Market Cap)</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93284102"/>
                  </a:ext>
                </a:extLst>
              </a:tr>
              <a:tr h="239032">
                <a:tc>
                  <a:txBody>
                    <a:bodyPr/>
                    <a:lstStyle/>
                    <a:p>
                      <a:pPr marL="0" marR="0" algn="l">
                        <a:lnSpc>
                          <a:spcPct val="150000"/>
                        </a:lnSpc>
                        <a:spcBef>
                          <a:spcPts val="0"/>
                        </a:spcBef>
                        <a:spcAft>
                          <a:spcPts val="0"/>
                        </a:spcAft>
                      </a:pPr>
                      <a:r>
                        <a:rPr lang="en-US" sz="1200">
                          <a:effectLst/>
                        </a:rPr>
                        <a:t> </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2018</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2019</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2020</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2405597740"/>
                  </a:ext>
                </a:extLst>
              </a:tr>
              <a:tr h="239032">
                <a:tc>
                  <a:txBody>
                    <a:bodyPr/>
                    <a:lstStyle/>
                    <a:p>
                      <a:pPr marL="0" marR="0" algn="l">
                        <a:lnSpc>
                          <a:spcPct val="150000"/>
                        </a:lnSpc>
                        <a:spcBef>
                          <a:spcPts val="0"/>
                        </a:spcBef>
                        <a:spcAft>
                          <a:spcPts val="0"/>
                        </a:spcAft>
                      </a:pPr>
                      <a:r>
                        <a:rPr lang="en-US" sz="1200">
                          <a:effectLst/>
                        </a:rPr>
                        <a:t>Large Cap (&gt;$10 b)</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23%</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21%</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27%</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3362239416"/>
                  </a:ext>
                </a:extLst>
              </a:tr>
              <a:tr h="239032">
                <a:tc>
                  <a:txBody>
                    <a:bodyPr/>
                    <a:lstStyle/>
                    <a:p>
                      <a:pPr marL="0" marR="0" algn="l">
                        <a:lnSpc>
                          <a:spcPct val="150000"/>
                        </a:lnSpc>
                        <a:spcBef>
                          <a:spcPts val="0"/>
                        </a:spcBef>
                        <a:spcAft>
                          <a:spcPts val="0"/>
                        </a:spcAft>
                      </a:pPr>
                      <a:r>
                        <a:rPr lang="en-US" sz="1200">
                          <a:effectLst/>
                        </a:rPr>
                        <a:t>Mid Cap ($2-$10 b)</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17%</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18%</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16%</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950104168"/>
                  </a:ext>
                </a:extLst>
              </a:tr>
              <a:tr h="239032">
                <a:tc>
                  <a:txBody>
                    <a:bodyPr/>
                    <a:lstStyle/>
                    <a:p>
                      <a:pPr marL="0" marR="0" algn="l">
                        <a:lnSpc>
                          <a:spcPct val="150000"/>
                        </a:lnSpc>
                        <a:spcBef>
                          <a:spcPts val="0"/>
                        </a:spcBef>
                        <a:spcAft>
                          <a:spcPts val="0"/>
                        </a:spcAft>
                      </a:pPr>
                      <a:r>
                        <a:rPr lang="en-US" sz="1200">
                          <a:effectLst/>
                        </a:rPr>
                        <a:t>Small Cap ($250 m - $2 b)</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23%</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24%</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25%</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3316092873"/>
                  </a:ext>
                </a:extLst>
              </a:tr>
              <a:tr h="239032">
                <a:tc>
                  <a:txBody>
                    <a:bodyPr/>
                    <a:lstStyle/>
                    <a:p>
                      <a:pPr marL="0" marR="0" algn="l">
                        <a:lnSpc>
                          <a:spcPct val="150000"/>
                        </a:lnSpc>
                        <a:spcBef>
                          <a:spcPts val="0"/>
                        </a:spcBef>
                        <a:spcAft>
                          <a:spcPts val="0"/>
                        </a:spcAft>
                      </a:pPr>
                      <a:r>
                        <a:rPr lang="en-US" sz="1200">
                          <a:effectLst/>
                        </a:rPr>
                        <a:t>Micro Cap ($50-$250 m)</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18%</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19%</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18%</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1152234769"/>
                  </a:ext>
                </a:extLst>
              </a:tr>
              <a:tr h="239032">
                <a:tc>
                  <a:txBody>
                    <a:bodyPr/>
                    <a:lstStyle/>
                    <a:p>
                      <a:pPr marL="0" marR="0" algn="l">
                        <a:lnSpc>
                          <a:spcPct val="150000"/>
                        </a:lnSpc>
                        <a:spcBef>
                          <a:spcPts val="0"/>
                        </a:spcBef>
                        <a:spcAft>
                          <a:spcPts val="0"/>
                        </a:spcAft>
                      </a:pPr>
                      <a:r>
                        <a:rPr lang="en-US" sz="1200">
                          <a:effectLst/>
                        </a:rPr>
                        <a:t>Nano Cap (&lt; $50 m)</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18%</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a:effectLst/>
                        </a:rPr>
                        <a:t>18%</a:t>
                      </a:r>
                      <a:endParaRPr lang="en-US" sz="1200">
                        <a:effectLst/>
                        <a:latin typeface="Times"/>
                        <a:ea typeface="Times New Roman" panose="02020603050405020304" pitchFamily="18" charset="0"/>
                        <a:cs typeface="Times New Roman" panose="02020603050405020304" pitchFamily="18" charset="0"/>
                      </a:endParaRPr>
                    </a:p>
                  </a:txBody>
                  <a:tcPr marL="67900" marR="67900" marT="0" marB="0" anchor="b"/>
                </a:tc>
                <a:tc>
                  <a:txBody>
                    <a:bodyPr/>
                    <a:lstStyle/>
                    <a:p>
                      <a:pPr marL="0" marR="0" algn="r">
                        <a:lnSpc>
                          <a:spcPct val="150000"/>
                        </a:lnSpc>
                        <a:spcBef>
                          <a:spcPts val="0"/>
                        </a:spcBef>
                        <a:spcAft>
                          <a:spcPts val="0"/>
                        </a:spcAft>
                      </a:pPr>
                      <a:r>
                        <a:rPr lang="en-US" sz="1200" dirty="0">
                          <a:effectLst/>
                        </a:rPr>
                        <a:t>14%</a:t>
                      </a:r>
                      <a:endParaRPr lang="en-US" sz="1200" dirty="0">
                        <a:effectLst/>
                        <a:latin typeface="Times"/>
                        <a:ea typeface="Times New Roman" panose="02020603050405020304" pitchFamily="18" charset="0"/>
                        <a:cs typeface="Times New Roman" panose="02020603050405020304" pitchFamily="18" charset="0"/>
                      </a:endParaRPr>
                    </a:p>
                  </a:txBody>
                  <a:tcPr marL="67900" marR="67900" marT="0" marB="0" anchor="b"/>
                </a:tc>
                <a:extLst>
                  <a:ext uri="{0D108BD9-81ED-4DB2-BD59-A6C34878D82A}">
                    <a16:rowId xmlns:a16="http://schemas.microsoft.com/office/drawing/2014/main" val="1441588855"/>
                  </a:ext>
                </a:extLst>
              </a:tr>
            </a:tbl>
          </a:graphicData>
        </a:graphic>
      </p:graphicFrame>
      <p:sp>
        <p:nvSpPr>
          <p:cNvPr id="15" name="Text Placeholder 14">
            <a:extLst>
              <a:ext uri="{FF2B5EF4-FFF2-40B4-BE49-F238E27FC236}">
                <a16:creationId xmlns:a16="http://schemas.microsoft.com/office/drawing/2014/main" id="{D01D6567-620E-0CFA-A79C-5B22D3E5E12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lstStyle/>
          <a:p>
            <a:r>
              <a:rPr lang="en-US" dirty="0"/>
              <a:t>PE actions at targets</a:t>
            </a:r>
          </a:p>
        </p:txBody>
      </p:sp>
      <p:sp>
        <p:nvSpPr>
          <p:cNvPr id="5" name="Content Placeholder 4">
            <a:extLst>
              <a:ext uri="{FF2B5EF4-FFF2-40B4-BE49-F238E27FC236}">
                <a16:creationId xmlns:a16="http://schemas.microsoft.com/office/drawing/2014/main" id="{6A743A58-EC8E-0E2F-7363-0DB466E8AB07}"/>
              </a:ext>
            </a:extLst>
          </p:cNvPr>
          <p:cNvSpPr>
            <a:spLocks noGrp="1"/>
          </p:cNvSpPr>
          <p:nvPr>
            <p:ph idx="1"/>
          </p:nvPr>
        </p:nvSpPr>
        <p:spPr/>
        <p:txBody>
          <a:bodyPr/>
          <a:lstStyle/>
          <a:p>
            <a:r>
              <a:rPr lang="en-US" sz="1800" u="sng" dirty="0"/>
              <a:t>Asset Redeployment</a:t>
            </a:r>
            <a:r>
              <a:rPr lang="en-US" sz="1800" dirty="0"/>
              <a:t>: Private equity investors reduce capital expenditures marginally, do not cut back on R&amp;D or other investments and redeploy assets to other businesses.</a:t>
            </a:r>
          </a:p>
          <a:p>
            <a:r>
              <a:rPr lang="en-US" sz="1800" u="sng" dirty="0"/>
              <a:t>Profitability</a:t>
            </a:r>
            <a:r>
              <a:rPr lang="en-US" sz="1800" dirty="0"/>
              <a:t>:  Profit margins improve</a:t>
            </a:r>
          </a:p>
          <a:p>
            <a:endParaRPr lang="en-US" dirty="0"/>
          </a:p>
          <a:p>
            <a:pPr marL="0" indent="0">
              <a:buNone/>
            </a:pPr>
            <a:endParaRPr lang="en-US" b="1" dirty="0"/>
          </a:p>
          <a:p>
            <a:endParaRPr lang="en-US" dirty="0"/>
          </a:p>
          <a:p>
            <a:r>
              <a:rPr lang="en-US" b="1" dirty="0"/>
              <a:t>Financial leverage</a:t>
            </a:r>
            <a:r>
              <a:rPr lang="en-US" dirty="0"/>
              <a:t>: Debt increases..</a:t>
            </a:r>
          </a:p>
        </p:txBody>
      </p:sp>
      <p:sp>
        <p:nvSpPr>
          <p:cNvPr id="15" name="Text Placeholder 14">
            <a:extLst>
              <a:ext uri="{FF2B5EF4-FFF2-40B4-BE49-F238E27FC236}">
                <a16:creationId xmlns:a16="http://schemas.microsoft.com/office/drawing/2014/main" id="{3709B261-3026-8688-5E0E-24497E8F8D6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pic>
        <p:nvPicPr>
          <p:cNvPr id="17" name="Picture 16">
            <a:extLst>
              <a:ext uri="{FF2B5EF4-FFF2-40B4-BE49-F238E27FC236}">
                <a16:creationId xmlns:a16="http://schemas.microsoft.com/office/drawing/2014/main" id="{A3A056D3-B9C1-EB77-AAB9-0E8AE64AF622}"/>
              </a:ext>
            </a:extLst>
          </p:cNvPr>
          <p:cNvPicPr>
            <a:picLocks noChangeAspect="1"/>
          </p:cNvPicPr>
          <p:nvPr/>
        </p:nvPicPr>
        <p:blipFill>
          <a:blip r:embed="rId2"/>
          <a:stretch>
            <a:fillRect/>
          </a:stretch>
        </p:blipFill>
        <p:spPr>
          <a:xfrm>
            <a:off x="331470" y="2133600"/>
            <a:ext cx="5840730" cy="1497623"/>
          </a:xfrm>
          <a:prstGeom prst="rect">
            <a:avLst/>
          </a:prstGeom>
        </p:spPr>
      </p:pic>
      <p:pic>
        <p:nvPicPr>
          <p:cNvPr id="19" name="Picture 18">
            <a:extLst>
              <a:ext uri="{FF2B5EF4-FFF2-40B4-BE49-F238E27FC236}">
                <a16:creationId xmlns:a16="http://schemas.microsoft.com/office/drawing/2014/main" id="{27EF0A9B-2CC9-3F5C-3E29-8E88036953E6}"/>
              </a:ext>
            </a:extLst>
          </p:cNvPr>
          <p:cNvPicPr>
            <a:picLocks noChangeAspect="1"/>
          </p:cNvPicPr>
          <p:nvPr/>
        </p:nvPicPr>
        <p:blipFill>
          <a:blip r:embed="rId3"/>
          <a:stretch>
            <a:fillRect/>
          </a:stretch>
        </p:blipFill>
        <p:spPr>
          <a:xfrm>
            <a:off x="7434" y="3856898"/>
            <a:ext cx="5943600" cy="1727200"/>
          </a:xfrm>
          <a:prstGeom prst="rect">
            <a:avLst/>
          </a:prstGeom>
        </p:spPr>
      </p:pic>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Activist Demands and success rates..</a:t>
            </a:r>
          </a:p>
        </p:txBody>
      </p:sp>
      <p:sp>
        <p:nvSpPr>
          <p:cNvPr id="7" name="Text Placeholder 6">
            <a:extLst>
              <a:ext uri="{FF2B5EF4-FFF2-40B4-BE49-F238E27FC236}">
                <a16:creationId xmlns:a16="http://schemas.microsoft.com/office/drawing/2014/main" id="{C3D9D11D-6F02-E462-EAFF-0F41FD68651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graphicFrame>
        <p:nvGraphicFramePr>
          <p:cNvPr id="6" name="Content Placeholder 5">
            <a:extLst>
              <a:ext uri="{FF2B5EF4-FFF2-40B4-BE49-F238E27FC236}">
                <a16:creationId xmlns:a16="http://schemas.microsoft.com/office/drawing/2014/main" id="{446CC82C-A0C6-8D6F-F8FC-14994046BF98}"/>
              </a:ext>
            </a:extLst>
          </p:cNvPr>
          <p:cNvGraphicFramePr>
            <a:graphicFrameLocks noGrp="1"/>
          </p:cNvGraphicFramePr>
          <p:nvPr>
            <p:ph idx="1"/>
            <p:extLst>
              <p:ext uri="{D42A27DB-BD31-4B8C-83A1-F6EECF244321}">
                <p14:modId xmlns:p14="http://schemas.microsoft.com/office/powerpoint/2010/main" val="3712363054"/>
              </p:ext>
            </p:extLst>
          </p:nvPr>
        </p:nvGraphicFramePr>
        <p:xfrm>
          <a:off x="397572" y="434715"/>
          <a:ext cx="5774628" cy="5679388"/>
        </p:xfrm>
        <a:graphic>
          <a:graphicData uri="http://schemas.openxmlformats.org/drawingml/2006/table">
            <a:tbl>
              <a:tblPr firstRow="1" firstCol="1" bandRow="1">
                <a:tableStyleId>{5C22544A-7EE6-4342-B048-85BDC9FD1C3A}</a:tableStyleId>
              </a:tblPr>
              <a:tblGrid>
                <a:gridCol w="1443657">
                  <a:extLst>
                    <a:ext uri="{9D8B030D-6E8A-4147-A177-3AD203B41FA5}">
                      <a16:colId xmlns:a16="http://schemas.microsoft.com/office/drawing/2014/main" val="3347016034"/>
                    </a:ext>
                  </a:extLst>
                </a:gridCol>
                <a:gridCol w="1443657">
                  <a:extLst>
                    <a:ext uri="{9D8B030D-6E8A-4147-A177-3AD203B41FA5}">
                      <a16:colId xmlns:a16="http://schemas.microsoft.com/office/drawing/2014/main" val="2810874127"/>
                    </a:ext>
                  </a:extLst>
                </a:gridCol>
                <a:gridCol w="1443657">
                  <a:extLst>
                    <a:ext uri="{9D8B030D-6E8A-4147-A177-3AD203B41FA5}">
                      <a16:colId xmlns:a16="http://schemas.microsoft.com/office/drawing/2014/main" val="814911287"/>
                    </a:ext>
                  </a:extLst>
                </a:gridCol>
                <a:gridCol w="1443657">
                  <a:extLst>
                    <a:ext uri="{9D8B030D-6E8A-4147-A177-3AD203B41FA5}">
                      <a16:colId xmlns:a16="http://schemas.microsoft.com/office/drawing/2014/main" val="882679427"/>
                    </a:ext>
                  </a:extLst>
                </a:gridCol>
              </a:tblGrid>
              <a:tr h="196595">
                <a:tc>
                  <a:txBody>
                    <a:bodyPr/>
                    <a:lstStyle/>
                    <a:p>
                      <a:pPr marL="0" marR="0" algn="ctr">
                        <a:lnSpc>
                          <a:spcPct val="150000"/>
                        </a:lnSpc>
                        <a:spcBef>
                          <a:spcPts val="0"/>
                        </a:spcBef>
                        <a:spcAft>
                          <a:spcPts val="0"/>
                        </a:spcAft>
                      </a:pPr>
                      <a:r>
                        <a:rPr lang="en-US" sz="1050" dirty="0">
                          <a:effectLst/>
                        </a:rPr>
                        <a:t>Activist Demand</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ctr">
                        <a:lnSpc>
                          <a:spcPct val="150000"/>
                        </a:lnSpc>
                        <a:spcBef>
                          <a:spcPts val="0"/>
                        </a:spcBef>
                        <a:spcAft>
                          <a:spcPts val="0"/>
                        </a:spcAft>
                      </a:pPr>
                      <a:r>
                        <a:rPr lang="en-US" sz="1050">
                          <a:effectLst/>
                        </a:rPr>
                        <a:t># Campaigns</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ctr">
                        <a:lnSpc>
                          <a:spcPct val="150000"/>
                        </a:lnSpc>
                        <a:spcBef>
                          <a:spcPts val="0"/>
                        </a:spcBef>
                        <a:spcAft>
                          <a:spcPts val="0"/>
                        </a:spcAft>
                      </a:pPr>
                      <a:r>
                        <a:rPr lang="en-US" sz="1050">
                          <a:effectLst/>
                        </a:rPr>
                        <a:t>% of Sample</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ctr">
                        <a:lnSpc>
                          <a:spcPct val="150000"/>
                        </a:lnSpc>
                        <a:spcBef>
                          <a:spcPts val="0"/>
                        </a:spcBef>
                        <a:spcAft>
                          <a:spcPts val="0"/>
                        </a:spcAft>
                      </a:pPr>
                      <a:r>
                        <a:rPr lang="en-US" sz="1050">
                          <a:effectLst/>
                        </a:rPr>
                        <a:t>% Success Rate</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extLst>
                  <a:ext uri="{0D108BD9-81ED-4DB2-BD59-A6C34878D82A}">
                    <a16:rowId xmlns:a16="http://schemas.microsoft.com/office/drawing/2014/main" val="3143132086"/>
                  </a:ext>
                </a:extLst>
              </a:tr>
              <a:tr h="196595">
                <a:tc gridSpan="4">
                  <a:txBody>
                    <a:bodyPr/>
                    <a:lstStyle/>
                    <a:p>
                      <a:pPr marL="0" marR="0" algn="ctr">
                        <a:lnSpc>
                          <a:spcPct val="150000"/>
                        </a:lnSpc>
                        <a:spcBef>
                          <a:spcPts val="0"/>
                        </a:spcBef>
                        <a:spcAft>
                          <a:spcPts val="0"/>
                        </a:spcAft>
                      </a:pPr>
                      <a:r>
                        <a:rPr lang="en-US" sz="1050" dirty="0">
                          <a:effectLst/>
                        </a:rPr>
                        <a:t>Strategic and Operating Changes</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28416321"/>
                  </a:ext>
                </a:extLst>
              </a:tr>
              <a:tr h="419958">
                <a:tc>
                  <a:txBody>
                    <a:bodyPr/>
                    <a:lstStyle/>
                    <a:p>
                      <a:pPr marL="0" marR="0" algn="just">
                        <a:lnSpc>
                          <a:spcPct val="150000"/>
                        </a:lnSpc>
                        <a:spcBef>
                          <a:spcPts val="0"/>
                        </a:spcBef>
                        <a:spcAft>
                          <a:spcPts val="0"/>
                        </a:spcAft>
                      </a:pPr>
                      <a:r>
                        <a:rPr lang="en-US" sz="1050" dirty="0">
                          <a:effectLst/>
                        </a:rPr>
                        <a:t>Sale of Company to 3</a:t>
                      </a:r>
                      <a:r>
                        <a:rPr lang="en-US" sz="1050" baseline="30000" dirty="0">
                          <a:effectLst/>
                        </a:rPr>
                        <a:t>rd</a:t>
                      </a:r>
                      <a:r>
                        <a:rPr lang="en-US" sz="1050" dirty="0">
                          <a:effectLst/>
                        </a:rPr>
                        <a:t> party</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159</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31.55%</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32.08%</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extLst>
                  <a:ext uri="{0D108BD9-81ED-4DB2-BD59-A6C34878D82A}">
                    <a16:rowId xmlns:a16="http://schemas.microsoft.com/office/drawing/2014/main" val="2862512066"/>
                  </a:ext>
                </a:extLst>
              </a:tr>
              <a:tr h="419958">
                <a:tc>
                  <a:txBody>
                    <a:bodyPr/>
                    <a:lstStyle/>
                    <a:p>
                      <a:pPr marL="0" marR="0" algn="just">
                        <a:lnSpc>
                          <a:spcPct val="150000"/>
                        </a:lnSpc>
                        <a:spcBef>
                          <a:spcPts val="0"/>
                        </a:spcBef>
                        <a:spcAft>
                          <a:spcPts val="0"/>
                        </a:spcAft>
                      </a:pPr>
                      <a:r>
                        <a:rPr lang="en-US" sz="1050">
                          <a:effectLst/>
                        </a:rPr>
                        <a:t>Operating restructuring</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dirty="0">
                          <a:effectLst/>
                        </a:rPr>
                        <a:t>69</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13.69%</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34.78%</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extLst>
                  <a:ext uri="{0D108BD9-81ED-4DB2-BD59-A6C34878D82A}">
                    <a16:rowId xmlns:a16="http://schemas.microsoft.com/office/drawing/2014/main" val="3981938774"/>
                  </a:ext>
                </a:extLst>
              </a:tr>
              <a:tr h="643321">
                <a:tc>
                  <a:txBody>
                    <a:bodyPr/>
                    <a:lstStyle/>
                    <a:p>
                      <a:pPr marL="0" marR="0" algn="just">
                        <a:lnSpc>
                          <a:spcPct val="150000"/>
                        </a:lnSpc>
                        <a:spcBef>
                          <a:spcPts val="0"/>
                        </a:spcBef>
                        <a:spcAft>
                          <a:spcPts val="0"/>
                        </a:spcAft>
                      </a:pPr>
                      <a:r>
                        <a:rPr lang="en-US" sz="1050">
                          <a:effectLst/>
                        </a:rPr>
                        <a:t>Convert to private (from public)</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dirty="0">
                          <a:effectLst/>
                        </a:rPr>
                        <a:t>52</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10.52%</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40.38%</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extLst>
                  <a:ext uri="{0D108BD9-81ED-4DB2-BD59-A6C34878D82A}">
                    <a16:rowId xmlns:a16="http://schemas.microsoft.com/office/drawing/2014/main" val="3628847864"/>
                  </a:ext>
                </a:extLst>
              </a:tr>
              <a:tr h="196595">
                <a:tc gridSpan="4">
                  <a:txBody>
                    <a:bodyPr/>
                    <a:lstStyle/>
                    <a:p>
                      <a:pPr marL="0" marR="0" algn="ctr">
                        <a:lnSpc>
                          <a:spcPct val="150000"/>
                        </a:lnSpc>
                        <a:spcBef>
                          <a:spcPts val="0"/>
                        </a:spcBef>
                        <a:spcAft>
                          <a:spcPts val="0"/>
                        </a:spcAft>
                      </a:pPr>
                      <a:r>
                        <a:rPr lang="en-US" sz="1050">
                          <a:effectLst/>
                        </a:rPr>
                        <a:t>Capital Structure and Dividend Policy</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62192701"/>
                  </a:ext>
                </a:extLst>
              </a:tr>
              <a:tr h="419958">
                <a:tc>
                  <a:txBody>
                    <a:bodyPr/>
                    <a:lstStyle/>
                    <a:p>
                      <a:pPr marL="0" marR="0" algn="just">
                        <a:lnSpc>
                          <a:spcPct val="150000"/>
                        </a:lnSpc>
                        <a:spcBef>
                          <a:spcPts val="0"/>
                        </a:spcBef>
                        <a:spcAft>
                          <a:spcPts val="0"/>
                        </a:spcAft>
                      </a:pPr>
                      <a:r>
                        <a:rPr lang="en-US" sz="1050">
                          <a:effectLst/>
                        </a:rPr>
                        <a:t>More dividends &amp; buybacks</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dirty="0">
                          <a:effectLst/>
                        </a:rPr>
                        <a:t>78</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15.48%</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16.67%</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extLst>
                  <a:ext uri="{0D108BD9-81ED-4DB2-BD59-A6C34878D82A}">
                    <a16:rowId xmlns:a16="http://schemas.microsoft.com/office/drawing/2014/main" val="3209087341"/>
                  </a:ext>
                </a:extLst>
              </a:tr>
              <a:tr h="419958">
                <a:tc>
                  <a:txBody>
                    <a:bodyPr/>
                    <a:lstStyle/>
                    <a:p>
                      <a:pPr marL="0" marR="0" algn="just">
                        <a:lnSpc>
                          <a:spcPct val="150000"/>
                        </a:lnSpc>
                        <a:spcBef>
                          <a:spcPts val="0"/>
                        </a:spcBef>
                        <a:spcAft>
                          <a:spcPts val="0"/>
                        </a:spcAft>
                      </a:pPr>
                      <a:r>
                        <a:rPr lang="en-US" sz="1050">
                          <a:effectLst/>
                        </a:rPr>
                        <a:t>Increase debt load</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22</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dirty="0">
                          <a:effectLst/>
                        </a:rPr>
                        <a:t>4.37%</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31.82%</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extLst>
                  <a:ext uri="{0D108BD9-81ED-4DB2-BD59-A6C34878D82A}">
                    <a16:rowId xmlns:a16="http://schemas.microsoft.com/office/drawing/2014/main" val="46284125"/>
                  </a:ext>
                </a:extLst>
              </a:tr>
              <a:tr h="196595">
                <a:tc gridSpan="4">
                  <a:txBody>
                    <a:bodyPr/>
                    <a:lstStyle/>
                    <a:p>
                      <a:pPr marL="0" marR="0" algn="ctr">
                        <a:lnSpc>
                          <a:spcPct val="150000"/>
                        </a:lnSpc>
                        <a:spcBef>
                          <a:spcPts val="0"/>
                        </a:spcBef>
                        <a:spcAft>
                          <a:spcPts val="0"/>
                        </a:spcAft>
                      </a:pPr>
                      <a:r>
                        <a:rPr lang="en-US" sz="1050" dirty="0">
                          <a:effectLst/>
                        </a:rPr>
                        <a:t>M&amp;A</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41338327"/>
                  </a:ext>
                </a:extLst>
              </a:tr>
              <a:tr h="643321">
                <a:tc>
                  <a:txBody>
                    <a:bodyPr/>
                    <a:lstStyle/>
                    <a:p>
                      <a:pPr marL="0" marR="0" algn="just">
                        <a:lnSpc>
                          <a:spcPct val="150000"/>
                        </a:lnSpc>
                        <a:spcBef>
                          <a:spcPts val="0"/>
                        </a:spcBef>
                        <a:spcAft>
                          <a:spcPts val="0"/>
                        </a:spcAft>
                      </a:pPr>
                      <a:r>
                        <a:rPr lang="en-US" sz="1050">
                          <a:effectLst/>
                        </a:rPr>
                        <a:t>Back out of announced merger</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63</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dirty="0">
                          <a:effectLst/>
                        </a:rPr>
                        <a:t>12.50%</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28.57%</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extLst>
                  <a:ext uri="{0D108BD9-81ED-4DB2-BD59-A6C34878D82A}">
                    <a16:rowId xmlns:a16="http://schemas.microsoft.com/office/drawing/2014/main" val="2809247927"/>
                  </a:ext>
                </a:extLst>
              </a:tr>
              <a:tr h="196595">
                <a:tc gridSpan="4">
                  <a:txBody>
                    <a:bodyPr/>
                    <a:lstStyle/>
                    <a:p>
                      <a:pPr marL="0" marR="0" algn="ctr">
                        <a:lnSpc>
                          <a:spcPct val="150000"/>
                        </a:lnSpc>
                        <a:spcBef>
                          <a:spcPts val="0"/>
                        </a:spcBef>
                        <a:spcAft>
                          <a:spcPts val="0"/>
                        </a:spcAft>
                      </a:pPr>
                      <a:r>
                        <a:rPr lang="en-US" sz="1050" dirty="0">
                          <a:effectLst/>
                        </a:rPr>
                        <a:t>Corporate Governance</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61383178"/>
                  </a:ext>
                </a:extLst>
              </a:tr>
              <a:tr h="643321">
                <a:tc>
                  <a:txBody>
                    <a:bodyPr/>
                    <a:lstStyle/>
                    <a:p>
                      <a:pPr marL="0" marR="0" algn="just">
                        <a:lnSpc>
                          <a:spcPct val="150000"/>
                        </a:lnSpc>
                        <a:spcBef>
                          <a:spcPts val="0"/>
                        </a:spcBef>
                        <a:spcAft>
                          <a:spcPts val="0"/>
                        </a:spcAft>
                      </a:pPr>
                      <a:r>
                        <a:rPr lang="en-US" sz="1050">
                          <a:effectLst/>
                        </a:rPr>
                        <a:t>Remove CEO, Separate CEO from Board Chair</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27</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dirty="0">
                          <a:effectLst/>
                        </a:rPr>
                        <a:t>5.36%</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18.52%</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extLst>
                  <a:ext uri="{0D108BD9-81ED-4DB2-BD59-A6C34878D82A}">
                    <a16:rowId xmlns:a16="http://schemas.microsoft.com/office/drawing/2014/main" val="888924424"/>
                  </a:ext>
                </a:extLst>
              </a:tr>
              <a:tr h="419958">
                <a:tc>
                  <a:txBody>
                    <a:bodyPr/>
                    <a:lstStyle/>
                    <a:p>
                      <a:pPr marL="0" marR="0" algn="just">
                        <a:lnSpc>
                          <a:spcPct val="150000"/>
                        </a:lnSpc>
                        <a:spcBef>
                          <a:spcPts val="0"/>
                        </a:spcBef>
                        <a:spcAft>
                          <a:spcPts val="0"/>
                        </a:spcAft>
                      </a:pPr>
                      <a:r>
                        <a:rPr lang="en-US" sz="1050">
                          <a:effectLst/>
                        </a:rPr>
                        <a:t>Reduce executive compensation</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20</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dirty="0">
                          <a:effectLst/>
                        </a:rPr>
                        <a:t>3.97%</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15.00%</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extLst>
                  <a:ext uri="{0D108BD9-81ED-4DB2-BD59-A6C34878D82A}">
                    <a16:rowId xmlns:a16="http://schemas.microsoft.com/office/drawing/2014/main" val="2405007831"/>
                  </a:ext>
                </a:extLst>
              </a:tr>
              <a:tr h="419958">
                <a:tc>
                  <a:txBody>
                    <a:bodyPr/>
                    <a:lstStyle/>
                    <a:p>
                      <a:pPr marL="0" marR="0" algn="just">
                        <a:lnSpc>
                          <a:spcPct val="150000"/>
                        </a:lnSpc>
                        <a:spcBef>
                          <a:spcPts val="0"/>
                        </a:spcBef>
                        <a:spcAft>
                          <a:spcPts val="0"/>
                        </a:spcAft>
                      </a:pPr>
                      <a:r>
                        <a:rPr lang="en-US" sz="1050">
                          <a:effectLst/>
                        </a:rPr>
                        <a:t>Increase disclosure</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14</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a:effectLst/>
                        </a:rPr>
                        <a:t>2.78%</a:t>
                      </a:r>
                      <a:endParaRPr lang="en-US" sz="1050">
                        <a:effectLst/>
                        <a:latin typeface="Times"/>
                        <a:ea typeface="Times New Roman" panose="02020603050405020304" pitchFamily="18" charset="0"/>
                        <a:cs typeface="Times New Roman" panose="02020603050405020304" pitchFamily="18" charset="0"/>
                      </a:endParaRPr>
                    </a:p>
                  </a:txBody>
                  <a:tcPr marL="44417" marR="44417" marT="0" marB="0"/>
                </a:tc>
                <a:tc>
                  <a:txBody>
                    <a:bodyPr/>
                    <a:lstStyle/>
                    <a:p>
                      <a:pPr marL="0" marR="0" algn="just">
                        <a:lnSpc>
                          <a:spcPct val="150000"/>
                        </a:lnSpc>
                        <a:spcBef>
                          <a:spcPts val="0"/>
                        </a:spcBef>
                        <a:spcAft>
                          <a:spcPts val="0"/>
                        </a:spcAft>
                      </a:pPr>
                      <a:r>
                        <a:rPr lang="en-US" sz="1050" dirty="0">
                          <a:effectLst/>
                        </a:rPr>
                        <a:t>35.71%</a:t>
                      </a:r>
                      <a:endParaRPr lang="en-US" sz="1050" dirty="0">
                        <a:effectLst/>
                        <a:latin typeface="Times"/>
                        <a:ea typeface="Times New Roman" panose="02020603050405020304" pitchFamily="18" charset="0"/>
                        <a:cs typeface="Times New Roman" panose="02020603050405020304" pitchFamily="18" charset="0"/>
                      </a:endParaRPr>
                    </a:p>
                  </a:txBody>
                  <a:tcPr marL="44417" marR="44417" marT="0" marB="0"/>
                </a:tc>
                <a:extLst>
                  <a:ext uri="{0D108BD9-81ED-4DB2-BD59-A6C34878D82A}">
                    <a16:rowId xmlns:a16="http://schemas.microsoft.com/office/drawing/2014/main" val="1908719954"/>
                  </a:ext>
                </a:extLst>
              </a:tr>
            </a:tbl>
          </a:graphicData>
        </a:graphic>
      </p:graphicFrame>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9DD6-6853-C933-A452-992F82B706C8}"/>
              </a:ext>
            </a:extLst>
          </p:cNvPr>
          <p:cNvSpPr>
            <a:spLocks noGrp="1"/>
          </p:cNvSpPr>
          <p:nvPr>
            <p:ph type="title"/>
          </p:nvPr>
        </p:nvSpPr>
        <p:spPr/>
        <p:txBody>
          <a:bodyPr/>
          <a:lstStyle/>
          <a:p>
            <a:r>
              <a:rPr lang="en-US" dirty="0"/>
              <a:t>More on activism…</a:t>
            </a:r>
          </a:p>
        </p:txBody>
      </p:sp>
      <p:sp>
        <p:nvSpPr>
          <p:cNvPr id="6" name="Content Placeholder 5">
            <a:extLst>
              <a:ext uri="{FF2B5EF4-FFF2-40B4-BE49-F238E27FC236}">
                <a16:creationId xmlns:a16="http://schemas.microsoft.com/office/drawing/2014/main" id="{8D1D8CCF-2769-17CD-3203-0849A52544CB}"/>
              </a:ext>
            </a:extLst>
          </p:cNvPr>
          <p:cNvSpPr>
            <a:spLocks noGrp="1"/>
          </p:cNvSpPr>
          <p:nvPr>
            <p:ph idx="1"/>
          </p:nvPr>
        </p:nvSpPr>
        <p:spPr/>
        <p:txBody>
          <a:bodyPr>
            <a:normAutofit fontScale="85000" lnSpcReduction="10000"/>
          </a:bodyPr>
          <a:lstStyle/>
          <a:p>
            <a:pPr lvl="0"/>
            <a:r>
              <a:rPr lang="en-US" dirty="0"/>
              <a:t>The </a:t>
            </a:r>
            <a:r>
              <a:rPr lang="en-US" b="1" dirty="0"/>
              <a:t>failure rate in activist investing is very high</a:t>
            </a:r>
            <a:r>
              <a:rPr lang="en-US" dirty="0"/>
              <a:t>, with two-thirds of activist investors quitting before making any formal demands of the target. </a:t>
            </a:r>
          </a:p>
          <a:p>
            <a:pPr lvl="0"/>
            <a:r>
              <a:rPr lang="en-US" dirty="0"/>
              <a:t>Among those activist investors who persist, </a:t>
            </a:r>
            <a:r>
              <a:rPr lang="en-US" b="1" dirty="0"/>
              <a:t>less than 20% request a board seat, about 10% threaten a proxy fight and only 7% carry through on that threat</a:t>
            </a:r>
            <a:r>
              <a:rPr lang="en-US" dirty="0"/>
              <a:t>.</a:t>
            </a:r>
          </a:p>
          <a:p>
            <a:pPr lvl="0"/>
            <a:r>
              <a:rPr lang="en-US" dirty="0"/>
              <a:t>Activists who push through and make demands of managers are </a:t>
            </a:r>
            <a:r>
              <a:rPr lang="en-US" b="1" dirty="0"/>
              <a:t>most successful (success rate in percent next to each action) when they demand the taking private of a target (41%), the sale of a target (32%), restructuring of inefficient operations (35%) or additional disclosure</a:t>
            </a:r>
            <a:r>
              <a:rPr lang="en-US" dirty="0"/>
              <a:t> (36%). They are </a:t>
            </a:r>
            <a:r>
              <a:rPr lang="en-US" b="1" dirty="0"/>
              <a:t>least successful when they ask for higher dividends/buybacks (17%), removal of the CEO (19%) or executive compensation changes (15%).  </a:t>
            </a:r>
          </a:p>
          <a:p>
            <a:pPr lvl="0"/>
            <a:r>
              <a:rPr lang="en-US" dirty="0"/>
              <a:t>Overall, </a:t>
            </a:r>
            <a:r>
              <a:rPr lang="en-US" b="1" dirty="0"/>
              <a:t>activists succeed about 29% of the time</a:t>
            </a:r>
            <a:r>
              <a:rPr lang="en-US" dirty="0"/>
              <a:t> in their demands of management.</a:t>
            </a:r>
          </a:p>
        </p:txBody>
      </p:sp>
      <p:sp>
        <p:nvSpPr>
          <p:cNvPr id="8" name="Text Placeholder 7">
            <a:extLst>
              <a:ext uri="{FF2B5EF4-FFF2-40B4-BE49-F238E27FC236}">
                <a16:creationId xmlns:a16="http://schemas.microsoft.com/office/drawing/2014/main" id="{01D28774-1CEA-2855-1E4E-EE1B27EE568A}"/>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42A10C8-36E3-860F-1E59-A7C94A7659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5893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The effects of activism..</a:t>
            </a:r>
          </a:p>
        </p:txBody>
      </p:sp>
      <p:sp>
        <p:nvSpPr>
          <p:cNvPr id="5" name="Content Placeholder 4">
            <a:extLst>
              <a:ext uri="{FF2B5EF4-FFF2-40B4-BE49-F238E27FC236}">
                <a16:creationId xmlns:a16="http://schemas.microsoft.com/office/drawing/2014/main" id="{DBFACC9D-BC49-F6E2-DEA6-E05164588EAD}"/>
              </a:ext>
            </a:extLst>
          </p:cNvPr>
          <p:cNvSpPr>
            <a:spLocks noGrp="1"/>
          </p:cNvSpPr>
          <p:nvPr>
            <p:ph idx="1"/>
          </p:nvPr>
        </p:nvSpPr>
        <p:spPr/>
        <p:txBody>
          <a:bodyPr>
            <a:normAutofit fontScale="70000" lnSpcReduction="20000"/>
          </a:bodyPr>
          <a:lstStyle/>
          <a:p>
            <a:pPr lvl="0"/>
            <a:r>
              <a:rPr lang="en-US" u="sng" dirty="0"/>
              <a:t>Asset deployment and operating performance</a:t>
            </a:r>
            <a:r>
              <a:rPr lang="en-US" dirty="0"/>
              <a:t>: There is evidence that firms targeted by individual activists do see an improvement in return on capital and other profitability measures, relative to their peer groups, whereas firms targeted by hedge fund activists don’t see a similar jump in profitability measures. </a:t>
            </a:r>
          </a:p>
          <a:p>
            <a:pPr lvl="0"/>
            <a:r>
              <a:rPr lang="en-US" u="sng" dirty="0"/>
              <a:t>Capital Structure</a:t>
            </a:r>
            <a:r>
              <a:rPr lang="en-US" dirty="0"/>
              <a:t>: On financial leverage, there is a moderate increase of about 10% in debt ratios at firms that are targeted by activist hedge funds, but the increase is not dramatic nor is it statistically significant. There are dramatic increases in financial leverage at a small subset of firms that are targets of activism. </a:t>
            </a:r>
          </a:p>
          <a:p>
            <a:pPr lvl="0"/>
            <a:r>
              <a:rPr lang="en-US" u="sng" dirty="0"/>
              <a:t>Dividend policy</a:t>
            </a:r>
            <a:r>
              <a:rPr lang="en-US" dirty="0"/>
              <a:t>: The firms that are targeted by activists generally increase their dividends and return more cash to stockholders, with the cash returned as a percentage of earnings increasing by about 10% to 20%.</a:t>
            </a:r>
          </a:p>
          <a:p>
            <a:pPr lvl="0"/>
            <a:r>
              <a:rPr lang="en-US" u="sng" dirty="0"/>
              <a:t>Corporate governance</a:t>
            </a:r>
            <a:r>
              <a:rPr lang="en-US" dirty="0"/>
              <a:t>: The biggest effect is on corporate governance. </a:t>
            </a:r>
          </a:p>
          <a:p>
            <a:pPr lvl="1"/>
            <a:r>
              <a:rPr lang="en-US" dirty="0"/>
              <a:t>The likelihood of CEO turnover jumps at firms that have been targeted by activists, increasing 5.5% over the year prior to the activism. In addition, </a:t>
            </a:r>
          </a:p>
          <a:p>
            <a:pPr lvl="1"/>
            <a:r>
              <a:rPr lang="en-US" dirty="0"/>
              <a:t>CEO compensation decreases in the targeted firms in the years after the activism, with pay tied more closely to performance.</a:t>
            </a:r>
          </a:p>
        </p:txBody>
      </p:sp>
      <p:sp>
        <p:nvSpPr>
          <p:cNvPr id="11" name="Text Placeholder 10">
            <a:extLst>
              <a:ext uri="{FF2B5EF4-FFF2-40B4-BE49-F238E27FC236}">
                <a16:creationId xmlns:a16="http://schemas.microsoft.com/office/drawing/2014/main" id="{E17DD0FB-F252-4106-C9F9-FB0FC338646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100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The returns to PE..</a:t>
            </a:r>
          </a:p>
        </p:txBody>
      </p:sp>
      <p:sp>
        <p:nvSpPr>
          <p:cNvPr id="8" name="Text Placeholder 7">
            <a:extLst>
              <a:ext uri="{FF2B5EF4-FFF2-40B4-BE49-F238E27FC236}">
                <a16:creationId xmlns:a16="http://schemas.microsoft.com/office/drawing/2014/main" id="{2629885F-7D7D-82EB-0D52-E14073FBBDF0}"/>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pic>
        <p:nvPicPr>
          <p:cNvPr id="6" name="Content Placeholder 5" descr="Chart, bar chart&#10;&#10;Description automatically generated">
            <a:extLst>
              <a:ext uri="{FF2B5EF4-FFF2-40B4-BE49-F238E27FC236}">
                <a16:creationId xmlns:a16="http://schemas.microsoft.com/office/drawing/2014/main" id="{A63995ED-AED2-D29A-0295-AD2D4AAFB462}"/>
              </a:ext>
            </a:extLst>
          </p:cNvPr>
          <p:cNvPicPr>
            <a:picLocks noGrp="1" noChangeAspect="1"/>
          </p:cNvPicPr>
          <p:nvPr>
            <p:ph idx="1"/>
          </p:nvPr>
        </p:nvPicPr>
        <p:blipFill>
          <a:blip r:embed="rId2"/>
          <a:stretch>
            <a:fillRect/>
          </a:stretch>
        </p:blipFill>
        <p:spPr>
          <a:xfrm>
            <a:off x="628650" y="1453596"/>
            <a:ext cx="5033963" cy="3484082"/>
          </a:xfrm>
          <a:prstGeom prst="rect">
            <a:avLst/>
          </a:prstGeom>
        </p:spPr>
      </p:pic>
    </p:spTree>
    <p:extLst>
      <p:ext uri="{BB962C8B-B14F-4D97-AF65-F5344CB8AC3E}">
        <p14:creationId xmlns:p14="http://schemas.microsoft.com/office/powerpoint/2010/main" val="293976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And PE alphas over time…</a:t>
            </a:r>
          </a:p>
        </p:txBody>
      </p:sp>
      <p:sp>
        <p:nvSpPr>
          <p:cNvPr id="14" name="Text Placeholder 13">
            <a:extLst>
              <a:ext uri="{FF2B5EF4-FFF2-40B4-BE49-F238E27FC236}">
                <a16:creationId xmlns:a16="http://schemas.microsoft.com/office/drawing/2014/main" id="{4F5FF61F-CA11-A3DD-06ED-DC67BBE92A06}"/>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r>
              <a:rPr lang="en-US"/>
              <a:t>Aswath Damodaran</a:t>
            </a:r>
          </a:p>
        </p:txBody>
      </p:sp>
      <p:pic>
        <p:nvPicPr>
          <p:cNvPr id="6" name="Content Placeholder 5" descr="Chart, line chart&#10;&#10;Description automatically generated">
            <a:extLst>
              <a:ext uri="{FF2B5EF4-FFF2-40B4-BE49-F238E27FC236}">
                <a16:creationId xmlns:a16="http://schemas.microsoft.com/office/drawing/2014/main" id="{865D490F-4B82-2D7A-99C7-00DE2349B06F}"/>
              </a:ext>
            </a:extLst>
          </p:cNvPr>
          <p:cNvPicPr>
            <a:picLocks noGrp="1" noChangeAspect="1"/>
          </p:cNvPicPr>
          <p:nvPr>
            <p:ph idx="1"/>
          </p:nvPr>
        </p:nvPicPr>
        <p:blipFill>
          <a:blip r:embed="rId2"/>
          <a:stretch>
            <a:fillRect/>
          </a:stretch>
        </p:blipFill>
        <p:spPr>
          <a:xfrm>
            <a:off x="628650" y="2130440"/>
            <a:ext cx="5033963" cy="2130395"/>
          </a:xfrm>
          <a:prstGeom prst="rect">
            <a:avLst/>
          </a:prstGeom>
        </p:spPr>
      </p:pic>
    </p:spTree>
    <p:extLst>
      <p:ext uri="{BB962C8B-B14F-4D97-AF65-F5344CB8AC3E}">
        <p14:creationId xmlns:p14="http://schemas.microsoft.com/office/powerpoint/2010/main" val="26243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AAB3-2570-D383-B9B5-91C3A4EA1361}"/>
              </a:ext>
            </a:extLst>
          </p:cNvPr>
          <p:cNvSpPr>
            <a:spLocks noGrp="1"/>
          </p:cNvSpPr>
          <p:nvPr>
            <p:ph type="title"/>
          </p:nvPr>
        </p:nvSpPr>
        <p:spPr/>
        <p:txBody>
          <a:bodyPr/>
          <a:lstStyle/>
          <a:p>
            <a:r>
              <a:rPr lang="en-US" dirty="0"/>
              <a:t>The returns to activism…</a:t>
            </a:r>
          </a:p>
        </p:txBody>
      </p:sp>
      <p:sp>
        <p:nvSpPr>
          <p:cNvPr id="6" name="Content Placeholder 5">
            <a:extLst>
              <a:ext uri="{FF2B5EF4-FFF2-40B4-BE49-F238E27FC236}">
                <a16:creationId xmlns:a16="http://schemas.microsoft.com/office/drawing/2014/main" id="{D29B4191-1D91-FEB9-AE91-CEC040CC0033}"/>
              </a:ext>
            </a:extLst>
          </p:cNvPr>
          <p:cNvSpPr>
            <a:spLocks noGrp="1"/>
          </p:cNvSpPr>
          <p:nvPr>
            <p:ph idx="1"/>
          </p:nvPr>
        </p:nvSpPr>
        <p:spPr/>
        <p:txBody>
          <a:bodyPr>
            <a:normAutofit fontScale="85000" lnSpcReduction="10000"/>
          </a:bodyPr>
          <a:lstStyle/>
          <a:p>
            <a:pPr lvl="0"/>
            <a:r>
              <a:rPr lang="en-US" b="1" dirty="0"/>
              <a:t>Activist mutual funds seem to have had the lowest payoff to their activism</a:t>
            </a:r>
            <a:r>
              <a:rPr lang="en-US" dirty="0"/>
              <a:t>, with little change accruing to the corporate governance, performance or stock prices of targeted firms. </a:t>
            </a:r>
          </a:p>
          <a:p>
            <a:pPr lvl="1"/>
            <a:r>
              <a:rPr lang="en-US" dirty="0"/>
              <a:t>Markets seem to recognize this, with studies that have examined proxy fights finding that there is little or no stock price reaction to proxy proposals by </a:t>
            </a:r>
            <a:r>
              <a:rPr lang="en-US" b="1" dirty="0"/>
              <a:t>activist institutional investors</a:t>
            </a:r>
            <a:r>
              <a:rPr lang="en-US" dirty="0"/>
              <a:t>.  </a:t>
            </a:r>
          </a:p>
          <a:p>
            <a:pPr lvl="1"/>
            <a:r>
              <a:rPr lang="en-US" b="1" dirty="0"/>
              <a:t>Activist hedge funds</a:t>
            </a:r>
            <a:r>
              <a:rPr lang="en-US" dirty="0"/>
              <a:t>, on the other hand, seem to </a:t>
            </a:r>
            <a:r>
              <a:rPr lang="en-US" b="1" dirty="0"/>
              <a:t>earn substantial excess returns</a:t>
            </a:r>
            <a:r>
              <a:rPr lang="en-US" dirty="0"/>
              <a:t>, ranging from 7-8% on an annualized basis at the low end to 20% or more at the high end. </a:t>
            </a:r>
          </a:p>
          <a:p>
            <a:pPr lvl="1"/>
            <a:r>
              <a:rPr lang="en-US" b="1" dirty="0"/>
              <a:t>Individual activists </a:t>
            </a:r>
            <a:r>
              <a:rPr lang="en-US" dirty="0"/>
              <a:t>seem to fall somewhere in the middle, earning higher returns than institutions but lower returns than hedge funds.</a:t>
            </a:r>
          </a:p>
          <a:p>
            <a:pPr lvl="0"/>
            <a:r>
              <a:rPr lang="en-US" dirty="0"/>
              <a:t>While the </a:t>
            </a:r>
            <a:r>
              <a:rPr lang="en-US" b="1" dirty="0"/>
              <a:t>average excess returns earned by hedge funds and individual activists is positive, there is substantial volatility in these returns </a:t>
            </a:r>
            <a:r>
              <a:rPr lang="en-US" dirty="0"/>
              <a:t>and the magnitude of the excess return is sensitive to the benchmark used and the risk adjustment process.. </a:t>
            </a:r>
          </a:p>
        </p:txBody>
      </p:sp>
      <p:sp>
        <p:nvSpPr>
          <p:cNvPr id="8" name="Text Placeholder 7">
            <a:extLst>
              <a:ext uri="{FF2B5EF4-FFF2-40B4-BE49-F238E27FC236}">
                <a16:creationId xmlns:a16="http://schemas.microsoft.com/office/drawing/2014/main" id="{55D413CC-CB0B-7BE0-9318-386883FCC92F}"/>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2D0C2AFC-7FCD-7740-5D80-317E37A4840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686283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BBB2-194B-3013-31E4-257F9DD1D50C}"/>
              </a:ext>
            </a:extLst>
          </p:cNvPr>
          <p:cNvSpPr>
            <a:spLocks noGrp="1"/>
          </p:cNvSpPr>
          <p:nvPr>
            <p:ph type="title"/>
          </p:nvPr>
        </p:nvSpPr>
        <p:spPr/>
        <p:txBody>
          <a:bodyPr/>
          <a:lstStyle/>
          <a:p>
            <a:r>
              <a:rPr lang="en-US" dirty="0"/>
              <a:t>Excess returns around buyouts..</a:t>
            </a:r>
          </a:p>
        </p:txBody>
      </p:sp>
      <p:sp>
        <p:nvSpPr>
          <p:cNvPr id="13" name="Text Placeholder 12">
            <a:extLst>
              <a:ext uri="{FF2B5EF4-FFF2-40B4-BE49-F238E27FC236}">
                <a16:creationId xmlns:a16="http://schemas.microsoft.com/office/drawing/2014/main" id="{DE873CE0-0974-4F2E-34BD-0695E7A68EAE}"/>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22BE91C-4C32-1F96-1D72-D7271E58298B}"/>
              </a:ext>
            </a:extLst>
          </p:cNvPr>
          <p:cNvSpPr>
            <a:spLocks noGrp="1"/>
          </p:cNvSpPr>
          <p:nvPr>
            <p:ph type="ftr" sz="quarter" idx="11"/>
          </p:nvPr>
        </p:nvSpPr>
        <p:spPr/>
        <p:txBody>
          <a:bodyPr/>
          <a:lstStyle/>
          <a:p>
            <a:r>
              <a:rPr lang="en-US"/>
              <a:t>Aswath Damodaran</a:t>
            </a:r>
          </a:p>
        </p:txBody>
      </p:sp>
      <p:pic>
        <p:nvPicPr>
          <p:cNvPr id="3" name="Content Placeholder 2" descr="Chart, histogram&#10;&#10;Description automatically generated">
            <a:extLst>
              <a:ext uri="{FF2B5EF4-FFF2-40B4-BE49-F238E27FC236}">
                <a16:creationId xmlns:a16="http://schemas.microsoft.com/office/drawing/2014/main" id="{9CAFE28F-916B-91F2-7A20-85197EE42B3E}"/>
              </a:ext>
            </a:extLst>
          </p:cNvPr>
          <p:cNvPicPr>
            <a:picLocks noGrp="1" noChangeAspect="1"/>
          </p:cNvPicPr>
          <p:nvPr>
            <p:ph idx="1"/>
          </p:nvPr>
        </p:nvPicPr>
        <p:blipFill>
          <a:blip r:embed="rId2"/>
          <a:stretch>
            <a:fillRect/>
          </a:stretch>
        </p:blipFill>
        <p:spPr>
          <a:xfrm>
            <a:off x="628650" y="1590733"/>
            <a:ext cx="5033963" cy="3209809"/>
          </a:xfrm>
          <a:prstGeom prst="rect">
            <a:avLst/>
          </a:prstGeom>
        </p:spPr>
      </p:pic>
    </p:spTree>
    <p:extLst>
      <p:ext uri="{BB962C8B-B14F-4D97-AF65-F5344CB8AC3E}">
        <p14:creationId xmlns:p14="http://schemas.microsoft.com/office/powerpoint/2010/main" val="2527583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E396-C9C2-ECD9-4126-B697C6B45A8E}"/>
              </a:ext>
            </a:extLst>
          </p:cNvPr>
          <p:cNvSpPr>
            <a:spLocks noGrp="1"/>
          </p:cNvSpPr>
          <p:nvPr>
            <p:ph type="title"/>
          </p:nvPr>
        </p:nvSpPr>
        <p:spPr/>
        <p:txBody>
          <a:bodyPr/>
          <a:lstStyle/>
          <a:p>
            <a:r>
              <a:rPr lang="en-US" dirty="0"/>
              <a:t>Returns on activist hedge funds: 1995 - 2007</a:t>
            </a:r>
          </a:p>
        </p:txBody>
      </p:sp>
      <p:sp>
        <p:nvSpPr>
          <p:cNvPr id="7" name="Text Placeholder 6">
            <a:extLst>
              <a:ext uri="{FF2B5EF4-FFF2-40B4-BE49-F238E27FC236}">
                <a16:creationId xmlns:a16="http://schemas.microsoft.com/office/drawing/2014/main" id="{97F46AFB-A099-D3CD-A016-6D870F7FC54D}"/>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DB91FE-7FAF-E764-5EE0-6985008D5052}"/>
              </a:ext>
            </a:extLst>
          </p:cNvPr>
          <p:cNvSpPr>
            <a:spLocks noGrp="1"/>
          </p:cNvSpPr>
          <p:nvPr>
            <p:ph type="ftr" sz="quarter" idx="11"/>
          </p:nvPr>
        </p:nvSpPr>
        <p:spPr/>
        <p:txBody>
          <a:bodyPr/>
          <a:lstStyle/>
          <a:p>
            <a:r>
              <a:rPr lang="en-US"/>
              <a:t>Aswath Damodaran</a:t>
            </a:r>
          </a:p>
        </p:txBody>
      </p:sp>
      <p:pic>
        <p:nvPicPr>
          <p:cNvPr id="3" name="Content Placeholder 2" descr="Chart, line chart, scatter chart&#10;&#10;Description automatically generated">
            <a:extLst>
              <a:ext uri="{FF2B5EF4-FFF2-40B4-BE49-F238E27FC236}">
                <a16:creationId xmlns:a16="http://schemas.microsoft.com/office/drawing/2014/main" id="{F581FD19-D832-BE89-66F7-21E57921B6AA}"/>
              </a:ext>
            </a:extLst>
          </p:cNvPr>
          <p:cNvPicPr>
            <a:picLocks noGrp="1" noChangeAspect="1"/>
          </p:cNvPicPr>
          <p:nvPr>
            <p:ph idx="1"/>
          </p:nvPr>
        </p:nvPicPr>
        <p:blipFill>
          <a:blip r:embed="rId2"/>
          <a:stretch>
            <a:fillRect/>
          </a:stretch>
        </p:blipFill>
        <p:spPr>
          <a:xfrm>
            <a:off x="628650" y="2172531"/>
            <a:ext cx="5033963" cy="2046212"/>
          </a:xfrm>
          <a:prstGeom prst="rect">
            <a:avLst/>
          </a:prstGeom>
        </p:spPr>
      </p:pic>
    </p:spTree>
    <p:extLst>
      <p:ext uri="{BB962C8B-B14F-4D97-AF65-F5344CB8AC3E}">
        <p14:creationId xmlns:p14="http://schemas.microsoft.com/office/powerpoint/2010/main" val="2465516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2C2A-94DC-4B50-108A-3956DFFAF7ED}"/>
              </a:ext>
            </a:extLst>
          </p:cNvPr>
          <p:cNvSpPr>
            <a:spLocks noGrp="1"/>
          </p:cNvSpPr>
          <p:nvPr>
            <p:ph type="title"/>
          </p:nvPr>
        </p:nvSpPr>
        <p:spPr/>
        <p:txBody>
          <a:bodyPr/>
          <a:lstStyle/>
          <a:p>
            <a:r>
              <a:rPr lang="en-US" dirty="0"/>
              <a:t>Vulture investing</a:t>
            </a:r>
          </a:p>
        </p:txBody>
      </p:sp>
      <p:sp>
        <p:nvSpPr>
          <p:cNvPr id="4" name="Content Placeholder 3">
            <a:extLst>
              <a:ext uri="{FF2B5EF4-FFF2-40B4-BE49-F238E27FC236}">
                <a16:creationId xmlns:a16="http://schemas.microsoft.com/office/drawing/2014/main" id="{CF37C13C-162D-4A89-0AE1-188549A9F6C2}"/>
              </a:ext>
            </a:extLst>
          </p:cNvPr>
          <p:cNvSpPr>
            <a:spLocks noGrp="1"/>
          </p:cNvSpPr>
          <p:nvPr>
            <p:ph idx="1"/>
          </p:nvPr>
        </p:nvSpPr>
        <p:spPr/>
        <p:txBody>
          <a:bodyPr>
            <a:normAutofit fontScale="85000" lnSpcReduction="20000"/>
          </a:bodyPr>
          <a:lstStyle/>
          <a:p>
            <a:pPr lvl="0"/>
            <a:r>
              <a:rPr lang="en-US" u="sng" dirty="0"/>
              <a:t>The Liquidators</a:t>
            </a:r>
            <a:r>
              <a:rPr lang="en-US" dirty="0"/>
              <a:t>: We valued private companies, we noted that the values of some of these companies, as going concerns, run by management in denial, can be lower than the values of their assets, in liquidation. There are investors who notice this disparity, target these companies for acquisitions, and once acquired, liquidate them. </a:t>
            </a:r>
          </a:p>
          <a:p>
            <a:pPr lvl="0"/>
            <a:r>
              <a:rPr lang="en-US" u="sng" dirty="0"/>
              <a:t>The Break-up Specialists</a:t>
            </a:r>
            <a:r>
              <a:rPr lang="en-US" dirty="0"/>
              <a:t>: Break-up specialists start with the same premise that liquidators do, i.e., that their targeted companies should not continue as going concerns, but rather than liquidate assets, they aim to split up, break up or spin off the company into sub-parts, each of which continues to operate as a going concern. </a:t>
            </a:r>
          </a:p>
          <a:p>
            <a:pPr lvl="0"/>
            <a:r>
              <a:rPr lang="en-US" u="sng" dirty="0"/>
              <a:t>The Traders</a:t>
            </a:r>
            <a:r>
              <a:rPr lang="en-US" dirty="0"/>
              <a:t>: This group includes those who believe that while declining companies may face dark future, there are trading profits to be made, during decline and distress. In some cases, those profits can come from understanding the legal process of bankruptcy, and the restructuring of companies that occur around the process, and trading ahead of the market on developments in both, either on equity or on debt. </a:t>
            </a:r>
          </a:p>
        </p:txBody>
      </p:sp>
      <p:sp>
        <p:nvSpPr>
          <p:cNvPr id="11" name="Text Placeholder 10">
            <a:extLst>
              <a:ext uri="{FF2B5EF4-FFF2-40B4-BE49-F238E27FC236}">
                <a16:creationId xmlns:a16="http://schemas.microsoft.com/office/drawing/2014/main" id="{E5F47EB9-3419-2874-D633-8220B678A25B}"/>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7028FF-FAA6-C48D-BEAB-6676D56CE5F7}"/>
              </a:ext>
            </a:extLst>
          </p:cNvPr>
          <p:cNvSpPr>
            <a:spLocks noGrp="1"/>
          </p:cNvSpPr>
          <p:nvPr>
            <p:ph type="ftr" sz="quarter" idx="11"/>
          </p:nvPr>
        </p:nvSpPr>
        <p:spPr/>
        <p:txBody>
          <a:bodyPr/>
          <a:lstStyle/>
          <a:p>
            <a:r>
              <a:rPr lang="en-US" dirty="0" err="1"/>
              <a:t>Aswath</a:t>
            </a:r>
            <a:r>
              <a:rPr lang="en-US" dirty="0"/>
              <a:t> Damodaran</a:t>
            </a:r>
          </a:p>
        </p:txBody>
      </p:sp>
    </p:spTree>
    <p:extLst>
      <p:ext uri="{BB962C8B-B14F-4D97-AF65-F5344CB8AC3E}">
        <p14:creationId xmlns:p14="http://schemas.microsoft.com/office/powerpoint/2010/main" val="2281023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3989-E4D9-DF29-5F7A-0E15EFF162CD}"/>
              </a:ext>
            </a:extLst>
          </p:cNvPr>
          <p:cNvSpPr>
            <a:spLocks noGrp="1"/>
          </p:cNvSpPr>
          <p:nvPr>
            <p:ph type="title"/>
          </p:nvPr>
        </p:nvSpPr>
        <p:spPr/>
        <p:txBody>
          <a:bodyPr/>
          <a:lstStyle/>
          <a:p>
            <a:r>
              <a:rPr lang="en-US" dirty="0"/>
              <a:t>Trends in vulture investing..</a:t>
            </a:r>
          </a:p>
        </p:txBody>
      </p:sp>
      <p:sp>
        <p:nvSpPr>
          <p:cNvPr id="9" name="Text Placeholder 8">
            <a:extLst>
              <a:ext uri="{FF2B5EF4-FFF2-40B4-BE49-F238E27FC236}">
                <a16:creationId xmlns:a16="http://schemas.microsoft.com/office/drawing/2014/main" id="{23D5A93E-22F6-9807-4231-6B33D2C2303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54142BBB-5313-7E90-69BE-B7B3C80939A7}"/>
              </a:ext>
            </a:extLst>
          </p:cNvPr>
          <p:cNvSpPr>
            <a:spLocks noGrp="1"/>
          </p:cNvSpPr>
          <p:nvPr>
            <p:ph type="ftr" sz="quarter" idx="11"/>
          </p:nvPr>
        </p:nvSpPr>
        <p:spPr/>
        <p:txBody>
          <a:bodyPr/>
          <a:lstStyle/>
          <a:p>
            <a:r>
              <a:rPr lang="en-US"/>
              <a:t>Aswath Damodaran</a:t>
            </a:r>
          </a:p>
        </p:txBody>
      </p:sp>
      <p:pic>
        <p:nvPicPr>
          <p:cNvPr id="6" name="Content Placeholder 5" descr="Chart, bar chart&#10;&#10;Description automatically generated">
            <a:extLst>
              <a:ext uri="{FF2B5EF4-FFF2-40B4-BE49-F238E27FC236}">
                <a16:creationId xmlns:a16="http://schemas.microsoft.com/office/drawing/2014/main" id="{48DCEFFE-3D78-4049-1B51-01B53730CCB0}"/>
              </a:ext>
            </a:extLst>
          </p:cNvPr>
          <p:cNvPicPr>
            <a:picLocks noGrp="1" noChangeAspect="1"/>
          </p:cNvPicPr>
          <p:nvPr>
            <p:ph idx="1"/>
          </p:nvPr>
        </p:nvPicPr>
        <p:blipFill>
          <a:blip r:embed="rId2"/>
          <a:stretch>
            <a:fillRect/>
          </a:stretch>
        </p:blipFill>
        <p:spPr>
          <a:xfrm>
            <a:off x="766484" y="685800"/>
            <a:ext cx="4758295" cy="5019675"/>
          </a:xfrm>
          <a:prstGeom prst="rect">
            <a:avLst/>
          </a:prstGeom>
        </p:spPr>
      </p:pic>
    </p:spTree>
    <p:extLst>
      <p:ext uri="{BB962C8B-B14F-4D97-AF65-F5344CB8AC3E}">
        <p14:creationId xmlns:p14="http://schemas.microsoft.com/office/powerpoint/2010/main" val="53766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AB39-F004-3287-54F1-80D477D9D1F4}"/>
              </a:ext>
            </a:extLst>
          </p:cNvPr>
          <p:cNvSpPr>
            <a:spLocks noGrp="1"/>
          </p:cNvSpPr>
          <p:nvPr>
            <p:ph type="title"/>
          </p:nvPr>
        </p:nvSpPr>
        <p:spPr/>
        <p:txBody>
          <a:bodyPr/>
          <a:lstStyle/>
          <a:p>
            <a:r>
              <a:rPr lang="en-US" dirty="0"/>
              <a:t>With low-rated corporate debt</a:t>
            </a:r>
          </a:p>
        </p:txBody>
      </p:sp>
      <p:sp>
        <p:nvSpPr>
          <p:cNvPr id="9" name="Text Placeholder 8">
            <a:extLst>
              <a:ext uri="{FF2B5EF4-FFF2-40B4-BE49-F238E27FC236}">
                <a16:creationId xmlns:a16="http://schemas.microsoft.com/office/drawing/2014/main" id="{187D9E8D-341B-1086-79FC-14EE5AA6DC2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7CCBADC-1A61-5B7A-D615-2F4E1912CB32}"/>
              </a:ext>
            </a:extLst>
          </p:cNvPr>
          <p:cNvSpPr>
            <a:spLocks noGrp="1"/>
          </p:cNvSpPr>
          <p:nvPr>
            <p:ph type="ftr" sz="quarter" idx="11"/>
          </p:nvPr>
        </p:nvSpPr>
        <p:spPr/>
        <p:txBody>
          <a:bodyPr/>
          <a:lstStyle/>
          <a:p>
            <a:r>
              <a:rPr lang="en-US"/>
              <a:t>Aswath Damodaran</a:t>
            </a:r>
          </a:p>
        </p:txBody>
      </p:sp>
      <p:pic>
        <p:nvPicPr>
          <p:cNvPr id="6" name="Content Placeholder 5" descr="Chart&#10;&#10;Description automatically generated">
            <a:extLst>
              <a:ext uri="{FF2B5EF4-FFF2-40B4-BE49-F238E27FC236}">
                <a16:creationId xmlns:a16="http://schemas.microsoft.com/office/drawing/2014/main" id="{3CB7D7CD-CF94-7E99-E5A4-C164550B6A35}"/>
              </a:ext>
            </a:extLst>
          </p:cNvPr>
          <p:cNvPicPr>
            <a:picLocks noGrp="1" noChangeAspect="1"/>
          </p:cNvPicPr>
          <p:nvPr>
            <p:ph idx="1"/>
          </p:nvPr>
        </p:nvPicPr>
        <p:blipFill>
          <a:blip r:embed="rId2"/>
          <a:stretch>
            <a:fillRect/>
          </a:stretch>
        </p:blipFill>
        <p:spPr>
          <a:xfrm>
            <a:off x="628650" y="1439456"/>
            <a:ext cx="5033963" cy="3512362"/>
          </a:xfrm>
          <a:prstGeom prst="rect">
            <a:avLst/>
          </a:prstGeom>
        </p:spPr>
      </p:pic>
    </p:spTree>
    <p:extLst>
      <p:ext uri="{BB962C8B-B14F-4D97-AF65-F5344CB8AC3E}">
        <p14:creationId xmlns:p14="http://schemas.microsoft.com/office/powerpoint/2010/main" val="2199725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75CE-1F5A-72F7-5D40-CD0EED659FDA}"/>
              </a:ext>
            </a:extLst>
          </p:cNvPr>
          <p:cNvSpPr>
            <a:spLocks noGrp="1"/>
          </p:cNvSpPr>
          <p:nvPr>
            <p:ph type="title"/>
          </p:nvPr>
        </p:nvSpPr>
        <p:spPr/>
        <p:txBody>
          <a:bodyPr/>
          <a:lstStyle/>
          <a:p>
            <a:r>
              <a:rPr lang="en-US" dirty="0"/>
              <a:t>Distressed debt funds..</a:t>
            </a:r>
          </a:p>
        </p:txBody>
      </p:sp>
      <p:sp>
        <p:nvSpPr>
          <p:cNvPr id="9" name="Text Placeholder 8">
            <a:extLst>
              <a:ext uri="{FF2B5EF4-FFF2-40B4-BE49-F238E27FC236}">
                <a16:creationId xmlns:a16="http://schemas.microsoft.com/office/drawing/2014/main" id="{0AF14BCA-1AF6-52D7-303D-E56FF9101C1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1EBD8F9-8261-4969-32A7-DD07F6605610}"/>
              </a:ext>
            </a:extLst>
          </p:cNvPr>
          <p:cNvSpPr>
            <a:spLocks noGrp="1"/>
          </p:cNvSpPr>
          <p:nvPr>
            <p:ph type="ftr" sz="quarter" idx="11"/>
          </p:nvPr>
        </p:nvSpPr>
        <p:spPr/>
        <p:txBody>
          <a:bodyPr/>
          <a:lstStyle/>
          <a:p>
            <a:r>
              <a:rPr lang="en-US"/>
              <a:t>Aswath Damodaran</a:t>
            </a:r>
          </a:p>
        </p:txBody>
      </p:sp>
      <p:pic>
        <p:nvPicPr>
          <p:cNvPr id="6" name="Content Placeholder 5" descr="Chart, bar chart&#10;&#10;Description automatically generated">
            <a:extLst>
              <a:ext uri="{FF2B5EF4-FFF2-40B4-BE49-F238E27FC236}">
                <a16:creationId xmlns:a16="http://schemas.microsoft.com/office/drawing/2014/main" id="{99099B1A-9204-FA4B-12AF-A0531B2EA23D}"/>
              </a:ext>
            </a:extLst>
          </p:cNvPr>
          <p:cNvPicPr>
            <a:picLocks noGrp="1" noChangeAspect="1"/>
          </p:cNvPicPr>
          <p:nvPr>
            <p:ph idx="1"/>
          </p:nvPr>
        </p:nvPicPr>
        <p:blipFill>
          <a:blip r:embed="rId2"/>
          <a:stretch>
            <a:fillRect/>
          </a:stretch>
        </p:blipFill>
        <p:spPr>
          <a:xfrm>
            <a:off x="628650" y="1474490"/>
            <a:ext cx="5033963" cy="3442295"/>
          </a:xfrm>
          <a:prstGeom prst="rect">
            <a:avLst/>
          </a:prstGeom>
        </p:spPr>
      </p:pic>
    </p:spTree>
    <p:extLst>
      <p:ext uri="{BB962C8B-B14F-4D97-AF65-F5344CB8AC3E}">
        <p14:creationId xmlns:p14="http://schemas.microsoft.com/office/powerpoint/2010/main" val="1585515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27924-7FB5-3A55-DCCA-ED3AF8373B99}"/>
              </a:ext>
            </a:extLst>
          </p:cNvPr>
          <p:cNvSpPr>
            <a:spLocks noGrp="1"/>
          </p:cNvSpPr>
          <p:nvPr>
            <p:ph type="title"/>
          </p:nvPr>
        </p:nvSpPr>
        <p:spPr/>
        <p:txBody>
          <a:bodyPr/>
          <a:lstStyle/>
          <a:p>
            <a:r>
              <a:rPr lang="en-US" dirty="0"/>
              <a:t>Voluntary liquidation: The process</a:t>
            </a:r>
          </a:p>
        </p:txBody>
      </p:sp>
      <p:sp>
        <p:nvSpPr>
          <p:cNvPr id="8" name="Content Placeholder 7">
            <a:extLst>
              <a:ext uri="{FF2B5EF4-FFF2-40B4-BE49-F238E27FC236}">
                <a16:creationId xmlns:a16="http://schemas.microsoft.com/office/drawing/2014/main" id="{17B18020-4D6A-7F61-05D1-0A892045C76E}"/>
              </a:ext>
            </a:extLst>
          </p:cNvPr>
          <p:cNvSpPr>
            <a:spLocks noGrp="1"/>
          </p:cNvSpPr>
          <p:nvPr>
            <p:ph idx="1"/>
          </p:nvPr>
        </p:nvSpPr>
        <p:spPr/>
        <p:txBody>
          <a:bodyPr/>
          <a:lstStyle/>
          <a:p>
            <a:pPr lvl="0"/>
            <a:r>
              <a:rPr lang="en-US" dirty="0"/>
              <a:t>The </a:t>
            </a:r>
            <a:r>
              <a:rPr lang="en-US" b="1" dirty="0"/>
              <a:t>board of directors will have to assent to the liquidation</a:t>
            </a:r>
            <a:r>
              <a:rPr lang="en-US" dirty="0"/>
              <a:t>, and once received, a liquidator is appointed. </a:t>
            </a:r>
          </a:p>
          <a:p>
            <a:pPr lvl="0"/>
            <a:r>
              <a:rPr lang="en-US" b="1" dirty="0"/>
              <a:t>The liquidator sells the assets in the market for cash and equivalents</a:t>
            </a:r>
            <a:r>
              <a:rPr lang="en-US" dirty="0"/>
              <a:t>, and usually has the legal power to act on behalf of the company. </a:t>
            </a:r>
          </a:p>
          <a:p>
            <a:pPr lvl="0"/>
            <a:r>
              <a:rPr lang="en-US" dirty="0"/>
              <a:t>Once the assets have been liquidated, the </a:t>
            </a:r>
            <a:r>
              <a:rPr lang="en-US" b="1" dirty="0"/>
              <a:t>liquidator will follow the order of obligations</a:t>
            </a:r>
            <a:r>
              <a:rPr lang="en-US" dirty="0"/>
              <a:t>, starting with the most senior debt first, then subordinated debt and mezzanine financing and the residual cash goes to equity investors. </a:t>
            </a:r>
          </a:p>
          <a:p>
            <a:pPr lvl="0"/>
            <a:endParaRPr lang="en-US" dirty="0"/>
          </a:p>
        </p:txBody>
      </p:sp>
      <p:sp>
        <p:nvSpPr>
          <p:cNvPr id="7" name="Text Placeholder 6">
            <a:extLst>
              <a:ext uri="{FF2B5EF4-FFF2-40B4-BE49-F238E27FC236}">
                <a16:creationId xmlns:a16="http://schemas.microsoft.com/office/drawing/2014/main" id="{1308D9A2-C8EA-9FB3-C2C7-C4771FB3339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E0FD3FAB-1F27-1ABF-FAEE-259C16F89E73}"/>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453930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097CC-F64C-2080-6AC2-E6FC5F2CEFC2}"/>
              </a:ext>
            </a:extLst>
          </p:cNvPr>
          <p:cNvSpPr>
            <a:spLocks noGrp="1"/>
          </p:cNvSpPr>
          <p:nvPr>
            <p:ph type="title"/>
          </p:nvPr>
        </p:nvSpPr>
        <p:spPr/>
        <p:txBody>
          <a:bodyPr/>
          <a:lstStyle/>
          <a:p>
            <a:r>
              <a:rPr lang="en-US" dirty="0"/>
              <a:t>The payoff to voluntary liquidation: Keys to success</a:t>
            </a:r>
          </a:p>
        </p:txBody>
      </p:sp>
      <p:sp>
        <p:nvSpPr>
          <p:cNvPr id="4" name="Content Placeholder 3">
            <a:extLst>
              <a:ext uri="{FF2B5EF4-FFF2-40B4-BE49-F238E27FC236}">
                <a16:creationId xmlns:a16="http://schemas.microsoft.com/office/drawing/2014/main" id="{A15F43ED-D854-E543-CF5C-ACED17734A67}"/>
              </a:ext>
            </a:extLst>
          </p:cNvPr>
          <p:cNvSpPr>
            <a:spLocks noGrp="1"/>
          </p:cNvSpPr>
          <p:nvPr>
            <p:ph idx="1"/>
          </p:nvPr>
        </p:nvSpPr>
        <p:spPr/>
        <p:txBody>
          <a:bodyPr>
            <a:normAutofit/>
          </a:bodyPr>
          <a:lstStyle/>
          <a:p>
            <a:r>
              <a:rPr lang="en-US" dirty="0"/>
              <a:t>As you acquire the target firm, you must ensure that </a:t>
            </a:r>
            <a:r>
              <a:rPr lang="en-US" b="1" dirty="0"/>
              <a:t>you do not bid up the price to a level that is higher than liquidation value</a:t>
            </a:r>
            <a:r>
              <a:rPr lang="en-US" dirty="0"/>
              <a:t>, an obvious requirement, but one that is often difficult to meet, in practice.</a:t>
            </a:r>
          </a:p>
          <a:p>
            <a:r>
              <a:rPr lang="en-US" dirty="0"/>
              <a:t>The </a:t>
            </a:r>
            <a:r>
              <a:rPr lang="en-US" b="1" dirty="0"/>
              <a:t>costs associated with liquidation</a:t>
            </a:r>
            <a:r>
              <a:rPr lang="en-US" dirty="0"/>
              <a:t>, including any discounts that you may have to offer for speedier asset sales and taxes due, must be controlled, to leave you with excess profits. </a:t>
            </a:r>
          </a:p>
          <a:p>
            <a:r>
              <a:rPr lang="en-US" dirty="0"/>
              <a:t>Liquidation investing is </a:t>
            </a:r>
            <a:r>
              <a:rPr lang="en-US" b="1" dirty="0"/>
              <a:t>more likely to succeed </a:t>
            </a:r>
            <a:r>
              <a:rPr lang="en-US" dirty="0"/>
              <a:t>when the target company’s </a:t>
            </a:r>
            <a:r>
              <a:rPr lang="en-US" b="1" dirty="0"/>
              <a:t>assets are more liquid</a:t>
            </a:r>
            <a:r>
              <a:rPr lang="en-US" dirty="0"/>
              <a:t>, to begin with, and when the market value is much lower than the liquidation value.</a:t>
            </a:r>
          </a:p>
        </p:txBody>
      </p:sp>
      <p:sp>
        <p:nvSpPr>
          <p:cNvPr id="15" name="Text Placeholder 14">
            <a:extLst>
              <a:ext uri="{FF2B5EF4-FFF2-40B4-BE49-F238E27FC236}">
                <a16:creationId xmlns:a16="http://schemas.microsoft.com/office/drawing/2014/main" id="{B346F879-06AA-596C-D261-D9E8599A1613}"/>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7EF3E9E4-9A34-AE1E-73D6-7B6A45DE0DE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4251186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15E65-C8F7-45EA-9242-924E77CA0506}"/>
              </a:ext>
            </a:extLst>
          </p:cNvPr>
          <p:cNvSpPr>
            <a:spLocks noGrp="1"/>
          </p:cNvSpPr>
          <p:nvPr>
            <p:ph type="title"/>
          </p:nvPr>
        </p:nvSpPr>
        <p:spPr/>
        <p:txBody>
          <a:bodyPr/>
          <a:lstStyle/>
          <a:p>
            <a:r>
              <a:rPr lang="en-US" dirty="0"/>
              <a:t>Spin offs and splits ups</a:t>
            </a:r>
          </a:p>
        </p:txBody>
      </p:sp>
      <p:sp>
        <p:nvSpPr>
          <p:cNvPr id="3" name="Content Placeholder 2">
            <a:extLst>
              <a:ext uri="{FF2B5EF4-FFF2-40B4-BE49-F238E27FC236}">
                <a16:creationId xmlns:a16="http://schemas.microsoft.com/office/drawing/2014/main" id="{57D9E6E5-676E-D695-4343-30A6027EB7E0}"/>
              </a:ext>
            </a:extLst>
          </p:cNvPr>
          <p:cNvSpPr>
            <a:spLocks noGrp="1"/>
          </p:cNvSpPr>
          <p:nvPr>
            <p:ph idx="1"/>
          </p:nvPr>
        </p:nvSpPr>
        <p:spPr/>
        <p:txBody>
          <a:bodyPr>
            <a:normAutofit fontScale="85000" lnSpcReduction="10000"/>
          </a:bodyPr>
          <a:lstStyle/>
          <a:p>
            <a:pPr lvl="0"/>
            <a:r>
              <a:rPr lang="en-US" u="sng" dirty="0"/>
              <a:t>Spin off</a:t>
            </a:r>
            <a:r>
              <a:rPr lang="en-US" dirty="0"/>
              <a:t>: In a spin off, the parent company takes a portion of its business (a subsidiary, a geography etc.) and creates an independent company, with a stand-alone governance structure. The shareholders in the parent company </a:t>
            </a:r>
            <a:r>
              <a:rPr lang="en-US" b="1" dirty="0"/>
              <a:t>receive a proportional shareholding in the spun off entity</a:t>
            </a:r>
            <a:r>
              <a:rPr lang="en-US" dirty="0"/>
              <a:t>.</a:t>
            </a:r>
          </a:p>
          <a:p>
            <a:pPr lvl="0"/>
            <a:r>
              <a:rPr lang="en-US" u="sng" dirty="0"/>
              <a:t>Split off</a:t>
            </a:r>
            <a:r>
              <a:rPr lang="en-US" dirty="0"/>
              <a:t>: A split-off follows the same script as a spin off, in terms of the parent company creating an independent company that owns a portion of its business. However, shareholders in the parent company are then </a:t>
            </a:r>
            <a:r>
              <a:rPr lang="en-US" b="1" dirty="0"/>
              <a:t>given a choice of exchanging their shares in the parent company for the split-off company’s shares or staying on as shareholders in just the public company</a:t>
            </a:r>
            <a:r>
              <a:rPr lang="en-US" dirty="0"/>
              <a:t>.</a:t>
            </a:r>
          </a:p>
          <a:p>
            <a:pPr lvl="0"/>
            <a:r>
              <a:rPr lang="en-US" u="sng" dirty="0"/>
              <a:t>Split up</a:t>
            </a:r>
            <a:r>
              <a:rPr lang="en-US" dirty="0"/>
              <a:t>: In a split-up, the parent company is broken down into two or more entities, and the parent company is liquidated, with its </a:t>
            </a:r>
            <a:r>
              <a:rPr lang="en-US" b="1" dirty="0"/>
              <a:t>shareholders receiving shares in the new entities that emerge</a:t>
            </a:r>
            <a:r>
              <a:rPr lang="en-US" dirty="0"/>
              <a:t>.</a:t>
            </a:r>
          </a:p>
        </p:txBody>
      </p:sp>
      <p:sp>
        <p:nvSpPr>
          <p:cNvPr id="8" name="Text Placeholder 7">
            <a:extLst>
              <a:ext uri="{FF2B5EF4-FFF2-40B4-BE49-F238E27FC236}">
                <a16:creationId xmlns:a16="http://schemas.microsoft.com/office/drawing/2014/main" id="{00F3DE9B-2AAC-5EB0-5707-CB26DF05F64A}"/>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4FA3E246-FE3A-F9E8-434A-2D6B0A6F40B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825735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1CF47-DC80-E907-D0F9-2B33D490AAA0}"/>
              </a:ext>
            </a:extLst>
          </p:cNvPr>
          <p:cNvSpPr>
            <a:spLocks noGrp="1"/>
          </p:cNvSpPr>
          <p:nvPr>
            <p:ph type="title"/>
          </p:nvPr>
        </p:nvSpPr>
        <p:spPr/>
        <p:txBody>
          <a:bodyPr/>
          <a:lstStyle/>
          <a:p>
            <a:r>
              <a:rPr lang="en-US" dirty="0"/>
              <a:t>Benefits to Breaking up..  </a:t>
            </a:r>
          </a:p>
        </p:txBody>
      </p:sp>
      <p:sp>
        <p:nvSpPr>
          <p:cNvPr id="4" name="Content Placeholder 3">
            <a:extLst>
              <a:ext uri="{FF2B5EF4-FFF2-40B4-BE49-F238E27FC236}">
                <a16:creationId xmlns:a16="http://schemas.microsoft.com/office/drawing/2014/main" id="{460478CD-3656-519A-B395-01F4D2AC275D}"/>
              </a:ext>
            </a:extLst>
          </p:cNvPr>
          <p:cNvSpPr>
            <a:spLocks noGrp="1"/>
          </p:cNvSpPr>
          <p:nvPr>
            <p:ph idx="1"/>
          </p:nvPr>
        </p:nvSpPr>
        <p:spPr/>
        <p:txBody>
          <a:bodyPr>
            <a:normAutofit fontScale="77500" lnSpcReduction="20000"/>
          </a:bodyPr>
          <a:lstStyle/>
          <a:p>
            <a:pPr lvl="0"/>
            <a:r>
              <a:rPr lang="en-US" u="sng" dirty="0"/>
              <a:t>Market mistakes</a:t>
            </a:r>
            <a:r>
              <a:rPr lang="en-US" dirty="0"/>
              <a:t>: The simplest rationale for a breakup is that the market is mistakenly valuing the whole company at less than the sum of its pieces. </a:t>
            </a:r>
          </a:p>
          <a:p>
            <a:pPr lvl="0"/>
            <a:r>
              <a:rPr lang="en-US" u="sng" dirty="0"/>
              <a:t>Contaminated Parts</a:t>
            </a:r>
            <a:r>
              <a:rPr lang="en-US" dirty="0"/>
              <a:t>: One division of a company may be saddled with actual, perceived or potential liabilities that are so large that they drag down the valuations of the rest of the company. This was the rationale for tobacco companies, faced with potential billion-dollar payouts on lawsuits brought by smokers, spinning of their non-tobacco businesses. </a:t>
            </a:r>
          </a:p>
          <a:p>
            <a:pPr lvl="0"/>
            <a:r>
              <a:rPr lang="en-US" u="sng" dirty="0"/>
              <a:t>The efficiency story</a:t>
            </a:r>
            <a:r>
              <a:rPr lang="en-US" dirty="0"/>
              <a:t>: If multi-businesses are less well run than the competition, perhaps because managers are spread too thin across business or because there is cross subsidization, then breaking them up into their individual businesses should increase efficiency, profits and value. </a:t>
            </a:r>
          </a:p>
          <a:p>
            <a:pPr lvl="0"/>
            <a:r>
              <a:rPr lang="en-US" u="sng" dirty="0"/>
              <a:t>The simplicity story</a:t>
            </a:r>
            <a:r>
              <a:rPr lang="en-US" dirty="0"/>
              <a:t>: Breaking up the companies in bite size pieces that are easier to value, and that may increase what investors are willing to pay, especially if you are in a "crisis" market.</a:t>
            </a:r>
          </a:p>
          <a:p>
            <a:r>
              <a:rPr lang="en-US" u="sng" dirty="0"/>
              <a:t>The tax story</a:t>
            </a:r>
            <a:r>
              <a:rPr lang="en-US" dirty="0"/>
              <a:t>: When tax codes are complex, companies may be able to lower their tax bills by breaking themselves up. </a:t>
            </a:r>
          </a:p>
        </p:txBody>
      </p:sp>
      <p:sp>
        <p:nvSpPr>
          <p:cNvPr id="11" name="Text Placeholder 10">
            <a:extLst>
              <a:ext uri="{FF2B5EF4-FFF2-40B4-BE49-F238E27FC236}">
                <a16:creationId xmlns:a16="http://schemas.microsoft.com/office/drawing/2014/main" id="{C031603F-9ECA-8455-E071-CC68B742AFE3}"/>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3D11B31F-2C38-C742-7498-281ECC26675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146340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03574-19B3-297F-8DF6-7626376D97E5}"/>
              </a:ext>
            </a:extLst>
          </p:cNvPr>
          <p:cNvSpPr>
            <a:spLocks noGrp="1"/>
          </p:cNvSpPr>
          <p:nvPr>
            <p:ph type="title"/>
          </p:nvPr>
        </p:nvSpPr>
        <p:spPr/>
        <p:txBody>
          <a:bodyPr/>
          <a:lstStyle/>
          <a:p>
            <a:r>
              <a:rPr lang="en-US" dirty="0"/>
              <a:t>Costs of breaking up..</a:t>
            </a:r>
          </a:p>
        </p:txBody>
      </p:sp>
      <p:sp>
        <p:nvSpPr>
          <p:cNvPr id="3" name="Content Placeholder 2">
            <a:extLst>
              <a:ext uri="{FF2B5EF4-FFF2-40B4-BE49-F238E27FC236}">
                <a16:creationId xmlns:a16="http://schemas.microsoft.com/office/drawing/2014/main" id="{3994923A-DB59-AB25-C9AC-782B6EC73C5B}"/>
              </a:ext>
            </a:extLst>
          </p:cNvPr>
          <p:cNvSpPr>
            <a:spLocks noGrp="1"/>
          </p:cNvSpPr>
          <p:nvPr>
            <p:ph idx="1"/>
          </p:nvPr>
        </p:nvSpPr>
        <p:spPr/>
        <p:txBody>
          <a:bodyPr>
            <a:normAutofit fontScale="92500" lnSpcReduction="20000"/>
          </a:bodyPr>
          <a:lstStyle/>
          <a:p>
            <a:pPr lvl="0"/>
            <a:r>
              <a:rPr lang="en-US" u="sng" dirty="0"/>
              <a:t>Loss of economies of scale</a:t>
            </a:r>
            <a:r>
              <a:rPr lang="en-US" dirty="0"/>
              <a:t>: Combining businesses into a company can create cost savings. Thus, a group of consumer product businesses may benefit from being consolidated into one unit, with shared advertising and distribution costs. Breaking up with result in a loss of these savings. </a:t>
            </a:r>
          </a:p>
          <a:p>
            <a:pPr lvl="0"/>
            <a:r>
              <a:rPr lang="en-US" u="sng" dirty="0"/>
              <a:t>Reduced access to capital (and higher cost</a:t>
            </a:r>
            <a:r>
              <a:rPr lang="en-US" dirty="0"/>
              <a:t>): If external capital markets (stock and bond) are undeveloped or under stress, combining businesses into a consolidated company can provide access to capital. How? The excess cash flows from cash rich businesses can be used to finance reinvestment needs in cash poor businesses. </a:t>
            </a:r>
          </a:p>
          <a:p>
            <a:pPr lvl="0"/>
            <a:r>
              <a:rPr lang="en-US" u="sng" dirty="0"/>
              <a:t>Lost synergies</a:t>
            </a:r>
            <a:r>
              <a:rPr lang="en-US" dirty="0"/>
              <a:t>: In some multi-business companies, businesses feed off each other's successes, thus making the whole greater than the sum of its parts. </a:t>
            </a:r>
          </a:p>
          <a:p>
            <a:endParaRPr lang="en-US" dirty="0"/>
          </a:p>
        </p:txBody>
      </p:sp>
      <p:sp>
        <p:nvSpPr>
          <p:cNvPr id="9" name="Text Placeholder 8">
            <a:extLst>
              <a:ext uri="{FF2B5EF4-FFF2-40B4-BE49-F238E27FC236}">
                <a16:creationId xmlns:a16="http://schemas.microsoft.com/office/drawing/2014/main" id="{86A6408B-C912-EB86-751B-0741FD9C4A9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FF2F957C-C399-ABD7-41D0-8865B00CC72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3664361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F5C53-D610-7D0B-5BD3-BC8141712685}"/>
              </a:ext>
            </a:extLst>
          </p:cNvPr>
          <p:cNvSpPr>
            <a:spLocks noGrp="1"/>
          </p:cNvSpPr>
          <p:nvPr>
            <p:ph type="title"/>
          </p:nvPr>
        </p:nvSpPr>
        <p:spPr/>
        <p:txBody>
          <a:bodyPr/>
          <a:lstStyle/>
          <a:p>
            <a:r>
              <a:rPr lang="en-US" dirty="0"/>
              <a:t>Distress and Bankruptcy: the choices</a:t>
            </a:r>
          </a:p>
        </p:txBody>
      </p:sp>
      <p:sp>
        <p:nvSpPr>
          <p:cNvPr id="3" name="Content Placeholder 2">
            <a:extLst>
              <a:ext uri="{FF2B5EF4-FFF2-40B4-BE49-F238E27FC236}">
                <a16:creationId xmlns:a16="http://schemas.microsoft.com/office/drawing/2014/main" id="{C0272217-74BD-487D-A7E3-D894DF80482F}"/>
              </a:ext>
            </a:extLst>
          </p:cNvPr>
          <p:cNvSpPr>
            <a:spLocks noGrp="1"/>
          </p:cNvSpPr>
          <p:nvPr>
            <p:ph idx="1"/>
          </p:nvPr>
        </p:nvSpPr>
        <p:spPr/>
        <p:txBody>
          <a:bodyPr>
            <a:normAutofit fontScale="85000" lnSpcReduction="10000"/>
          </a:bodyPr>
          <a:lstStyle/>
          <a:p>
            <a:pPr lvl="0"/>
            <a:r>
              <a:rPr lang="en-US" u="sng" dirty="0"/>
              <a:t>Liquidation</a:t>
            </a:r>
            <a:r>
              <a:rPr lang="en-US" dirty="0"/>
              <a:t>: The </a:t>
            </a:r>
            <a:r>
              <a:rPr lang="en-US" b="1" dirty="0"/>
              <a:t>liquidation process, under bankruptcy</a:t>
            </a:r>
            <a:r>
              <a:rPr lang="en-US" dirty="0"/>
              <a:t>, is similar in structure to a voluntary liquidation with two potentially significant differences. First, the liquidator is appointed by and </a:t>
            </a:r>
            <a:r>
              <a:rPr lang="en-US" b="1" dirty="0"/>
              <a:t>answerable to the bankruptcy court</a:t>
            </a:r>
            <a:r>
              <a:rPr lang="en-US" dirty="0"/>
              <a:t>, rather than the board of directors or equity investors. Second, court-driven liquidations </a:t>
            </a:r>
            <a:r>
              <a:rPr lang="en-US" b="1" dirty="0"/>
              <a:t>tend to be more costly</a:t>
            </a:r>
            <a:r>
              <a:rPr lang="en-US" dirty="0"/>
              <a:t>, with liquidation costs becoming a bigger drag on proceeds.</a:t>
            </a:r>
          </a:p>
          <a:p>
            <a:pPr lvl="0"/>
            <a:r>
              <a:rPr lang="en-US" u="sng" dirty="0"/>
              <a:t>Reorganization</a:t>
            </a:r>
            <a:r>
              <a:rPr lang="en-US" dirty="0"/>
              <a:t>: Any plan that emerges </a:t>
            </a:r>
            <a:r>
              <a:rPr lang="en-US" b="1" dirty="0"/>
              <a:t>must be voted on, and accepted, by creditors, bondholders and shareholders</a:t>
            </a:r>
            <a:r>
              <a:rPr lang="en-US" dirty="0"/>
              <a:t>, and confirmed by the court. Ultimately, the court can disregard the vote and still confirm the plan if it finds that the plan treats creditors and stockholders fairly.</a:t>
            </a:r>
          </a:p>
          <a:p>
            <a:pPr lvl="0"/>
            <a:r>
              <a:rPr lang="en-US" u="sng" dirty="0"/>
              <a:t>Merger</a:t>
            </a:r>
            <a:r>
              <a:rPr lang="en-US" dirty="0"/>
              <a:t>: There is a third option, albeit only in a subset of cases, where a </a:t>
            </a:r>
            <a:r>
              <a:rPr lang="en-US" b="1" dirty="0"/>
              <a:t>merger with a healthy firm</a:t>
            </a:r>
            <a:r>
              <a:rPr lang="en-US" dirty="0"/>
              <a:t> reduces distress or makes it less imminent and allows for an exit from the bankruptcy process.</a:t>
            </a:r>
          </a:p>
        </p:txBody>
      </p:sp>
      <p:sp>
        <p:nvSpPr>
          <p:cNvPr id="9" name="Text Placeholder 8">
            <a:extLst>
              <a:ext uri="{FF2B5EF4-FFF2-40B4-BE49-F238E27FC236}">
                <a16:creationId xmlns:a16="http://schemas.microsoft.com/office/drawing/2014/main" id="{5CE271B6-C2C8-007F-6068-D37A770972C7}"/>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3F1CE755-7911-6EC9-EFB9-F52236D23905}"/>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113768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37E0077-9A8C-A767-0C6B-81D05CD4D4FE}"/>
              </a:ext>
            </a:extLst>
          </p:cNvPr>
          <p:cNvSpPr>
            <a:spLocks noGrp="1"/>
          </p:cNvSpPr>
          <p:nvPr>
            <p:ph type="title"/>
          </p:nvPr>
        </p:nvSpPr>
        <p:spPr/>
        <p:txBody>
          <a:bodyPr/>
          <a:lstStyle/>
          <a:p>
            <a:r>
              <a:rPr lang="en-US" dirty="0"/>
              <a:t>With pathways to excess returns</a:t>
            </a:r>
          </a:p>
        </p:txBody>
      </p:sp>
      <p:sp>
        <p:nvSpPr>
          <p:cNvPr id="3" name="Content Placeholder 2">
            <a:extLst>
              <a:ext uri="{FF2B5EF4-FFF2-40B4-BE49-F238E27FC236}">
                <a16:creationId xmlns:a16="http://schemas.microsoft.com/office/drawing/2014/main" id="{9D0C5D42-97EB-355B-A5DB-9D2B5AAFB228}"/>
              </a:ext>
            </a:extLst>
          </p:cNvPr>
          <p:cNvSpPr>
            <a:spLocks noGrp="1"/>
          </p:cNvSpPr>
          <p:nvPr>
            <p:ph idx="1"/>
          </p:nvPr>
        </p:nvSpPr>
        <p:spPr/>
        <p:txBody>
          <a:bodyPr>
            <a:normAutofit fontScale="85000" lnSpcReduction="20000"/>
          </a:bodyPr>
          <a:lstStyle/>
          <a:p>
            <a:pPr lvl="0"/>
            <a:r>
              <a:rPr lang="en-US" u="sng" dirty="0"/>
              <a:t>Operating comeback</a:t>
            </a:r>
            <a:r>
              <a:rPr lang="en-US" dirty="0"/>
              <a:t>: The most painless way out of bankruptcy is a return to operating profitability, perhaps even with growth, at the distressed firm. In some cases, this recovery can be driven by a </a:t>
            </a:r>
          </a:p>
          <a:p>
            <a:pPr lvl="0"/>
            <a:r>
              <a:rPr lang="en-US" u="sng" dirty="0"/>
              <a:t>Liquidation/Merger Valuation</a:t>
            </a:r>
            <a:r>
              <a:rPr lang="en-US" dirty="0"/>
              <a:t>: In cases where an operating comeback is not in the cards, investors in a distressed company can benefit if a liquidation delivers much more in proceeds than expected, or if a potential buyer of the business is willing to pay a premium. </a:t>
            </a:r>
          </a:p>
          <a:p>
            <a:pPr lvl="0"/>
            <a:r>
              <a:rPr lang="en-US" u="sng" dirty="0"/>
              <a:t>Reorganization sweepstakes</a:t>
            </a:r>
            <a:r>
              <a:rPr lang="en-US" dirty="0"/>
              <a:t>: In both private and court-overseen reorganizations, there will be a restructuring of claims, and some claimholders will be made better off at the expense of others. </a:t>
            </a:r>
          </a:p>
          <a:p>
            <a:pPr lvl="0"/>
            <a:r>
              <a:rPr lang="en-US" u="sng" dirty="0"/>
              <a:t>Market mispricing:  </a:t>
            </a:r>
            <a:r>
              <a:rPr lang="en-US" dirty="0"/>
              <a:t>To the extent that markets make mistakes on their price judgments, traders can exploit these differences by buying underpriced or selling short on overpriced securities. In some cases, traders may even be able to lock in the mispricing and deliver guaranteed profits, i.e., arbitrage.</a:t>
            </a:r>
          </a:p>
        </p:txBody>
      </p:sp>
      <p:sp>
        <p:nvSpPr>
          <p:cNvPr id="9" name="Text Placeholder 8">
            <a:extLst>
              <a:ext uri="{FF2B5EF4-FFF2-40B4-BE49-F238E27FC236}">
                <a16:creationId xmlns:a16="http://schemas.microsoft.com/office/drawing/2014/main" id="{2804D366-0E0E-2D87-F4B6-C9B7C72A1467}"/>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FEAF3342-FC0E-5CF7-2DD7-4100E9DC72F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062155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EED38-D69A-B223-2A2D-C3FBCA395CCE}"/>
              </a:ext>
            </a:extLst>
          </p:cNvPr>
          <p:cNvSpPr>
            <a:spLocks noGrp="1"/>
          </p:cNvSpPr>
          <p:nvPr>
            <p:ph type="title"/>
          </p:nvPr>
        </p:nvSpPr>
        <p:spPr/>
        <p:txBody>
          <a:bodyPr/>
          <a:lstStyle/>
          <a:p>
            <a:r>
              <a:rPr lang="en-US" dirty="0"/>
              <a:t>Returns to spin offs…</a:t>
            </a:r>
          </a:p>
        </p:txBody>
      </p:sp>
      <p:sp>
        <p:nvSpPr>
          <p:cNvPr id="4" name="Text Placeholder 3">
            <a:extLst>
              <a:ext uri="{FF2B5EF4-FFF2-40B4-BE49-F238E27FC236}">
                <a16:creationId xmlns:a16="http://schemas.microsoft.com/office/drawing/2014/main" id="{E4E81910-2840-AC9D-BA0F-1CFC1EA4A601}"/>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A8D9E9CA-F68B-0A9C-7123-D069AAD7BAD4}"/>
              </a:ext>
            </a:extLst>
          </p:cNvPr>
          <p:cNvSpPr>
            <a:spLocks noGrp="1"/>
          </p:cNvSpPr>
          <p:nvPr>
            <p:ph type="ftr" sz="quarter" idx="11"/>
          </p:nvPr>
        </p:nvSpPr>
        <p:spPr/>
        <p:txBody>
          <a:bodyPr/>
          <a:lstStyle/>
          <a:p>
            <a:pPr>
              <a:defRPr/>
            </a:pPr>
            <a:r>
              <a:rPr lang="en-US"/>
              <a:t>Aswath Damodaran</a:t>
            </a:r>
          </a:p>
        </p:txBody>
      </p:sp>
      <p:pic>
        <p:nvPicPr>
          <p:cNvPr id="6" name="Content Placeholder 5" descr="Chart, line chart&#10;&#10;Description automatically generated">
            <a:extLst>
              <a:ext uri="{FF2B5EF4-FFF2-40B4-BE49-F238E27FC236}">
                <a16:creationId xmlns:a16="http://schemas.microsoft.com/office/drawing/2014/main" id="{43B0A00F-B77A-E1F6-3870-007C89145EFA}"/>
              </a:ext>
            </a:extLst>
          </p:cNvPr>
          <p:cNvPicPr>
            <a:picLocks noGrp="1" noChangeAspect="1"/>
          </p:cNvPicPr>
          <p:nvPr>
            <p:ph idx="1"/>
          </p:nvPr>
        </p:nvPicPr>
        <p:blipFill>
          <a:blip r:embed="rId2"/>
          <a:stretch>
            <a:fillRect/>
          </a:stretch>
        </p:blipFill>
        <p:spPr>
          <a:xfrm>
            <a:off x="628650" y="1495702"/>
            <a:ext cx="5033963" cy="3399870"/>
          </a:xfrm>
          <a:prstGeom prst="rect">
            <a:avLst/>
          </a:prstGeom>
        </p:spPr>
      </p:pic>
    </p:spTree>
    <p:extLst>
      <p:ext uri="{BB962C8B-B14F-4D97-AF65-F5344CB8AC3E}">
        <p14:creationId xmlns:p14="http://schemas.microsoft.com/office/powerpoint/2010/main" val="3681638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1F14-2CFA-BAA5-1F66-F3A525694766}"/>
              </a:ext>
            </a:extLst>
          </p:cNvPr>
          <p:cNvSpPr>
            <a:spLocks noGrp="1"/>
          </p:cNvSpPr>
          <p:nvPr>
            <p:ph type="title"/>
          </p:nvPr>
        </p:nvSpPr>
        <p:spPr/>
        <p:txBody>
          <a:bodyPr/>
          <a:lstStyle/>
          <a:p>
            <a:r>
              <a:rPr lang="en-US" dirty="0"/>
              <a:t>And around distress</a:t>
            </a:r>
          </a:p>
        </p:txBody>
      </p:sp>
      <p:sp>
        <p:nvSpPr>
          <p:cNvPr id="4" name="Text Placeholder 3">
            <a:extLst>
              <a:ext uri="{FF2B5EF4-FFF2-40B4-BE49-F238E27FC236}">
                <a16:creationId xmlns:a16="http://schemas.microsoft.com/office/drawing/2014/main" id="{07D9D801-5702-9FE3-3FDF-A212F8DC2EC6}"/>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AA1FDDEE-D617-F3A5-7E76-F595FDB3BE9B}"/>
              </a:ext>
            </a:extLst>
          </p:cNvPr>
          <p:cNvSpPr>
            <a:spLocks noGrp="1"/>
          </p:cNvSpPr>
          <p:nvPr>
            <p:ph type="ftr" sz="quarter" idx="11"/>
          </p:nvPr>
        </p:nvSpPr>
        <p:spPr/>
        <p:txBody>
          <a:bodyPr/>
          <a:lstStyle/>
          <a:p>
            <a:pPr>
              <a:defRPr/>
            </a:pPr>
            <a:r>
              <a:rPr lang="en-US"/>
              <a:t>Aswath Damodaran</a:t>
            </a:r>
          </a:p>
        </p:txBody>
      </p:sp>
      <p:pic>
        <p:nvPicPr>
          <p:cNvPr id="6" name="Content Placeholder 5" descr="Chart, line chart&#10;&#10;Description automatically generated">
            <a:extLst>
              <a:ext uri="{FF2B5EF4-FFF2-40B4-BE49-F238E27FC236}">
                <a16:creationId xmlns:a16="http://schemas.microsoft.com/office/drawing/2014/main" id="{DBC13044-70E1-4B11-D371-249072F47DE2}"/>
              </a:ext>
            </a:extLst>
          </p:cNvPr>
          <p:cNvPicPr>
            <a:picLocks noGrp="1" noChangeAspect="1"/>
          </p:cNvPicPr>
          <p:nvPr>
            <p:ph idx="1"/>
          </p:nvPr>
        </p:nvPicPr>
        <p:blipFill>
          <a:blip r:embed="rId2"/>
          <a:stretch>
            <a:fillRect/>
          </a:stretch>
        </p:blipFill>
        <p:spPr>
          <a:xfrm>
            <a:off x="1145381" y="1328737"/>
            <a:ext cx="4000500" cy="3733800"/>
          </a:xfrm>
          <a:prstGeom prst="rect">
            <a:avLst/>
          </a:prstGeom>
        </p:spPr>
      </p:pic>
    </p:spTree>
    <p:extLst>
      <p:ext uri="{BB962C8B-B14F-4D97-AF65-F5344CB8AC3E}">
        <p14:creationId xmlns:p14="http://schemas.microsoft.com/office/powerpoint/2010/main" val="4068646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0FD13-6FDB-1FAF-B5EA-C88D68871302}"/>
              </a:ext>
            </a:extLst>
          </p:cNvPr>
          <p:cNvSpPr>
            <a:spLocks noGrp="1"/>
          </p:cNvSpPr>
          <p:nvPr>
            <p:ph type="title"/>
          </p:nvPr>
        </p:nvSpPr>
        <p:spPr/>
        <p:txBody>
          <a:bodyPr/>
          <a:lstStyle/>
          <a:p>
            <a:r>
              <a:rPr lang="en-US"/>
              <a:t>And To </a:t>
            </a:r>
            <a:r>
              <a:rPr lang="en-US" dirty="0"/>
              <a:t>vulture investing overall!</a:t>
            </a:r>
          </a:p>
        </p:txBody>
      </p:sp>
      <p:sp>
        <p:nvSpPr>
          <p:cNvPr id="4" name="Text Placeholder 3">
            <a:extLst>
              <a:ext uri="{FF2B5EF4-FFF2-40B4-BE49-F238E27FC236}">
                <a16:creationId xmlns:a16="http://schemas.microsoft.com/office/drawing/2014/main" id="{81FA7065-16C9-288A-8F8F-459515C526E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4DBFAF3E-FC45-EDD2-67E7-FF0E59D4E0A3}"/>
              </a:ext>
            </a:extLst>
          </p:cNvPr>
          <p:cNvSpPr>
            <a:spLocks noGrp="1"/>
          </p:cNvSpPr>
          <p:nvPr>
            <p:ph type="ftr" sz="quarter" idx="11"/>
          </p:nvPr>
        </p:nvSpPr>
        <p:spPr/>
        <p:txBody>
          <a:bodyPr/>
          <a:lstStyle/>
          <a:p>
            <a:pPr>
              <a:defRPr/>
            </a:pPr>
            <a:r>
              <a:rPr lang="en-US"/>
              <a:t>Aswath Damodaran</a:t>
            </a:r>
          </a:p>
        </p:txBody>
      </p:sp>
      <p:pic>
        <p:nvPicPr>
          <p:cNvPr id="6" name="Content Placeholder 5" descr="Chart, waterfall chart&#10;&#10;Description automatically generated">
            <a:extLst>
              <a:ext uri="{FF2B5EF4-FFF2-40B4-BE49-F238E27FC236}">
                <a16:creationId xmlns:a16="http://schemas.microsoft.com/office/drawing/2014/main" id="{677F109F-8713-0672-38BB-2347C2D86ECE}"/>
              </a:ext>
            </a:extLst>
          </p:cNvPr>
          <p:cNvPicPr>
            <a:picLocks noGrp="1" noChangeAspect="1"/>
          </p:cNvPicPr>
          <p:nvPr>
            <p:ph idx="1"/>
          </p:nvPr>
        </p:nvPicPr>
        <p:blipFill>
          <a:blip r:embed="rId2"/>
          <a:stretch>
            <a:fillRect/>
          </a:stretch>
        </p:blipFill>
        <p:spPr>
          <a:xfrm>
            <a:off x="628650" y="1426776"/>
            <a:ext cx="5033963" cy="3537722"/>
          </a:xfrm>
          <a:prstGeom prst="rect">
            <a:avLst/>
          </a:prstGeom>
        </p:spPr>
      </p:pic>
    </p:spTree>
    <p:extLst>
      <p:ext uri="{BB962C8B-B14F-4D97-AF65-F5344CB8AC3E}">
        <p14:creationId xmlns:p14="http://schemas.microsoft.com/office/powerpoint/2010/main" val="39665724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38182</TotalTime>
  <Pages>63</Pages>
  <Words>2598</Words>
  <Application>Microsoft Macintosh PowerPoint</Application>
  <PresentationFormat>Letter Paper (8.5x11 in)</PresentationFormat>
  <Paragraphs>269</Paragraphs>
  <Slides>31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Calibri</vt:lpstr>
      <vt:lpstr>Helvetica</vt:lpstr>
      <vt:lpstr>Rockwell</vt:lpstr>
      <vt:lpstr>Rockwell Condensed</vt:lpstr>
      <vt:lpstr>Rockwell Extra Bold</vt:lpstr>
      <vt:lpstr>Times</vt:lpstr>
      <vt:lpstr>Wingdings</vt:lpstr>
      <vt:lpstr>Wood Type</vt:lpstr>
      <vt:lpstr>Chapter 17: Investing in DECLINE</vt:lpstr>
      <vt:lpstr>PE and Activists: The life cycle connection</vt:lpstr>
      <vt:lpstr>Private equity trends: LBOs</vt:lpstr>
      <vt:lpstr>Largest PE investors in 2021</vt:lpstr>
      <vt:lpstr>Activist targets, by year</vt:lpstr>
      <vt:lpstr>The ”best” targets for PE &amp; activists</vt:lpstr>
      <vt:lpstr>Motives behind targeting…</vt:lpstr>
      <vt:lpstr>And targeting by sector, and market cap</vt:lpstr>
      <vt:lpstr>PE actions at targets</vt:lpstr>
      <vt:lpstr>Activist Demands and success rates..</vt:lpstr>
      <vt:lpstr>More on activism…</vt:lpstr>
      <vt:lpstr>The effects of activism..</vt:lpstr>
      <vt:lpstr>The returns to PE..</vt:lpstr>
      <vt:lpstr>And PE alphas over time…</vt:lpstr>
      <vt:lpstr>The returns to activism…</vt:lpstr>
      <vt:lpstr>Excess returns around buyouts..</vt:lpstr>
      <vt:lpstr>Returns on activist hedge funds: 1995 - 2007</vt:lpstr>
      <vt:lpstr>Vulture investing</vt:lpstr>
      <vt:lpstr>Trends in vulture investing..</vt:lpstr>
      <vt:lpstr>With low-rated corporate debt</vt:lpstr>
      <vt:lpstr>Distressed debt funds..</vt:lpstr>
      <vt:lpstr>Voluntary liquidation: The process</vt:lpstr>
      <vt:lpstr>The payoff to voluntary liquidation: Keys to success</vt:lpstr>
      <vt:lpstr>Spin offs and splits ups</vt:lpstr>
      <vt:lpstr>Benefits to Breaking up..  </vt:lpstr>
      <vt:lpstr>Costs of breaking up..</vt:lpstr>
      <vt:lpstr>Distress and Bankruptcy: the choices</vt:lpstr>
      <vt:lpstr>With pathways to excess returns</vt:lpstr>
      <vt:lpstr>Returns to spin offs…</vt:lpstr>
      <vt:lpstr>And around distress</vt:lpstr>
      <vt:lpstr>And To vulture investing overall!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592</cp:revision>
  <cp:lastPrinted>2024-08-08T19:30:02Z</cp:lastPrinted>
  <dcterms:created xsi:type="dcterms:W3CDTF">2010-08-23T11:25:52Z</dcterms:created>
  <dcterms:modified xsi:type="dcterms:W3CDTF">2024-08-08T19:30:05Z</dcterms:modified>
</cp:coreProperties>
</file>