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411" r:id="rId1"/>
  </p:sldMasterIdLst>
  <p:notesMasterIdLst>
    <p:notesMasterId r:id="rId23"/>
  </p:notesMasterIdLst>
  <p:handoutMasterIdLst>
    <p:handoutMasterId r:id="rId24"/>
  </p:handoutMasterIdLst>
  <p:sldIdLst>
    <p:sldId id="405" r:id="rId2"/>
    <p:sldId id="406" r:id="rId3"/>
    <p:sldId id="415" r:id="rId4"/>
    <p:sldId id="416" r:id="rId5"/>
    <p:sldId id="417" r:id="rId6"/>
    <p:sldId id="418" r:id="rId7"/>
    <p:sldId id="419" r:id="rId8"/>
    <p:sldId id="407" r:id="rId9"/>
    <p:sldId id="408" r:id="rId10"/>
    <p:sldId id="409" r:id="rId11"/>
    <p:sldId id="421" r:id="rId12"/>
    <p:sldId id="410" r:id="rId13"/>
    <p:sldId id="422" r:id="rId14"/>
    <p:sldId id="423" r:id="rId15"/>
    <p:sldId id="424" r:id="rId16"/>
    <p:sldId id="425" r:id="rId17"/>
    <p:sldId id="426" r:id="rId18"/>
    <p:sldId id="427" r:id="rId19"/>
    <p:sldId id="428" r:id="rId20"/>
    <p:sldId id="429" r:id="rId21"/>
    <p:sldId id="430" r:id="rId22"/>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305"/>
    <p:restoredTop sz="93605"/>
  </p:normalViewPr>
  <p:slideViewPr>
    <p:cSldViewPr>
      <p:cViewPr varScale="1">
        <p:scale>
          <a:sx n="115" d="100"/>
          <a:sy n="115" d="100"/>
        </p:scale>
        <p:origin x="1416"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0148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3"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Tree>
    <p:extLst>
      <p:ext uri="{BB962C8B-B14F-4D97-AF65-F5344CB8AC3E}">
        <p14:creationId xmlns:p14="http://schemas.microsoft.com/office/powerpoint/2010/main" val="36467065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B548DA48-CD55-7D46-9088-BD1D4AF668F0}" type="slidenum">
              <a:rPr lang="en-US" smtClean="0"/>
              <a:pPr>
                <a:defRPr/>
              </a:pPr>
              <a:t>‹#›</a:t>
            </a:fld>
            <a:endParaRPr lang="en-US" dirty="0"/>
          </a:p>
        </p:txBody>
      </p:sp>
    </p:spTree>
    <p:extLst>
      <p:ext uri="{BB962C8B-B14F-4D97-AF65-F5344CB8AC3E}">
        <p14:creationId xmlns:p14="http://schemas.microsoft.com/office/powerpoint/2010/main" val="4189655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97546" cy="1191768"/>
          </a:xfrm>
        </p:spPr>
        <p:txBody>
          <a:bodyPr/>
          <a:lstStyle/>
          <a:p>
            <a:r>
              <a:rPr lang="en-US"/>
              <a:t>Click to edit Master title style</a:t>
            </a:r>
            <a:endParaRPr lang="en-US" dirty="0"/>
          </a:p>
        </p:txBody>
      </p:sp>
      <p:sp>
        <p:nvSpPr>
          <p:cNvPr id="3" name="Content Placeholder 2"/>
          <p:cNvSpPr>
            <a:spLocks noGrp="1"/>
          </p:cNvSpPr>
          <p:nvPr>
            <p:ph idx="1"/>
          </p:nvPr>
        </p:nvSpPr>
        <p:spPr>
          <a:xfrm>
            <a:off x="685800" y="1752600"/>
            <a:ext cx="7761732" cy="4419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4061597799"/>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endParaRPr 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CA031F07-3481-9143-935D-C9BC1BAF8C14}" type="slidenum">
              <a:rPr lang="en-US" smtClean="0"/>
              <a:pPr>
                <a:defRPr/>
              </a:pPr>
              <a:t>‹#›</a:t>
            </a:fld>
            <a:endParaRPr lang="en-US" dirty="0"/>
          </a:p>
        </p:txBody>
      </p:sp>
    </p:spTree>
    <p:extLst>
      <p:ext uri="{BB962C8B-B14F-4D97-AF65-F5344CB8AC3E}">
        <p14:creationId xmlns:p14="http://schemas.microsoft.com/office/powerpoint/2010/main" val="3745584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932319342"/>
      </p:ext>
    </p:extLst>
  </p:cSld>
  <p:clrMapOvr>
    <a:masterClrMapping/>
  </p:clrMapOvr>
  <p:hf sldNum="0" hdr="0" dt="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308592848"/>
      </p:ext>
    </p:extLst>
  </p:cSld>
  <p:clrMapOvr>
    <a:masterClrMapping/>
  </p:clrMapOvr>
  <p:hf sldNum="0" hd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pPr>
              <a:defRPr/>
            </a:pPr>
            <a:fld id="{500F3875-3E8C-C840-A055-17855AA13C79}" type="slidenum">
              <a:rPr lang="en-US" smtClean="0"/>
              <a:pPr>
                <a:defRPr/>
              </a:pPr>
              <a:t>‹#›</a:t>
            </a:fld>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0972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pPr>
              <a:defRPr/>
            </a:pPr>
            <a:fld id="{B9BA377C-7D64-3F47-856A-286272E12FC8}" type="slidenum">
              <a:rPr lang="en-US" smtClean="0"/>
              <a:pPr>
                <a:defRPr/>
              </a:pPr>
              <a:t>‹#›</a:t>
            </a:fld>
            <a:endParaRPr lang="en-US" dirty="0"/>
          </a:p>
        </p:txBody>
      </p:sp>
    </p:spTree>
    <p:extLst>
      <p:ext uri="{BB962C8B-B14F-4D97-AF65-F5344CB8AC3E}">
        <p14:creationId xmlns:p14="http://schemas.microsoft.com/office/powerpoint/2010/main" val="3328263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endParaRPr lang="en-US"/>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438031939"/>
      </p:ext>
    </p:extLst>
  </p:cSld>
  <p:clrMapOvr>
    <a:masterClrMapping/>
  </p:clrMapOvr>
  <p:hf sldNum="0" hdr="0" dt="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fld id="{3CC3F1FF-FCC0-0849-955C-7A2EFAD0A42E}" type="slidenum">
              <a:rPr lang="en-US" smtClean="0"/>
              <a:pPr>
                <a:defRPr/>
              </a:pPr>
              <a:t>‹#›</a:t>
            </a:fld>
            <a:endParaRPr lang="en-US" dirty="0"/>
          </a:p>
        </p:txBody>
      </p:sp>
    </p:spTree>
    <p:extLst>
      <p:ext uri="{BB962C8B-B14F-4D97-AF65-F5344CB8AC3E}">
        <p14:creationId xmlns:p14="http://schemas.microsoft.com/office/powerpoint/2010/main" val="2850640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509058288"/>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351946843"/>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142568023"/>
      </p:ext>
    </p:extLst>
  </p:cSld>
  <p:clrMap bg1="lt1" tx1="dk1" bg2="lt2" tx2="dk2" accent1="accent1" accent2="accent2" accent3="accent3" accent4="accent4" accent5="accent5" accent6="accent6" hlink="hlink" folHlink="folHlink"/>
  <p:sldLayoutIdLst>
    <p:sldLayoutId id="2147484412" r:id="rId1"/>
    <p:sldLayoutId id="2147484413" r:id="rId2"/>
    <p:sldLayoutId id="2147484414" r:id="rId3"/>
    <p:sldLayoutId id="2147484415" r:id="rId4"/>
    <p:sldLayoutId id="2147484416" r:id="rId5"/>
    <p:sldLayoutId id="2147484417" r:id="rId6"/>
    <p:sldLayoutId id="2147484418" r:id="rId7"/>
    <p:sldLayoutId id="2147484419" r:id="rId8"/>
    <p:sldLayoutId id="2147484420" r:id="rId9"/>
    <p:sldLayoutId id="2147484421" r:id="rId10"/>
    <p:sldLayoutId id="2147484422" r:id="rId11"/>
  </p:sldLayoutIdLst>
  <p:hf sldNum="0" hdr="0" dt="0"/>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404" name="Group 16391">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5" name="Oval 16392">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6" name="Oval 16393">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useBgFill="1">
        <p:nvSpPr>
          <p:cNvPr id="16407" name="Rectangle 16395">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2" name="Rectangle 2"/>
          <p:cNvSpPr>
            <a:spLocks noGrp="1" noChangeArrowheads="1"/>
          </p:cNvSpPr>
          <p:nvPr>
            <p:ph type="title"/>
          </p:nvPr>
        </p:nvSpPr>
        <p:spPr>
          <a:xfrm>
            <a:off x="4940658" y="1382165"/>
            <a:ext cx="3651884" cy="1517984"/>
          </a:xfrm>
        </p:spPr>
        <p:txBody>
          <a:bodyPr vert="horz" lIns="91440" tIns="45720" rIns="91440" bIns="45720" rtlCol="0" anchor="ctr">
            <a:normAutofit fontScale="90000"/>
          </a:bodyPr>
          <a:lstStyle/>
          <a:p>
            <a:r>
              <a:rPr lang="en-US" sz="4200" dirty="0">
                <a:solidFill>
                  <a:srgbClr val="000000"/>
                </a:solidFill>
              </a:rPr>
              <a:t>Chapter 2: The Corporate life cycle - Basics</a:t>
            </a:r>
          </a:p>
        </p:txBody>
      </p:sp>
      <p:sp>
        <p:nvSpPr>
          <p:cNvPr id="16408" name="Freeform: Shape 16397">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 y="401980"/>
            <a:ext cx="4586799"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5">
              <a:alphaModFix amt="30000"/>
              <a:duotone>
                <a:prstClr val="black"/>
                <a:schemeClr val="accent1">
                  <a:tint val="45000"/>
                  <a:satMod val="400000"/>
                </a:schemeClr>
              </a:duotone>
              <a:extLst>
                <a:ext uri="{BEBA8EAE-BF5A-486C-A8C5-ECC9F3942E4B}">
                  <a14:imgProps xmlns:a14="http://schemas.microsoft.com/office/drawing/2010/main">
                    <a14:imgLayer r:embed="rId6">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7" name="Content Placeholder 6" descr="A book cover with orange arrows and black text&#10;&#10;Description automatically generated">
            <a:extLst>
              <a:ext uri="{FF2B5EF4-FFF2-40B4-BE49-F238E27FC236}">
                <a16:creationId xmlns:a16="http://schemas.microsoft.com/office/drawing/2014/main" id="{D5097C87-D76C-CADB-2D08-0A73E45D106E}"/>
              </a:ext>
            </a:extLst>
          </p:cNvPr>
          <p:cNvPicPr>
            <a:picLocks noGrp="1" noChangeAspect="1"/>
          </p:cNvPicPr>
          <p:nvPr>
            <p:ph idx="1"/>
          </p:nvPr>
        </p:nvPicPr>
        <p:blipFill>
          <a:blip r:embed="rId7"/>
          <a:srcRect l="5911" r="8490"/>
          <a:stretch/>
        </p:blipFill>
        <p:spPr>
          <a:xfrm>
            <a:off x="-7399" y="401980"/>
            <a:ext cx="4586799"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6387" name="Footer Placeholder 1"/>
          <p:cNvSpPr>
            <a:spLocks noGrp="1"/>
          </p:cNvSpPr>
          <p:nvPr>
            <p:ph type="ftr" sz="quarter" idx="11"/>
          </p:nvPr>
        </p:nvSpPr>
        <p:spPr>
          <a:xfrm>
            <a:off x="4940658" y="6252323"/>
            <a:ext cx="3442479" cy="365125"/>
          </a:xfrm>
        </p:spPr>
        <p:txBody>
          <a:bodyPr vert="horz" lIns="91440" tIns="45720" rIns="91440" bIns="45720" rtlCol="0" anchor="ctr">
            <a:norm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pPr defTabSz="457200">
              <a:spcAft>
                <a:spcPts val="600"/>
              </a:spcAft>
            </a:pPr>
            <a:r>
              <a:rPr lang="en-US" sz="1100" kern="1200">
                <a:solidFill>
                  <a:srgbClr val="7F7F7F"/>
                </a:solidFill>
                <a:latin typeface="+mn-lt"/>
                <a:ea typeface="+mn-ea"/>
                <a:cs typeface="+mn-cs"/>
              </a:rPr>
              <a:t>Aswath Damodaran</a:t>
            </a:r>
          </a:p>
        </p:txBody>
      </p:sp>
      <p:grpSp>
        <p:nvGrpSpPr>
          <p:cNvPr id="16409" name="Group 16399">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1" name="Oval 16400">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2" name="Oval 16401">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249CA-B757-511B-6EDC-95B1D8BE44CE}"/>
              </a:ext>
            </a:extLst>
          </p:cNvPr>
          <p:cNvSpPr>
            <a:spLocks noGrp="1"/>
          </p:cNvSpPr>
          <p:nvPr>
            <p:ph type="title"/>
          </p:nvPr>
        </p:nvSpPr>
        <p:spPr/>
        <p:txBody>
          <a:bodyPr>
            <a:normAutofit/>
          </a:bodyPr>
          <a:lstStyle/>
          <a:p>
            <a:r>
              <a:rPr lang="en-US" dirty="0"/>
              <a:t>Phase 1: Start-up</a:t>
            </a:r>
          </a:p>
        </p:txBody>
      </p:sp>
      <p:pic>
        <p:nvPicPr>
          <p:cNvPr id="8" name="Content Placeholder 7" descr="Chart, bar chart&#10;&#10;Description automatically generated">
            <a:extLst>
              <a:ext uri="{FF2B5EF4-FFF2-40B4-BE49-F238E27FC236}">
                <a16:creationId xmlns:a16="http://schemas.microsoft.com/office/drawing/2014/main" id="{27E1B0B3-F13E-8A5A-5828-2475503E3900}"/>
              </a:ext>
            </a:extLst>
          </p:cNvPr>
          <p:cNvPicPr>
            <a:picLocks noGrp="1" noChangeAspect="1"/>
          </p:cNvPicPr>
          <p:nvPr>
            <p:ph idx="1"/>
          </p:nvPr>
        </p:nvPicPr>
        <p:blipFill>
          <a:blip r:embed="rId2"/>
          <a:stretch>
            <a:fillRect/>
          </a:stretch>
        </p:blipFill>
        <p:spPr>
          <a:xfrm>
            <a:off x="628650" y="1438444"/>
            <a:ext cx="5033963" cy="3514386"/>
          </a:xfrm>
          <a:prstGeom prst="rect">
            <a:avLst/>
          </a:prstGeom>
        </p:spPr>
      </p:pic>
      <p:sp>
        <p:nvSpPr>
          <p:cNvPr id="3" name="Text Placeholder 2">
            <a:extLst>
              <a:ext uri="{FF2B5EF4-FFF2-40B4-BE49-F238E27FC236}">
                <a16:creationId xmlns:a16="http://schemas.microsoft.com/office/drawing/2014/main" id="{D36ED027-86EE-90B3-46D0-4B593E20D9C9}"/>
              </a:ext>
            </a:extLst>
          </p:cNvPr>
          <p:cNvSpPr>
            <a:spLocks noGrp="1"/>
          </p:cNvSpPr>
          <p:nvPr>
            <p:ph type="body" sz="half" idx="2"/>
          </p:nvPr>
        </p:nvSpPr>
        <p:spPr/>
        <p:txBody>
          <a:bodyPr/>
          <a:lstStyle/>
          <a:p>
            <a:endParaRPr lang="en-US" dirty="0"/>
          </a:p>
        </p:txBody>
      </p:sp>
      <p:sp>
        <p:nvSpPr>
          <p:cNvPr id="4" name="Footer Placeholder 3">
            <a:extLst>
              <a:ext uri="{FF2B5EF4-FFF2-40B4-BE49-F238E27FC236}">
                <a16:creationId xmlns:a16="http://schemas.microsoft.com/office/drawing/2014/main" id="{FFF626AB-172F-11C6-07A3-F1C16DAFC52A}"/>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401971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1B995-EC7C-5323-ECD2-931C04C400DD}"/>
              </a:ext>
            </a:extLst>
          </p:cNvPr>
          <p:cNvSpPr>
            <a:spLocks noGrp="1"/>
          </p:cNvSpPr>
          <p:nvPr>
            <p:ph type="title"/>
          </p:nvPr>
        </p:nvSpPr>
        <p:spPr/>
        <p:txBody>
          <a:bodyPr/>
          <a:lstStyle/>
          <a:p>
            <a:r>
              <a:rPr lang="en-US" dirty="0"/>
              <a:t>With The founder effect… Age</a:t>
            </a:r>
          </a:p>
        </p:txBody>
      </p:sp>
      <p:pic>
        <p:nvPicPr>
          <p:cNvPr id="5" name="Content Placeholder 4" descr="Chart, bar chart&#10;&#10;Description automatically generated">
            <a:extLst>
              <a:ext uri="{FF2B5EF4-FFF2-40B4-BE49-F238E27FC236}">
                <a16:creationId xmlns:a16="http://schemas.microsoft.com/office/drawing/2014/main" id="{F9271554-A8D1-9E29-A671-008AF9C8AD9D}"/>
              </a:ext>
            </a:extLst>
          </p:cNvPr>
          <p:cNvPicPr>
            <a:picLocks noGrp="1" noChangeAspect="1"/>
          </p:cNvPicPr>
          <p:nvPr>
            <p:ph idx="1"/>
          </p:nvPr>
        </p:nvPicPr>
        <p:blipFill>
          <a:blip r:embed="rId2"/>
          <a:stretch>
            <a:fillRect/>
          </a:stretch>
        </p:blipFill>
        <p:spPr>
          <a:xfrm>
            <a:off x="628650" y="1381841"/>
            <a:ext cx="5033963" cy="3627592"/>
          </a:xfrm>
          <a:prstGeom prst="rect">
            <a:avLst/>
          </a:prstGeom>
        </p:spPr>
      </p:pic>
      <p:sp>
        <p:nvSpPr>
          <p:cNvPr id="3" name="Text Placeholder 2">
            <a:extLst>
              <a:ext uri="{FF2B5EF4-FFF2-40B4-BE49-F238E27FC236}">
                <a16:creationId xmlns:a16="http://schemas.microsoft.com/office/drawing/2014/main" id="{FAB56E31-23A7-58E5-DC7F-6DEA5FABB0E3}"/>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81E37BF-37A7-1B20-D2F9-564FAACD793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305088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F04B6-0A4B-EFB7-A3D3-43C03301AC4B}"/>
              </a:ext>
            </a:extLst>
          </p:cNvPr>
          <p:cNvSpPr>
            <a:spLocks noGrp="1"/>
          </p:cNvSpPr>
          <p:nvPr>
            <p:ph type="title"/>
          </p:nvPr>
        </p:nvSpPr>
        <p:spPr/>
        <p:txBody>
          <a:bodyPr/>
          <a:lstStyle/>
          <a:p>
            <a:r>
              <a:rPr lang="en-US" dirty="0"/>
              <a:t>The business challenge..</a:t>
            </a:r>
          </a:p>
        </p:txBody>
      </p:sp>
      <p:pic>
        <p:nvPicPr>
          <p:cNvPr id="5" name="Content Placeholder 4" descr="Chart, line chart, histogram&#10;&#10;Description automatically generated">
            <a:extLst>
              <a:ext uri="{FF2B5EF4-FFF2-40B4-BE49-F238E27FC236}">
                <a16:creationId xmlns:a16="http://schemas.microsoft.com/office/drawing/2014/main" id="{FAD41E04-4F0C-9B4D-1292-75F956A5A4A9}"/>
              </a:ext>
            </a:extLst>
          </p:cNvPr>
          <p:cNvPicPr>
            <a:picLocks noGrp="1" noChangeAspect="1"/>
          </p:cNvPicPr>
          <p:nvPr>
            <p:ph idx="1"/>
          </p:nvPr>
        </p:nvPicPr>
        <p:blipFill>
          <a:blip r:embed="rId2"/>
          <a:stretch>
            <a:fillRect/>
          </a:stretch>
        </p:blipFill>
        <p:spPr>
          <a:xfrm>
            <a:off x="628650" y="1393316"/>
            <a:ext cx="5033963" cy="3604643"/>
          </a:xfrm>
          <a:prstGeom prst="rect">
            <a:avLst/>
          </a:prstGeom>
        </p:spPr>
      </p:pic>
      <p:sp>
        <p:nvSpPr>
          <p:cNvPr id="3" name="Text Placeholder 2">
            <a:extLst>
              <a:ext uri="{FF2B5EF4-FFF2-40B4-BE49-F238E27FC236}">
                <a16:creationId xmlns:a16="http://schemas.microsoft.com/office/drawing/2014/main" id="{05160108-2B9E-6EBD-E0A8-86393A90B608}"/>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E46CCCD8-2F80-324C-24F8-AF50CDFCAFB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848995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4ED3A-1E58-8BF9-8C6B-0B2A6F45097F}"/>
              </a:ext>
            </a:extLst>
          </p:cNvPr>
          <p:cNvSpPr>
            <a:spLocks noGrp="1"/>
          </p:cNvSpPr>
          <p:nvPr>
            <p:ph type="title"/>
          </p:nvPr>
        </p:nvSpPr>
        <p:spPr/>
        <p:txBody>
          <a:bodyPr>
            <a:normAutofit/>
          </a:bodyPr>
          <a:lstStyle/>
          <a:p>
            <a:r>
              <a:rPr lang="en-US" dirty="0"/>
              <a:t>The Financial, capital and ownership challenges</a:t>
            </a:r>
          </a:p>
        </p:txBody>
      </p:sp>
      <p:sp>
        <p:nvSpPr>
          <p:cNvPr id="5" name="Content Placeholder 4">
            <a:extLst>
              <a:ext uri="{FF2B5EF4-FFF2-40B4-BE49-F238E27FC236}">
                <a16:creationId xmlns:a16="http://schemas.microsoft.com/office/drawing/2014/main" id="{F58E337E-08E4-481C-D31C-AA1E756C8A67}"/>
              </a:ext>
            </a:extLst>
          </p:cNvPr>
          <p:cNvSpPr>
            <a:spLocks noGrp="1"/>
          </p:cNvSpPr>
          <p:nvPr>
            <p:ph idx="1"/>
          </p:nvPr>
        </p:nvSpPr>
        <p:spPr/>
        <p:txBody>
          <a:bodyPr>
            <a:normAutofit fontScale="77500" lnSpcReduction="20000"/>
          </a:bodyPr>
          <a:lstStyle/>
          <a:p>
            <a:r>
              <a:rPr lang="en-US" dirty="0"/>
              <a:t>Early on, absent revenues, and faced with large and rising expenses on employees, product development and R&amp;D), young companies not only will lose money, but </a:t>
            </a:r>
            <a:r>
              <a:rPr lang="en-US" b="1" dirty="0"/>
              <a:t>they will burn through cash</a:t>
            </a:r>
            <a:r>
              <a:rPr lang="en-US" dirty="0"/>
              <a:t>. </a:t>
            </a:r>
          </a:p>
          <a:p>
            <a:r>
              <a:rPr lang="en-US" dirty="0"/>
              <a:t>Start-ups and pre-revenue companies </a:t>
            </a:r>
            <a:r>
              <a:rPr lang="en-US" b="1" dirty="0"/>
              <a:t>are destined to lose money</a:t>
            </a:r>
            <a:r>
              <a:rPr lang="en-US" dirty="0"/>
              <a:t>, with extent of their losses being driven by two variables. </a:t>
            </a:r>
          </a:p>
          <a:p>
            <a:pPr lvl="1"/>
            <a:r>
              <a:rPr lang="en-US" dirty="0"/>
              <a:t>The first is </a:t>
            </a:r>
            <a:r>
              <a:rPr lang="en-US" u="sng" dirty="0"/>
              <a:t>market potential</a:t>
            </a:r>
            <a:r>
              <a:rPr lang="en-US" dirty="0"/>
              <a:t>, with companies that see more potential being more willing to lose more money, while the try convert ideas to products. </a:t>
            </a:r>
          </a:p>
          <a:p>
            <a:pPr lvl="1"/>
            <a:r>
              <a:rPr lang="en-US" dirty="0"/>
              <a:t>The second is </a:t>
            </a:r>
            <a:r>
              <a:rPr lang="en-US" u="sng" dirty="0"/>
              <a:t>founder ambition</a:t>
            </a:r>
            <a:r>
              <a:rPr lang="en-US" dirty="0"/>
              <a:t>, with more ambition translating into bigger dreams, larger costs and greater losses. </a:t>
            </a:r>
          </a:p>
          <a:p>
            <a:r>
              <a:rPr lang="en-US" dirty="0"/>
              <a:t>Unless founders have deep pockets, family backing or wealthy benefactors, there will come a time when outsiders (venture capitalists and private equity investors) </a:t>
            </a:r>
            <a:r>
              <a:rPr lang="en-US" b="1" dirty="0"/>
              <a:t>must be approached for the capital needed to cover the cash burn</a:t>
            </a:r>
            <a:r>
              <a:rPr lang="en-US" dirty="0"/>
              <a:t>, if you intend to keep going. </a:t>
            </a:r>
          </a:p>
          <a:p>
            <a:r>
              <a:rPr lang="en-US" dirty="0"/>
              <a:t>This “</a:t>
            </a:r>
            <a:r>
              <a:rPr lang="en-US" b="1" dirty="0"/>
              <a:t>angel financing”, if available, will come with a cos</a:t>
            </a:r>
            <a:r>
              <a:rPr lang="en-US" dirty="0"/>
              <a:t>t, as investors will demand significant ownership stakes in return for providing capital. </a:t>
            </a:r>
          </a:p>
        </p:txBody>
      </p:sp>
      <p:sp>
        <p:nvSpPr>
          <p:cNvPr id="3" name="Text Placeholder 2">
            <a:extLst>
              <a:ext uri="{FF2B5EF4-FFF2-40B4-BE49-F238E27FC236}">
                <a16:creationId xmlns:a16="http://schemas.microsoft.com/office/drawing/2014/main" id="{A32D9DE1-DE04-67A5-D65E-D2A080A8F07B}"/>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AA410754-7B11-8508-83D2-1A191C6F91B9}"/>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48691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84839-4433-81C3-A8A2-1E83EC05C221}"/>
              </a:ext>
            </a:extLst>
          </p:cNvPr>
          <p:cNvSpPr>
            <a:spLocks noGrp="1"/>
          </p:cNvSpPr>
          <p:nvPr>
            <p:ph type="title"/>
          </p:nvPr>
        </p:nvSpPr>
        <p:spPr/>
        <p:txBody>
          <a:bodyPr>
            <a:normAutofit/>
          </a:bodyPr>
          <a:lstStyle/>
          <a:p>
            <a:r>
              <a:rPr lang="en-US" dirty="0"/>
              <a:t>phase 2: Young growth – the business challenge</a:t>
            </a:r>
          </a:p>
        </p:txBody>
      </p:sp>
      <p:sp>
        <p:nvSpPr>
          <p:cNvPr id="3" name="Content Placeholder 2">
            <a:extLst>
              <a:ext uri="{FF2B5EF4-FFF2-40B4-BE49-F238E27FC236}">
                <a16:creationId xmlns:a16="http://schemas.microsoft.com/office/drawing/2014/main" id="{AEFB8F87-5B03-DA68-1F98-6C3458573AE2}"/>
              </a:ext>
            </a:extLst>
          </p:cNvPr>
          <p:cNvSpPr>
            <a:spLocks noGrp="1"/>
          </p:cNvSpPr>
          <p:nvPr>
            <p:ph idx="1"/>
          </p:nvPr>
        </p:nvSpPr>
        <p:spPr/>
        <p:txBody>
          <a:bodyPr>
            <a:normAutofit fontScale="85000" lnSpcReduction="10000"/>
          </a:bodyPr>
          <a:lstStyle/>
          <a:p>
            <a:r>
              <a:rPr lang="en-US" dirty="0"/>
              <a:t>In terms of operating challenges, the founders/owners of the businesses will have to start working on the business basics, ranging from production choices to supply chains to marketing plans. </a:t>
            </a:r>
          </a:p>
          <a:p>
            <a:pPr lvl="1"/>
            <a:r>
              <a:rPr lang="en-US" dirty="0"/>
              <a:t>In some cases, the </a:t>
            </a:r>
            <a:r>
              <a:rPr lang="en-US" b="1" dirty="0"/>
              <a:t>investors who provide angel financing may be able to offer help </a:t>
            </a:r>
            <a:r>
              <a:rPr lang="en-US" dirty="0"/>
              <a:t>on these dimensions, based upon their experiences with prior businesses that they have successfully built up. </a:t>
            </a:r>
          </a:p>
          <a:p>
            <a:pPr lvl="1"/>
            <a:r>
              <a:rPr lang="en-US" dirty="0"/>
              <a:t>In other cases, </a:t>
            </a:r>
            <a:r>
              <a:rPr lang="en-US" b="1" dirty="0"/>
              <a:t>founders may have to bring in someone from the outside </a:t>
            </a:r>
            <a:r>
              <a:rPr lang="en-US" dirty="0"/>
              <a:t>with business-building experience, again offering an ownership stake as an incentive. </a:t>
            </a:r>
          </a:p>
          <a:p>
            <a:pPr lvl="1"/>
            <a:r>
              <a:rPr lang="en-US" dirty="0"/>
              <a:t>This tension between a founder’s desire to maintain control and investors’ wanting to change the way a business is run can lead to what Noam Wasserman has labeled </a:t>
            </a:r>
            <a:r>
              <a:rPr lang="en-US" b="1" dirty="0"/>
              <a:t>the Founder’s dilemma</a:t>
            </a:r>
            <a:r>
              <a:rPr lang="en-US" dirty="0"/>
              <a:t>. </a:t>
            </a:r>
          </a:p>
          <a:p>
            <a:r>
              <a:rPr lang="en-US" dirty="0"/>
              <a:t>The business model choices that are made at this stage of the life cycle </a:t>
            </a:r>
            <a:r>
              <a:rPr lang="en-US" b="1" dirty="0"/>
              <a:t>require tradeoffs</a:t>
            </a:r>
            <a:r>
              <a:rPr lang="en-US" dirty="0"/>
              <a:t>, but once made, these business modeling decisions can become difficult to change later.</a:t>
            </a:r>
          </a:p>
        </p:txBody>
      </p:sp>
      <p:sp>
        <p:nvSpPr>
          <p:cNvPr id="5" name="Text Placeholder 4">
            <a:extLst>
              <a:ext uri="{FF2B5EF4-FFF2-40B4-BE49-F238E27FC236}">
                <a16:creationId xmlns:a16="http://schemas.microsoft.com/office/drawing/2014/main" id="{EB903D53-1B80-445E-4787-458039DC59A4}"/>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B3D3290-BBE9-B8D4-FBCE-C734C669F086}"/>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367939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6BCE8-5C7A-4F6F-A7DA-8C89326028C5}"/>
              </a:ext>
            </a:extLst>
          </p:cNvPr>
          <p:cNvSpPr>
            <a:spLocks noGrp="1"/>
          </p:cNvSpPr>
          <p:nvPr>
            <p:ph type="title"/>
          </p:nvPr>
        </p:nvSpPr>
        <p:spPr/>
        <p:txBody>
          <a:bodyPr/>
          <a:lstStyle/>
          <a:p>
            <a:r>
              <a:rPr lang="en-US" dirty="0"/>
              <a:t>The financial challenge</a:t>
            </a:r>
          </a:p>
        </p:txBody>
      </p:sp>
      <p:sp>
        <p:nvSpPr>
          <p:cNvPr id="6" name="Content Placeholder 5">
            <a:extLst>
              <a:ext uri="{FF2B5EF4-FFF2-40B4-BE49-F238E27FC236}">
                <a16:creationId xmlns:a16="http://schemas.microsoft.com/office/drawing/2014/main" id="{67BECF8B-17B2-67F3-D905-7080E21B02A6}"/>
              </a:ext>
            </a:extLst>
          </p:cNvPr>
          <p:cNvSpPr>
            <a:spLocks noGrp="1"/>
          </p:cNvSpPr>
          <p:nvPr>
            <p:ph idx="1"/>
          </p:nvPr>
        </p:nvSpPr>
        <p:spPr/>
        <p:txBody>
          <a:bodyPr>
            <a:normAutofit fontScale="85000" lnSpcReduction="20000"/>
          </a:bodyPr>
          <a:lstStyle/>
          <a:p>
            <a:r>
              <a:rPr lang="en-US" dirty="0"/>
              <a:t>On the financial front, businesses going through young growth will see the beginnings of tangible results, with the first streams of revenues coming in, and even growing at high rates. Those revenues, though, will often be overwhelmed by continuing and growing expenses. </a:t>
            </a:r>
          </a:p>
          <a:p>
            <a:r>
              <a:rPr lang="en-US" dirty="0"/>
              <a:t>The clues to how the firm will do, as it grows lie in:</a:t>
            </a:r>
          </a:p>
          <a:p>
            <a:pPr lvl="1"/>
            <a:r>
              <a:rPr lang="en-US" u="sng" dirty="0"/>
              <a:t>Growth versus Operating Expenses</a:t>
            </a:r>
            <a:r>
              <a:rPr lang="en-US" dirty="0"/>
              <a:t>: While expenses will run ahead of revenues for most firms in this stage of the life cycle, it does matter whether those expenses are associated with the products or services that are being sold in the current period or are being driven by the company’s growth ambitions.</a:t>
            </a:r>
          </a:p>
          <a:p>
            <a:pPr lvl="1"/>
            <a:r>
              <a:rPr lang="en-US" u="sng" dirty="0"/>
              <a:t>Unit Economics</a:t>
            </a:r>
            <a:r>
              <a:rPr lang="en-US" dirty="0"/>
              <a:t>: The unit economics of a business measure the marginal profitability of the extra unit that is sold, capturing the difference between revenue generated on that unit and the costs of producing that unit. </a:t>
            </a:r>
          </a:p>
          <a:p>
            <a:pPr lvl="1"/>
            <a:r>
              <a:rPr lang="en-US" u="sng" dirty="0"/>
              <a:t>Stock based compensation</a:t>
            </a:r>
            <a:r>
              <a:rPr lang="en-US" dirty="0"/>
              <a:t>: Young companies have negative cash flows, and as they seek to hire and keep employees, they can often stay competitive only by offering stock-based compensation in the form of shares or options in the underlying businesses. </a:t>
            </a:r>
          </a:p>
        </p:txBody>
      </p:sp>
      <p:sp>
        <p:nvSpPr>
          <p:cNvPr id="3" name="Text Placeholder 2">
            <a:extLst>
              <a:ext uri="{FF2B5EF4-FFF2-40B4-BE49-F238E27FC236}">
                <a16:creationId xmlns:a16="http://schemas.microsoft.com/office/drawing/2014/main" id="{4E9964EF-14E5-1A58-AF41-5401ABD12EF4}"/>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DA2ED26-9C86-462B-32DF-F32D49F9F1E4}"/>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7135332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65361-B8F8-0ADA-B36F-27E307F2A7D9}"/>
              </a:ext>
            </a:extLst>
          </p:cNvPr>
          <p:cNvSpPr>
            <a:spLocks noGrp="1"/>
          </p:cNvSpPr>
          <p:nvPr>
            <p:ph type="title"/>
          </p:nvPr>
        </p:nvSpPr>
        <p:spPr/>
        <p:txBody>
          <a:bodyPr>
            <a:normAutofit/>
          </a:bodyPr>
          <a:lstStyle/>
          <a:p>
            <a:r>
              <a:rPr lang="en-US" dirty="0"/>
              <a:t>The capital and ownership challenge</a:t>
            </a:r>
          </a:p>
        </p:txBody>
      </p:sp>
      <p:sp>
        <p:nvSpPr>
          <p:cNvPr id="7" name="Content Placeholder 6">
            <a:extLst>
              <a:ext uri="{FF2B5EF4-FFF2-40B4-BE49-F238E27FC236}">
                <a16:creationId xmlns:a16="http://schemas.microsoft.com/office/drawing/2014/main" id="{18BCFF21-891C-48E0-D2FD-BF710339DC39}"/>
              </a:ext>
            </a:extLst>
          </p:cNvPr>
          <p:cNvSpPr>
            <a:spLocks noGrp="1"/>
          </p:cNvSpPr>
          <p:nvPr>
            <p:ph idx="1"/>
          </p:nvPr>
        </p:nvSpPr>
        <p:spPr/>
        <p:txBody>
          <a:bodyPr/>
          <a:lstStyle/>
          <a:p>
            <a:r>
              <a:rPr lang="en-US" dirty="0"/>
              <a:t>As businesses make the transition from idea to product and try to build business models that can deliver profits, </a:t>
            </a:r>
            <a:r>
              <a:rPr lang="en-US" b="1" dirty="0"/>
              <a:t>they will continue to lose money and have increasingly negative cash flows</a:t>
            </a:r>
            <a:r>
              <a:rPr lang="en-US" dirty="0"/>
              <a:t>. </a:t>
            </a:r>
          </a:p>
          <a:p>
            <a:r>
              <a:rPr lang="en-US" dirty="0"/>
              <a:t>That will </a:t>
            </a:r>
            <a:r>
              <a:rPr lang="en-US" b="1" dirty="0"/>
              <a:t>require capital infusions</a:t>
            </a:r>
            <a:r>
              <a:rPr lang="en-US" dirty="0"/>
              <a:t>, and a </a:t>
            </a:r>
            <a:r>
              <a:rPr lang="en-US" b="1" dirty="0"/>
              <a:t>dilution</a:t>
            </a:r>
            <a:r>
              <a:rPr lang="en-US" dirty="0"/>
              <a:t> of founder holdings in the company </a:t>
            </a:r>
          </a:p>
        </p:txBody>
      </p:sp>
      <p:sp>
        <p:nvSpPr>
          <p:cNvPr id="5" name="Text Placeholder 4">
            <a:extLst>
              <a:ext uri="{FF2B5EF4-FFF2-40B4-BE49-F238E27FC236}">
                <a16:creationId xmlns:a16="http://schemas.microsoft.com/office/drawing/2014/main" id="{2FAB7558-6A4B-E5FC-8317-7C76ADE0ED26}"/>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4E41EA3-A11C-AA5E-3179-5F7473D2F631}"/>
              </a:ext>
            </a:extLst>
          </p:cNvPr>
          <p:cNvSpPr>
            <a:spLocks noGrp="1"/>
          </p:cNvSpPr>
          <p:nvPr>
            <p:ph type="ftr" sz="quarter" idx="11"/>
          </p:nvPr>
        </p:nvSpPr>
        <p:spPr/>
        <p:txBody>
          <a:bodyPr/>
          <a:lstStyle/>
          <a:p>
            <a:r>
              <a:rPr lang="en-US"/>
              <a:t>Aswath Damodaran</a:t>
            </a:r>
          </a:p>
        </p:txBody>
      </p:sp>
      <p:pic>
        <p:nvPicPr>
          <p:cNvPr id="3" name="Picture 2">
            <a:extLst>
              <a:ext uri="{FF2B5EF4-FFF2-40B4-BE49-F238E27FC236}">
                <a16:creationId xmlns:a16="http://schemas.microsoft.com/office/drawing/2014/main" id="{00107A39-0F05-B4A6-C390-B435C92C2543}"/>
              </a:ext>
            </a:extLst>
          </p:cNvPr>
          <p:cNvPicPr>
            <a:picLocks noChangeAspect="1"/>
          </p:cNvPicPr>
          <p:nvPr/>
        </p:nvPicPr>
        <p:blipFill>
          <a:blip r:embed="rId2"/>
          <a:stretch>
            <a:fillRect/>
          </a:stretch>
        </p:blipFill>
        <p:spPr>
          <a:xfrm>
            <a:off x="1026656" y="3531995"/>
            <a:ext cx="4404880" cy="3028355"/>
          </a:xfrm>
          <a:prstGeom prst="rect">
            <a:avLst/>
          </a:prstGeom>
        </p:spPr>
      </p:pic>
    </p:spTree>
    <p:extLst>
      <p:ext uri="{BB962C8B-B14F-4D97-AF65-F5344CB8AC3E}">
        <p14:creationId xmlns:p14="http://schemas.microsoft.com/office/powerpoint/2010/main" val="325040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E1634-F6C4-6558-2138-3197105AD17A}"/>
              </a:ext>
            </a:extLst>
          </p:cNvPr>
          <p:cNvSpPr>
            <a:spLocks noGrp="1"/>
          </p:cNvSpPr>
          <p:nvPr>
            <p:ph type="title"/>
          </p:nvPr>
        </p:nvSpPr>
        <p:spPr/>
        <p:txBody>
          <a:bodyPr>
            <a:normAutofit/>
          </a:bodyPr>
          <a:lstStyle/>
          <a:p>
            <a:r>
              <a:rPr lang="en-US" dirty="0"/>
              <a:t>Phase 3: High growth – the business challenge</a:t>
            </a:r>
          </a:p>
        </p:txBody>
      </p:sp>
      <p:sp>
        <p:nvSpPr>
          <p:cNvPr id="10" name="Content Placeholder 9">
            <a:extLst>
              <a:ext uri="{FF2B5EF4-FFF2-40B4-BE49-F238E27FC236}">
                <a16:creationId xmlns:a16="http://schemas.microsoft.com/office/drawing/2014/main" id="{55A875B8-78D0-AD0E-8BE3-639FD0017CE9}"/>
              </a:ext>
            </a:extLst>
          </p:cNvPr>
          <p:cNvSpPr>
            <a:spLocks noGrp="1"/>
          </p:cNvSpPr>
          <p:nvPr>
            <p:ph idx="1"/>
          </p:nvPr>
        </p:nvSpPr>
        <p:spPr/>
        <p:txBody>
          <a:bodyPr/>
          <a:lstStyle/>
          <a:p>
            <a:r>
              <a:rPr lang="en-US" dirty="0"/>
              <a:t>The </a:t>
            </a:r>
            <a:r>
              <a:rPr lang="en-US" b="1" dirty="0"/>
              <a:t>scaling up test </a:t>
            </a:r>
            <a:r>
              <a:rPr lang="en-US" dirty="0"/>
              <a:t>has an operating component, but it also brings the trade-off between control and capital, prevalent in the first two stages of the cycle, to the surface. </a:t>
            </a:r>
          </a:p>
          <a:p>
            <a:r>
              <a:rPr lang="en-US" dirty="0"/>
              <a:t>Scaling up may require so much capital that founders who access that capital </a:t>
            </a:r>
            <a:r>
              <a:rPr lang="en-US" b="1" dirty="0"/>
              <a:t>will have to give up enough of their ownership stakes </a:t>
            </a:r>
            <a:r>
              <a:rPr lang="en-US" dirty="0"/>
              <a:t>to outside investors, to lose control of their businesses. </a:t>
            </a:r>
          </a:p>
        </p:txBody>
      </p:sp>
      <p:sp>
        <p:nvSpPr>
          <p:cNvPr id="5" name="Text Placeholder 4">
            <a:extLst>
              <a:ext uri="{FF2B5EF4-FFF2-40B4-BE49-F238E27FC236}">
                <a16:creationId xmlns:a16="http://schemas.microsoft.com/office/drawing/2014/main" id="{F6535C96-F2CA-F805-3623-3D142EA8DBF4}"/>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08C4E855-E8FB-D6FE-9675-19244638A630}"/>
              </a:ext>
            </a:extLst>
          </p:cNvPr>
          <p:cNvSpPr>
            <a:spLocks noGrp="1"/>
          </p:cNvSpPr>
          <p:nvPr>
            <p:ph type="ftr" sz="quarter" idx="11"/>
          </p:nvPr>
        </p:nvSpPr>
        <p:spPr/>
        <p:txBody>
          <a:bodyPr/>
          <a:lstStyle/>
          <a:p>
            <a:r>
              <a:rPr lang="en-US" dirty="0" err="1"/>
              <a:t>Aswath</a:t>
            </a:r>
            <a:r>
              <a:rPr lang="en-US" dirty="0"/>
              <a:t> Damodaran</a:t>
            </a:r>
          </a:p>
        </p:txBody>
      </p:sp>
      <p:pic>
        <p:nvPicPr>
          <p:cNvPr id="3" name="Picture 2" descr="Graphical user interface&#10;&#10;Description automatically generated with medium confidence">
            <a:extLst>
              <a:ext uri="{FF2B5EF4-FFF2-40B4-BE49-F238E27FC236}">
                <a16:creationId xmlns:a16="http://schemas.microsoft.com/office/drawing/2014/main" id="{5325B181-3F29-9548-4FED-E4921A170173}"/>
              </a:ext>
            </a:extLst>
          </p:cNvPr>
          <p:cNvPicPr>
            <a:picLocks noChangeAspect="1"/>
          </p:cNvPicPr>
          <p:nvPr/>
        </p:nvPicPr>
        <p:blipFill>
          <a:blip r:embed="rId2"/>
          <a:stretch>
            <a:fillRect/>
          </a:stretch>
        </p:blipFill>
        <p:spPr>
          <a:xfrm>
            <a:off x="192749" y="3666227"/>
            <a:ext cx="5486400" cy="2491105"/>
          </a:xfrm>
          <a:prstGeom prst="rect">
            <a:avLst/>
          </a:prstGeom>
        </p:spPr>
      </p:pic>
    </p:spTree>
    <p:extLst>
      <p:ext uri="{BB962C8B-B14F-4D97-AF65-F5344CB8AC3E}">
        <p14:creationId xmlns:p14="http://schemas.microsoft.com/office/powerpoint/2010/main" val="1361001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8A083-3E76-7CBE-47F3-739D80BD873B}"/>
              </a:ext>
            </a:extLst>
          </p:cNvPr>
          <p:cNvSpPr>
            <a:spLocks noGrp="1"/>
          </p:cNvSpPr>
          <p:nvPr>
            <p:ph type="title"/>
          </p:nvPr>
        </p:nvSpPr>
        <p:spPr/>
        <p:txBody>
          <a:bodyPr/>
          <a:lstStyle/>
          <a:p>
            <a:r>
              <a:rPr lang="en-US" dirty="0"/>
              <a:t>The financial challenge</a:t>
            </a:r>
          </a:p>
        </p:txBody>
      </p:sp>
      <p:sp>
        <p:nvSpPr>
          <p:cNvPr id="7" name="Content Placeholder 6">
            <a:extLst>
              <a:ext uri="{FF2B5EF4-FFF2-40B4-BE49-F238E27FC236}">
                <a16:creationId xmlns:a16="http://schemas.microsoft.com/office/drawing/2014/main" id="{B5B46D89-7725-DB1E-7F1D-D6975F729FD8}"/>
              </a:ext>
            </a:extLst>
          </p:cNvPr>
          <p:cNvSpPr>
            <a:spLocks noGrp="1"/>
          </p:cNvSpPr>
          <p:nvPr>
            <p:ph idx="1"/>
          </p:nvPr>
        </p:nvSpPr>
        <p:spPr/>
        <p:txBody>
          <a:bodyPr>
            <a:normAutofit fontScale="92500" lnSpcReduction="20000"/>
          </a:bodyPr>
          <a:lstStyle/>
          <a:p>
            <a:r>
              <a:rPr lang="en-US" dirty="0"/>
              <a:t>In financial terms, this is the phase where the </a:t>
            </a:r>
            <a:r>
              <a:rPr lang="en-US" b="1" dirty="0"/>
              <a:t>business model will be tested and measured</a:t>
            </a:r>
            <a:r>
              <a:rPr lang="en-US" dirty="0"/>
              <a:t>. </a:t>
            </a:r>
          </a:p>
          <a:p>
            <a:pPr lvl="1"/>
            <a:r>
              <a:rPr lang="en-US" dirty="0"/>
              <a:t>If successful, revenue growth will continue at high rates, but expenses will grow at lower rates (economies of scale), generating less negative and, in some cases, even positive profits. </a:t>
            </a:r>
          </a:p>
          <a:p>
            <a:pPr lvl="1"/>
            <a:r>
              <a:rPr lang="en-US" dirty="0"/>
              <a:t>The question of how quickly this will happen will depend in large part on the unit economics of the business, which we referenced in the last section. </a:t>
            </a:r>
          </a:p>
          <a:p>
            <a:r>
              <a:rPr lang="en-US" dirty="0"/>
              <a:t>The bottom line is that </a:t>
            </a:r>
            <a:r>
              <a:rPr lang="en-US" b="1" dirty="0"/>
              <a:t>not all successful businesses scale up</a:t>
            </a:r>
            <a:r>
              <a:rPr lang="en-US" dirty="0"/>
              <a:t>, and when they fail to do so, it can be just as much because the business is not scalable as it is because founders do not want to give up control. </a:t>
            </a:r>
          </a:p>
          <a:p>
            <a:r>
              <a:rPr lang="en-US" dirty="0"/>
              <a:t>The businesses </a:t>
            </a:r>
            <a:r>
              <a:rPr lang="en-US" b="1" dirty="0"/>
              <a:t>that choose to not scale up should not be viewed as failures</a:t>
            </a:r>
            <a:r>
              <a:rPr lang="en-US" dirty="0"/>
              <a:t>, since small businesses that are self-sustaining and meet a market need represent a key part of any economy.</a:t>
            </a:r>
          </a:p>
          <a:p>
            <a:endParaRPr lang="en-US" dirty="0"/>
          </a:p>
        </p:txBody>
      </p:sp>
      <p:sp>
        <p:nvSpPr>
          <p:cNvPr id="3" name="Text Placeholder 2">
            <a:extLst>
              <a:ext uri="{FF2B5EF4-FFF2-40B4-BE49-F238E27FC236}">
                <a16:creationId xmlns:a16="http://schemas.microsoft.com/office/drawing/2014/main" id="{05DE4C15-D184-4CF5-D5E3-87FB0257EC9A}"/>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085D37F6-CD79-FFA8-BC8F-76074DA702AA}"/>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315255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2CAFC-F15C-AC73-F971-34A4EC74C763}"/>
              </a:ext>
            </a:extLst>
          </p:cNvPr>
          <p:cNvSpPr>
            <a:spLocks noGrp="1"/>
          </p:cNvSpPr>
          <p:nvPr>
            <p:ph type="title"/>
          </p:nvPr>
        </p:nvSpPr>
        <p:spPr/>
        <p:txBody>
          <a:bodyPr/>
          <a:lstStyle/>
          <a:p>
            <a:r>
              <a:rPr lang="en-US" dirty="0"/>
              <a:t>The capital &amp; ownership challenge</a:t>
            </a:r>
          </a:p>
        </p:txBody>
      </p:sp>
      <p:sp>
        <p:nvSpPr>
          <p:cNvPr id="3" name="Content Placeholder 2">
            <a:extLst>
              <a:ext uri="{FF2B5EF4-FFF2-40B4-BE49-F238E27FC236}">
                <a16:creationId xmlns:a16="http://schemas.microsoft.com/office/drawing/2014/main" id="{546BF8FA-5EBA-857E-FC45-25F6EBAFD97D}"/>
              </a:ext>
            </a:extLst>
          </p:cNvPr>
          <p:cNvSpPr>
            <a:spLocks noGrp="1"/>
          </p:cNvSpPr>
          <p:nvPr>
            <p:ph idx="1"/>
          </p:nvPr>
        </p:nvSpPr>
        <p:spPr/>
        <p:txBody>
          <a:bodyPr>
            <a:normAutofit fontScale="92500" lnSpcReduction="10000"/>
          </a:bodyPr>
          <a:lstStyle/>
          <a:p>
            <a:r>
              <a:rPr lang="en-US" dirty="0"/>
              <a:t>Businesses that can grow revenues and deliver profits have created business models that work, and while they can choose to stay private, </a:t>
            </a:r>
            <a:r>
              <a:rPr lang="en-US" b="1" dirty="0"/>
              <a:t>the incentives to enter public markets will increase</a:t>
            </a:r>
            <a:r>
              <a:rPr lang="en-US" dirty="0"/>
              <a:t>, especially as they scale up. </a:t>
            </a:r>
          </a:p>
          <a:p>
            <a:pPr lvl="1"/>
            <a:r>
              <a:rPr lang="en-US" dirty="0"/>
              <a:t>One reason is to </a:t>
            </a:r>
            <a:r>
              <a:rPr lang="en-US" b="1" dirty="0"/>
              <a:t>allow founders, existing investors and employees to cash out </a:t>
            </a:r>
            <a:r>
              <a:rPr lang="en-US" dirty="0"/>
              <a:t>on their ownership holdings, by selling their shares or exercising their options, in more liquid, public markets. </a:t>
            </a:r>
          </a:p>
          <a:p>
            <a:pPr lvl="1"/>
            <a:r>
              <a:rPr lang="en-US" dirty="0"/>
              <a:t>Another is to that young companies that are still burning cash and </a:t>
            </a:r>
            <a:r>
              <a:rPr lang="en-US" b="1" dirty="0"/>
              <a:t>need to raise capital can do so often at better terms </a:t>
            </a:r>
            <a:r>
              <a:rPr lang="en-US" dirty="0"/>
              <a:t>(in terms of ownership given up in exchange) in public markets than from venture capitalists. </a:t>
            </a:r>
          </a:p>
          <a:p>
            <a:r>
              <a:rPr lang="en-US" dirty="0"/>
              <a:t>The extent of the push to go public will be </a:t>
            </a:r>
            <a:r>
              <a:rPr lang="en-US" b="1" dirty="0"/>
              <a:t>greater in regions of the world with liquid capital markets</a:t>
            </a:r>
            <a:r>
              <a:rPr lang="en-US" dirty="0"/>
              <a:t>, for larger businesses, and in sectors that investors see as attractive investment destinations. </a:t>
            </a:r>
          </a:p>
          <a:p>
            <a:endParaRPr lang="en-US" dirty="0"/>
          </a:p>
        </p:txBody>
      </p:sp>
      <p:sp>
        <p:nvSpPr>
          <p:cNvPr id="5" name="Text Placeholder 4">
            <a:extLst>
              <a:ext uri="{FF2B5EF4-FFF2-40B4-BE49-F238E27FC236}">
                <a16:creationId xmlns:a16="http://schemas.microsoft.com/office/drawing/2014/main" id="{324318F2-B70A-A10B-9357-B09F9A96D6BF}"/>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6350F461-45C3-D7B2-4C1B-09C941BDF5CE}"/>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3927527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BEC27-34D0-1588-928E-11E6A1A56F38}"/>
              </a:ext>
            </a:extLst>
          </p:cNvPr>
          <p:cNvSpPr>
            <a:spLocks noGrp="1"/>
          </p:cNvSpPr>
          <p:nvPr>
            <p:ph type="title"/>
          </p:nvPr>
        </p:nvSpPr>
        <p:spPr/>
        <p:txBody>
          <a:bodyPr>
            <a:normAutofit/>
          </a:bodyPr>
          <a:lstStyle/>
          <a:p>
            <a:r>
              <a:rPr lang="en-US" dirty="0"/>
              <a:t>Phase 4: Mature growth – the business challenge</a:t>
            </a:r>
          </a:p>
        </p:txBody>
      </p:sp>
      <p:sp>
        <p:nvSpPr>
          <p:cNvPr id="7" name="Content Placeholder 6">
            <a:extLst>
              <a:ext uri="{FF2B5EF4-FFF2-40B4-BE49-F238E27FC236}">
                <a16:creationId xmlns:a16="http://schemas.microsoft.com/office/drawing/2014/main" id="{448BE813-77D9-3593-41ED-36C6F9D53DC5}"/>
              </a:ext>
            </a:extLst>
          </p:cNvPr>
          <p:cNvSpPr>
            <a:spLocks noGrp="1"/>
          </p:cNvSpPr>
          <p:nvPr>
            <p:ph idx="1"/>
          </p:nvPr>
        </p:nvSpPr>
        <p:spPr/>
        <p:txBody>
          <a:bodyPr>
            <a:normAutofit lnSpcReduction="10000"/>
          </a:bodyPr>
          <a:lstStyle/>
          <a:p>
            <a:r>
              <a:rPr lang="en-US" dirty="0"/>
              <a:t>The operating challenges for businesses at this stage that </a:t>
            </a:r>
            <a:r>
              <a:rPr lang="en-US" b="1" dirty="0"/>
              <a:t>choose to continue growth is that growth must be on a much large scale</a:t>
            </a:r>
            <a:r>
              <a:rPr lang="en-US" dirty="0"/>
              <a:t>. In short, growing revenues at 25% a year is much simpler when base year revenues are $10 million than when they are $1 billion. </a:t>
            </a:r>
          </a:p>
          <a:p>
            <a:r>
              <a:rPr lang="en-US" dirty="0"/>
              <a:t>The companies that can pull of this </a:t>
            </a:r>
            <a:r>
              <a:rPr lang="en-US" b="1" dirty="0"/>
              <a:t>unusual feat are exceptional and often get anointed as market stars</a:t>
            </a:r>
            <a:r>
              <a:rPr lang="en-US" dirty="0"/>
              <a:t>. </a:t>
            </a:r>
          </a:p>
          <a:p>
            <a:r>
              <a:rPr lang="en-US" dirty="0"/>
              <a:t>For all firms at this stage, the other challenge is </a:t>
            </a:r>
            <a:r>
              <a:rPr lang="en-US" b="1" dirty="0"/>
              <a:t>improving operating margins</a:t>
            </a:r>
            <a:r>
              <a:rPr lang="en-US" dirty="0"/>
              <a:t>, with part of that improvement coming from fine tuning business models to make them more efficient and part from more economies of scale. </a:t>
            </a:r>
          </a:p>
        </p:txBody>
      </p:sp>
      <p:sp>
        <p:nvSpPr>
          <p:cNvPr id="3" name="Text Placeholder 2">
            <a:extLst>
              <a:ext uri="{FF2B5EF4-FFF2-40B4-BE49-F238E27FC236}">
                <a16:creationId xmlns:a16="http://schemas.microsoft.com/office/drawing/2014/main" id="{667DF512-DBBA-0D82-86A0-909B3E6F9C00}"/>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8D97410A-20E2-D876-D8AC-92B49E36A7ED}"/>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939768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0EF9F-16E9-1EC5-3955-4391AAD075B7}"/>
              </a:ext>
            </a:extLst>
          </p:cNvPr>
          <p:cNvSpPr>
            <a:spLocks noGrp="1"/>
          </p:cNvSpPr>
          <p:nvPr>
            <p:ph type="title"/>
          </p:nvPr>
        </p:nvSpPr>
        <p:spPr/>
        <p:txBody>
          <a:bodyPr/>
          <a:lstStyle/>
          <a:p>
            <a:r>
              <a:rPr lang="en-US" dirty="0"/>
              <a:t>The </a:t>
            </a:r>
            <a:r>
              <a:rPr lang="en-US" dirty="0" err="1"/>
              <a:t>Fangam</a:t>
            </a:r>
            <a:r>
              <a:rPr lang="en-US" dirty="0"/>
              <a:t> success stories</a:t>
            </a:r>
          </a:p>
        </p:txBody>
      </p:sp>
      <p:graphicFrame>
        <p:nvGraphicFramePr>
          <p:cNvPr id="5" name="Content Placeholder 4">
            <a:extLst>
              <a:ext uri="{FF2B5EF4-FFF2-40B4-BE49-F238E27FC236}">
                <a16:creationId xmlns:a16="http://schemas.microsoft.com/office/drawing/2014/main" id="{E81DDD23-9871-D363-08BC-35EB87504D88}"/>
              </a:ext>
            </a:extLst>
          </p:cNvPr>
          <p:cNvGraphicFramePr>
            <a:graphicFrameLocks noGrp="1"/>
          </p:cNvGraphicFramePr>
          <p:nvPr>
            <p:ph idx="1"/>
            <p:extLst>
              <p:ext uri="{D42A27DB-BD31-4B8C-83A1-F6EECF244321}">
                <p14:modId xmlns:p14="http://schemas.microsoft.com/office/powerpoint/2010/main" val="1140433726"/>
              </p:ext>
            </p:extLst>
          </p:nvPr>
        </p:nvGraphicFramePr>
        <p:xfrm>
          <a:off x="628650" y="685800"/>
          <a:ext cx="5033960" cy="2205736"/>
        </p:xfrm>
        <a:graphic>
          <a:graphicData uri="http://schemas.openxmlformats.org/drawingml/2006/table">
            <a:tbl>
              <a:tblPr firstRow="1" firstCol="1" bandRow="1">
                <a:tableStyleId>{5C22544A-7EE6-4342-B048-85BDC9FD1C3A}</a:tableStyleId>
              </a:tblPr>
              <a:tblGrid>
                <a:gridCol w="1258490">
                  <a:extLst>
                    <a:ext uri="{9D8B030D-6E8A-4147-A177-3AD203B41FA5}">
                      <a16:colId xmlns:a16="http://schemas.microsoft.com/office/drawing/2014/main" val="2331741460"/>
                    </a:ext>
                  </a:extLst>
                </a:gridCol>
                <a:gridCol w="1258490">
                  <a:extLst>
                    <a:ext uri="{9D8B030D-6E8A-4147-A177-3AD203B41FA5}">
                      <a16:colId xmlns:a16="http://schemas.microsoft.com/office/drawing/2014/main" val="907114452"/>
                    </a:ext>
                  </a:extLst>
                </a:gridCol>
                <a:gridCol w="1258490">
                  <a:extLst>
                    <a:ext uri="{9D8B030D-6E8A-4147-A177-3AD203B41FA5}">
                      <a16:colId xmlns:a16="http://schemas.microsoft.com/office/drawing/2014/main" val="3402671246"/>
                    </a:ext>
                  </a:extLst>
                </a:gridCol>
                <a:gridCol w="1258490">
                  <a:extLst>
                    <a:ext uri="{9D8B030D-6E8A-4147-A177-3AD203B41FA5}">
                      <a16:colId xmlns:a16="http://schemas.microsoft.com/office/drawing/2014/main" val="1056108312"/>
                    </a:ext>
                  </a:extLst>
                </a:gridCol>
              </a:tblGrid>
              <a:tr h="197063">
                <a:tc>
                  <a:txBody>
                    <a:bodyPr/>
                    <a:lstStyle/>
                    <a:p>
                      <a:endParaRPr lang="en-US" sz="1000">
                        <a:effectLst/>
                        <a:latin typeface="New York"/>
                      </a:endParaRPr>
                    </a:p>
                  </a:txBody>
                  <a:tcPr marL="68482" marR="68482" marT="0" marB="0" anchor="b"/>
                </a:tc>
                <a:tc gridSpan="2">
                  <a:txBody>
                    <a:bodyPr/>
                    <a:lstStyle/>
                    <a:p>
                      <a:pPr marL="0" marR="0" algn="ctr">
                        <a:lnSpc>
                          <a:spcPct val="150000"/>
                        </a:lnSpc>
                        <a:spcBef>
                          <a:spcPts val="0"/>
                        </a:spcBef>
                        <a:spcAft>
                          <a:spcPts val="0"/>
                        </a:spcAft>
                      </a:pPr>
                      <a:r>
                        <a:rPr lang="en-US" sz="1200">
                          <a:effectLst/>
                        </a:rPr>
                        <a:t>Revenues (in $ billions)</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b"/>
                </a:tc>
                <a:tc hMerge="1">
                  <a:txBody>
                    <a:bodyPr/>
                    <a:lstStyle/>
                    <a:p>
                      <a:endParaRPr lang="en-US"/>
                    </a:p>
                  </a:txBody>
                  <a:tcPr/>
                </a:tc>
                <a:tc>
                  <a:txBody>
                    <a:bodyPr/>
                    <a:lstStyle/>
                    <a:p>
                      <a:endParaRPr lang="en-US" sz="1000">
                        <a:effectLst/>
                        <a:latin typeface="New York"/>
                      </a:endParaRPr>
                    </a:p>
                  </a:txBody>
                  <a:tcPr marL="68482" marR="68482" marT="0" marB="0" anchor="b"/>
                </a:tc>
                <a:extLst>
                  <a:ext uri="{0D108BD9-81ED-4DB2-BD59-A6C34878D82A}">
                    <a16:rowId xmlns:a16="http://schemas.microsoft.com/office/drawing/2014/main" val="4007219624"/>
                  </a:ext>
                </a:extLst>
              </a:tr>
              <a:tr h="197063">
                <a:tc>
                  <a:txBody>
                    <a:bodyPr/>
                    <a:lstStyle/>
                    <a:p>
                      <a:endParaRPr lang="en-US" sz="1000">
                        <a:effectLst/>
                        <a:latin typeface="New York"/>
                      </a:endParaRPr>
                    </a:p>
                  </a:txBody>
                  <a:tcPr marL="68482" marR="68482" marT="0" marB="0" anchor="b"/>
                </a:tc>
                <a:tc>
                  <a:txBody>
                    <a:bodyPr/>
                    <a:lstStyle/>
                    <a:p>
                      <a:pPr marL="0" marR="0" algn="ctr">
                        <a:lnSpc>
                          <a:spcPct val="150000"/>
                        </a:lnSpc>
                        <a:spcBef>
                          <a:spcPts val="0"/>
                        </a:spcBef>
                        <a:spcAft>
                          <a:spcPts val="0"/>
                        </a:spcAft>
                      </a:pPr>
                      <a:r>
                        <a:rPr lang="en-US" sz="1200">
                          <a:effectLst/>
                        </a:rPr>
                        <a:t>In 2010</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b"/>
                </a:tc>
                <a:tc>
                  <a:txBody>
                    <a:bodyPr/>
                    <a:lstStyle/>
                    <a:p>
                      <a:pPr marL="0" marR="0" algn="ctr">
                        <a:lnSpc>
                          <a:spcPct val="150000"/>
                        </a:lnSpc>
                        <a:spcBef>
                          <a:spcPts val="0"/>
                        </a:spcBef>
                        <a:spcAft>
                          <a:spcPts val="0"/>
                        </a:spcAft>
                      </a:pPr>
                      <a:r>
                        <a:rPr lang="en-US" sz="1200">
                          <a:effectLst/>
                        </a:rPr>
                        <a:t>In 2020</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b"/>
                </a:tc>
                <a:tc>
                  <a:txBody>
                    <a:bodyPr/>
                    <a:lstStyle/>
                    <a:p>
                      <a:pPr marL="0" marR="0" algn="ctr">
                        <a:lnSpc>
                          <a:spcPct val="150000"/>
                        </a:lnSpc>
                        <a:spcBef>
                          <a:spcPts val="0"/>
                        </a:spcBef>
                        <a:spcAft>
                          <a:spcPts val="0"/>
                        </a:spcAft>
                      </a:pPr>
                      <a:r>
                        <a:rPr lang="en-US" sz="1200">
                          <a:effectLst/>
                        </a:rPr>
                        <a:t>CAGR over decade</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b"/>
                </a:tc>
                <a:extLst>
                  <a:ext uri="{0D108BD9-81ED-4DB2-BD59-A6C34878D82A}">
                    <a16:rowId xmlns:a16="http://schemas.microsoft.com/office/drawing/2014/main" val="3885752120"/>
                  </a:ext>
                </a:extLst>
              </a:tr>
              <a:tr h="197011">
                <a:tc>
                  <a:txBody>
                    <a:bodyPr/>
                    <a:lstStyle/>
                    <a:p>
                      <a:pPr marL="0" marR="0" algn="l">
                        <a:lnSpc>
                          <a:spcPct val="150000"/>
                        </a:lnSpc>
                        <a:spcBef>
                          <a:spcPts val="0"/>
                        </a:spcBef>
                        <a:spcAft>
                          <a:spcPts val="0"/>
                        </a:spcAft>
                      </a:pPr>
                      <a:r>
                        <a:rPr lang="en-US" sz="1200">
                          <a:effectLst/>
                        </a:rPr>
                        <a:t>Facebook</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b"/>
                </a:tc>
                <a:tc>
                  <a:txBody>
                    <a:bodyPr/>
                    <a:lstStyle/>
                    <a:p>
                      <a:pPr marL="0" marR="0" algn="ctr">
                        <a:lnSpc>
                          <a:spcPct val="150000"/>
                        </a:lnSpc>
                        <a:spcBef>
                          <a:spcPts val="0"/>
                        </a:spcBef>
                        <a:spcAft>
                          <a:spcPts val="0"/>
                        </a:spcAft>
                      </a:pPr>
                      <a:r>
                        <a:rPr lang="en-US" sz="1200">
                          <a:effectLst/>
                        </a:rPr>
                        <a:t> $          1,974 </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b"/>
                </a:tc>
                <a:tc>
                  <a:txBody>
                    <a:bodyPr/>
                    <a:lstStyle/>
                    <a:p>
                      <a:pPr marL="0" marR="0" algn="ctr">
                        <a:lnSpc>
                          <a:spcPct val="150000"/>
                        </a:lnSpc>
                        <a:spcBef>
                          <a:spcPts val="0"/>
                        </a:spcBef>
                        <a:spcAft>
                          <a:spcPts val="0"/>
                        </a:spcAft>
                      </a:pPr>
                      <a:r>
                        <a:rPr lang="en-US" sz="1200">
                          <a:effectLst/>
                        </a:rPr>
                        <a:t> $          117,900 </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b"/>
                </a:tc>
                <a:tc>
                  <a:txBody>
                    <a:bodyPr/>
                    <a:lstStyle/>
                    <a:p>
                      <a:pPr marL="0" marR="0" algn="ctr">
                        <a:lnSpc>
                          <a:spcPct val="150000"/>
                        </a:lnSpc>
                        <a:spcBef>
                          <a:spcPts val="0"/>
                        </a:spcBef>
                        <a:spcAft>
                          <a:spcPts val="0"/>
                        </a:spcAft>
                      </a:pPr>
                      <a:r>
                        <a:rPr lang="en-US" sz="1200">
                          <a:effectLst/>
                        </a:rPr>
                        <a:t>50.53%</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b"/>
                </a:tc>
                <a:extLst>
                  <a:ext uri="{0D108BD9-81ED-4DB2-BD59-A6C34878D82A}">
                    <a16:rowId xmlns:a16="http://schemas.microsoft.com/office/drawing/2014/main" val="1788283834"/>
                  </a:ext>
                </a:extLst>
              </a:tr>
              <a:tr h="197011">
                <a:tc>
                  <a:txBody>
                    <a:bodyPr/>
                    <a:lstStyle/>
                    <a:p>
                      <a:pPr marL="0" marR="0" algn="l">
                        <a:lnSpc>
                          <a:spcPct val="150000"/>
                        </a:lnSpc>
                        <a:spcBef>
                          <a:spcPts val="0"/>
                        </a:spcBef>
                        <a:spcAft>
                          <a:spcPts val="0"/>
                        </a:spcAft>
                      </a:pPr>
                      <a:r>
                        <a:rPr lang="en-US" sz="1200">
                          <a:effectLst/>
                        </a:rPr>
                        <a:t>Amazon</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b"/>
                </a:tc>
                <a:tc>
                  <a:txBody>
                    <a:bodyPr/>
                    <a:lstStyle/>
                    <a:p>
                      <a:pPr marL="0" marR="0" algn="ctr">
                        <a:lnSpc>
                          <a:spcPct val="150000"/>
                        </a:lnSpc>
                        <a:spcBef>
                          <a:spcPts val="0"/>
                        </a:spcBef>
                        <a:spcAft>
                          <a:spcPts val="0"/>
                        </a:spcAft>
                      </a:pPr>
                      <a:r>
                        <a:rPr lang="en-US" sz="1200">
                          <a:effectLst/>
                        </a:rPr>
                        <a:t> $        34,204 </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b"/>
                </a:tc>
                <a:tc>
                  <a:txBody>
                    <a:bodyPr/>
                    <a:lstStyle/>
                    <a:p>
                      <a:pPr marL="0" marR="0" algn="ctr">
                        <a:lnSpc>
                          <a:spcPct val="150000"/>
                        </a:lnSpc>
                        <a:spcBef>
                          <a:spcPts val="0"/>
                        </a:spcBef>
                        <a:spcAft>
                          <a:spcPts val="0"/>
                        </a:spcAft>
                      </a:pPr>
                      <a:r>
                        <a:rPr lang="en-US" sz="1200">
                          <a:effectLst/>
                        </a:rPr>
                        <a:t> $          469,800 </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b"/>
                </a:tc>
                <a:tc>
                  <a:txBody>
                    <a:bodyPr/>
                    <a:lstStyle/>
                    <a:p>
                      <a:pPr marL="0" marR="0" algn="ctr">
                        <a:lnSpc>
                          <a:spcPct val="150000"/>
                        </a:lnSpc>
                        <a:spcBef>
                          <a:spcPts val="0"/>
                        </a:spcBef>
                        <a:spcAft>
                          <a:spcPts val="0"/>
                        </a:spcAft>
                      </a:pPr>
                      <a:r>
                        <a:rPr lang="en-US" sz="1200">
                          <a:effectLst/>
                        </a:rPr>
                        <a:t>29.95%</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b"/>
                </a:tc>
                <a:extLst>
                  <a:ext uri="{0D108BD9-81ED-4DB2-BD59-A6C34878D82A}">
                    <a16:rowId xmlns:a16="http://schemas.microsoft.com/office/drawing/2014/main" val="2841352908"/>
                  </a:ext>
                </a:extLst>
              </a:tr>
              <a:tr h="197011">
                <a:tc>
                  <a:txBody>
                    <a:bodyPr/>
                    <a:lstStyle/>
                    <a:p>
                      <a:pPr marL="0" marR="0" algn="l">
                        <a:lnSpc>
                          <a:spcPct val="150000"/>
                        </a:lnSpc>
                        <a:spcBef>
                          <a:spcPts val="0"/>
                        </a:spcBef>
                        <a:spcAft>
                          <a:spcPts val="0"/>
                        </a:spcAft>
                      </a:pPr>
                      <a:r>
                        <a:rPr lang="en-US" sz="1200">
                          <a:effectLst/>
                        </a:rPr>
                        <a:t>Netflix</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b"/>
                </a:tc>
                <a:tc>
                  <a:txBody>
                    <a:bodyPr/>
                    <a:lstStyle/>
                    <a:p>
                      <a:pPr marL="0" marR="0" algn="ctr">
                        <a:lnSpc>
                          <a:spcPct val="150000"/>
                        </a:lnSpc>
                        <a:spcBef>
                          <a:spcPts val="0"/>
                        </a:spcBef>
                        <a:spcAft>
                          <a:spcPts val="0"/>
                        </a:spcAft>
                      </a:pPr>
                      <a:r>
                        <a:rPr lang="en-US" sz="1200">
                          <a:effectLst/>
                        </a:rPr>
                        <a:t> $          2,163 </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b"/>
                </a:tc>
                <a:tc>
                  <a:txBody>
                    <a:bodyPr/>
                    <a:lstStyle/>
                    <a:p>
                      <a:pPr marL="0" marR="0" algn="ctr">
                        <a:lnSpc>
                          <a:spcPct val="150000"/>
                        </a:lnSpc>
                        <a:spcBef>
                          <a:spcPts val="0"/>
                        </a:spcBef>
                        <a:spcAft>
                          <a:spcPts val="0"/>
                        </a:spcAft>
                      </a:pPr>
                      <a:r>
                        <a:rPr lang="en-US" sz="1200">
                          <a:effectLst/>
                        </a:rPr>
                        <a:t> $            29,700 </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b"/>
                </a:tc>
                <a:tc>
                  <a:txBody>
                    <a:bodyPr/>
                    <a:lstStyle/>
                    <a:p>
                      <a:pPr marL="0" marR="0" algn="ctr">
                        <a:lnSpc>
                          <a:spcPct val="150000"/>
                        </a:lnSpc>
                        <a:spcBef>
                          <a:spcPts val="0"/>
                        </a:spcBef>
                        <a:spcAft>
                          <a:spcPts val="0"/>
                        </a:spcAft>
                      </a:pPr>
                      <a:r>
                        <a:rPr lang="en-US" sz="1200">
                          <a:effectLst/>
                        </a:rPr>
                        <a:t>29.95%</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b"/>
                </a:tc>
                <a:extLst>
                  <a:ext uri="{0D108BD9-81ED-4DB2-BD59-A6C34878D82A}">
                    <a16:rowId xmlns:a16="http://schemas.microsoft.com/office/drawing/2014/main" val="3911933914"/>
                  </a:ext>
                </a:extLst>
              </a:tr>
              <a:tr h="197011">
                <a:tc>
                  <a:txBody>
                    <a:bodyPr/>
                    <a:lstStyle/>
                    <a:p>
                      <a:pPr marL="0" marR="0" algn="l">
                        <a:lnSpc>
                          <a:spcPct val="150000"/>
                        </a:lnSpc>
                        <a:spcBef>
                          <a:spcPts val="0"/>
                        </a:spcBef>
                        <a:spcAft>
                          <a:spcPts val="0"/>
                        </a:spcAft>
                      </a:pPr>
                      <a:r>
                        <a:rPr lang="en-US" sz="1200">
                          <a:effectLst/>
                        </a:rPr>
                        <a:t>Google</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b"/>
                </a:tc>
                <a:tc>
                  <a:txBody>
                    <a:bodyPr/>
                    <a:lstStyle/>
                    <a:p>
                      <a:pPr marL="0" marR="0" algn="ctr">
                        <a:lnSpc>
                          <a:spcPct val="150000"/>
                        </a:lnSpc>
                        <a:spcBef>
                          <a:spcPts val="0"/>
                        </a:spcBef>
                        <a:spcAft>
                          <a:spcPts val="0"/>
                        </a:spcAft>
                      </a:pPr>
                      <a:r>
                        <a:rPr lang="en-US" sz="1200">
                          <a:effectLst/>
                        </a:rPr>
                        <a:t> $        29,321 </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b"/>
                </a:tc>
                <a:tc>
                  <a:txBody>
                    <a:bodyPr/>
                    <a:lstStyle/>
                    <a:p>
                      <a:pPr marL="0" marR="0" algn="ctr">
                        <a:lnSpc>
                          <a:spcPct val="150000"/>
                        </a:lnSpc>
                        <a:spcBef>
                          <a:spcPts val="0"/>
                        </a:spcBef>
                        <a:spcAft>
                          <a:spcPts val="0"/>
                        </a:spcAft>
                      </a:pPr>
                      <a:r>
                        <a:rPr lang="en-US" sz="1200" dirty="0">
                          <a:effectLst/>
                        </a:rPr>
                        <a:t> $          257,600 </a:t>
                      </a:r>
                      <a:endParaRPr lang="en-US" sz="1200" dirty="0">
                        <a:effectLst/>
                        <a:latin typeface="Times"/>
                        <a:ea typeface="Times New Roman" panose="02020603050405020304" pitchFamily="18" charset="0"/>
                        <a:cs typeface="Times New Roman" panose="02020603050405020304" pitchFamily="18" charset="0"/>
                      </a:endParaRPr>
                    </a:p>
                  </a:txBody>
                  <a:tcPr marL="68482" marR="68482" marT="0" marB="0" anchor="b"/>
                </a:tc>
                <a:tc>
                  <a:txBody>
                    <a:bodyPr/>
                    <a:lstStyle/>
                    <a:p>
                      <a:pPr marL="0" marR="0" algn="ctr">
                        <a:lnSpc>
                          <a:spcPct val="150000"/>
                        </a:lnSpc>
                        <a:spcBef>
                          <a:spcPts val="0"/>
                        </a:spcBef>
                        <a:spcAft>
                          <a:spcPts val="0"/>
                        </a:spcAft>
                      </a:pPr>
                      <a:r>
                        <a:rPr lang="en-US" sz="1200">
                          <a:effectLst/>
                        </a:rPr>
                        <a:t>24.27%</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b"/>
                </a:tc>
                <a:extLst>
                  <a:ext uri="{0D108BD9-81ED-4DB2-BD59-A6C34878D82A}">
                    <a16:rowId xmlns:a16="http://schemas.microsoft.com/office/drawing/2014/main" val="2071964609"/>
                  </a:ext>
                </a:extLst>
              </a:tr>
              <a:tr h="197011">
                <a:tc>
                  <a:txBody>
                    <a:bodyPr/>
                    <a:lstStyle/>
                    <a:p>
                      <a:pPr marL="0" marR="0" algn="l">
                        <a:lnSpc>
                          <a:spcPct val="150000"/>
                        </a:lnSpc>
                        <a:spcBef>
                          <a:spcPts val="0"/>
                        </a:spcBef>
                        <a:spcAft>
                          <a:spcPts val="0"/>
                        </a:spcAft>
                      </a:pPr>
                      <a:r>
                        <a:rPr lang="en-US" sz="1200">
                          <a:effectLst/>
                        </a:rPr>
                        <a:t>Apple</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b"/>
                </a:tc>
                <a:tc>
                  <a:txBody>
                    <a:bodyPr/>
                    <a:lstStyle/>
                    <a:p>
                      <a:pPr marL="0" marR="0" algn="ctr">
                        <a:lnSpc>
                          <a:spcPct val="150000"/>
                        </a:lnSpc>
                        <a:spcBef>
                          <a:spcPts val="0"/>
                        </a:spcBef>
                        <a:spcAft>
                          <a:spcPts val="0"/>
                        </a:spcAft>
                      </a:pPr>
                      <a:r>
                        <a:rPr lang="en-US" sz="1200">
                          <a:effectLst/>
                        </a:rPr>
                        <a:t> $        65,225 </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b"/>
                </a:tc>
                <a:tc>
                  <a:txBody>
                    <a:bodyPr/>
                    <a:lstStyle/>
                    <a:p>
                      <a:pPr marL="0" marR="0" algn="ctr">
                        <a:lnSpc>
                          <a:spcPct val="150000"/>
                        </a:lnSpc>
                        <a:spcBef>
                          <a:spcPts val="0"/>
                        </a:spcBef>
                        <a:spcAft>
                          <a:spcPts val="0"/>
                        </a:spcAft>
                      </a:pPr>
                      <a:r>
                        <a:rPr lang="en-US" sz="1200">
                          <a:effectLst/>
                        </a:rPr>
                        <a:t> $          378,300 </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b"/>
                </a:tc>
                <a:tc>
                  <a:txBody>
                    <a:bodyPr/>
                    <a:lstStyle/>
                    <a:p>
                      <a:pPr marL="0" marR="0" algn="ctr">
                        <a:lnSpc>
                          <a:spcPct val="150000"/>
                        </a:lnSpc>
                        <a:spcBef>
                          <a:spcPts val="0"/>
                        </a:spcBef>
                        <a:spcAft>
                          <a:spcPts val="0"/>
                        </a:spcAft>
                      </a:pPr>
                      <a:r>
                        <a:rPr lang="en-US" sz="1200">
                          <a:effectLst/>
                        </a:rPr>
                        <a:t>19.22%</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b"/>
                </a:tc>
                <a:extLst>
                  <a:ext uri="{0D108BD9-81ED-4DB2-BD59-A6C34878D82A}">
                    <a16:rowId xmlns:a16="http://schemas.microsoft.com/office/drawing/2014/main" val="2666229905"/>
                  </a:ext>
                </a:extLst>
              </a:tr>
              <a:tr h="197011">
                <a:tc>
                  <a:txBody>
                    <a:bodyPr/>
                    <a:lstStyle/>
                    <a:p>
                      <a:pPr marL="0" marR="0" algn="l">
                        <a:lnSpc>
                          <a:spcPct val="150000"/>
                        </a:lnSpc>
                        <a:spcBef>
                          <a:spcPts val="0"/>
                        </a:spcBef>
                        <a:spcAft>
                          <a:spcPts val="0"/>
                        </a:spcAft>
                      </a:pPr>
                      <a:r>
                        <a:rPr lang="en-US" sz="1200">
                          <a:effectLst/>
                        </a:rPr>
                        <a:t>Microsoft</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b"/>
                </a:tc>
                <a:tc>
                  <a:txBody>
                    <a:bodyPr/>
                    <a:lstStyle/>
                    <a:p>
                      <a:pPr marL="0" marR="0" algn="ctr">
                        <a:lnSpc>
                          <a:spcPct val="150000"/>
                        </a:lnSpc>
                        <a:spcBef>
                          <a:spcPts val="0"/>
                        </a:spcBef>
                        <a:spcAft>
                          <a:spcPts val="0"/>
                        </a:spcAft>
                      </a:pPr>
                      <a:r>
                        <a:rPr lang="en-US" sz="1200">
                          <a:effectLst/>
                        </a:rPr>
                        <a:t> $        62,484 </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b"/>
                </a:tc>
                <a:tc>
                  <a:txBody>
                    <a:bodyPr/>
                    <a:lstStyle/>
                    <a:p>
                      <a:pPr marL="0" marR="0" algn="ctr">
                        <a:lnSpc>
                          <a:spcPct val="150000"/>
                        </a:lnSpc>
                        <a:spcBef>
                          <a:spcPts val="0"/>
                        </a:spcBef>
                        <a:spcAft>
                          <a:spcPts val="0"/>
                        </a:spcAft>
                      </a:pPr>
                      <a:r>
                        <a:rPr lang="en-US" sz="1200">
                          <a:effectLst/>
                        </a:rPr>
                        <a:t> $          184,900 </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b"/>
                </a:tc>
                <a:tc>
                  <a:txBody>
                    <a:bodyPr/>
                    <a:lstStyle/>
                    <a:p>
                      <a:pPr marL="0" marR="0" algn="ctr">
                        <a:lnSpc>
                          <a:spcPct val="150000"/>
                        </a:lnSpc>
                        <a:spcBef>
                          <a:spcPts val="0"/>
                        </a:spcBef>
                        <a:spcAft>
                          <a:spcPts val="0"/>
                        </a:spcAft>
                      </a:pPr>
                      <a:r>
                        <a:rPr lang="en-US" sz="1200" dirty="0">
                          <a:effectLst/>
                        </a:rPr>
                        <a:t>11.46%</a:t>
                      </a:r>
                      <a:endParaRPr lang="en-US" sz="1200" dirty="0">
                        <a:effectLst/>
                        <a:latin typeface="Times"/>
                        <a:ea typeface="Times New Roman" panose="02020603050405020304" pitchFamily="18" charset="0"/>
                        <a:cs typeface="Times New Roman" panose="02020603050405020304" pitchFamily="18" charset="0"/>
                      </a:endParaRPr>
                    </a:p>
                  </a:txBody>
                  <a:tcPr marL="68482" marR="68482" marT="0" marB="0" anchor="b"/>
                </a:tc>
                <a:extLst>
                  <a:ext uri="{0D108BD9-81ED-4DB2-BD59-A6C34878D82A}">
                    <a16:rowId xmlns:a16="http://schemas.microsoft.com/office/drawing/2014/main" val="4179633401"/>
                  </a:ext>
                </a:extLst>
              </a:tr>
            </a:tbl>
          </a:graphicData>
        </a:graphic>
      </p:graphicFrame>
      <p:sp>
        <p:nvSpPr>
          <p:cNvPr id="3" name="Text Placeholder 2">
            <a:extLst>
              <a:ext uri="{FF2B5EF4-FFF2-40B4-BE49-F238E27FC236}">
                <a16:creationId xmlns:a16="http://schemas.microsoft.com/office/drawing/2014/main" id="{1E31976C-EE90-DE60-9FD2-6DFFE6EF2875}"/>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4894D6C8-B234-3CF0-D004-2EFFB7957EDD}"/>
              </a:ext>
            </a:extLst>
          </p:cNvPr>
          <p:cNvSpPr>
            <a:spLocks noGrp="1"/>
          </p:cNvSpPr>
          <p:nvPr>
            <p:ph type="ftr" sz="quarter" idx="11"/>
          </p:nvPr>
        </p:nvSpPr>
        <p:spPr/>
        <p:txBody>
          <a:bodyPr/>
          <a:lstStyle/>
          <a:p>
            <a:pPr>
              <a:defRPr/>
            </a:pPr>
            <a:r>
              <a:rPr lang="en-US"/>
              <a:t>Aswath Damodaran</a:t>
            </a:r>
          </a:p>
        </p:txBody>
      </p:sp>
      <p:pic>
        <p:nvPicPr>
          <p:cNvPr id="6" name="Picture 5" descr="Chart, line chart&#10;&#10;Description automatically generated">
            <a:extLst>
              <a:ext uri="{FF2B5EF4-FFF2-40B4-BE49-F238E27FC236}">
                <a16:creationId xmlns:a16="http://schemas.microsoft.com/office/drawing/2014/main" id="{6F7CFF6E-4E2E-97F5-6B70-ABA365443178}"/>
              </a:ext>
            </a:extLst>
          </p:cNvPr>
          <p:cNvPicPr>
            <a:picLocks noChangeAspect="1"/>
          </p:cNvPicPr>
          <p:nvPr/>
        </p:nvPicPr>
        <p:blipFill>
          <a:blip r:embed="rId2"/>
          <a:stretch>
            <a:fillRect/>
          </a:stretch>
        </p:blipFill>
        <p:spPr>
          <a:xfrm>
            <a:off x="1295400" y="3163085"/>
            <a:ext cx="4044156" cy="2867887"/>
          </a:xfrm>
          <a:prstGeom prst="rect">
            <a:avLst/>
          </a:prstGeom>
        </p:spPr>
      </p:pic>
    </p:spTree>
    <p:extLst>
      <p:ext uri="{BB962C8B-B14F-4D97-AF65-F5344CB8AC3E}">
        <p14:creationId xmlns:p14="http://schemas.microsoft.com/office/powerpoint/2010/main" val="2624366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4594F-D8ED-F685-948F-28D16214D907}"/>
              </a:ext>
            </a:extLst>
          </p:cNvPr>
          <p:cNvSpPr>
            <a:spLocks noGrp="1"/>
          </p:cNvSpPr>
          <p:nvPr>
            <p:ph type="title"/>
          </p:nvPr>
        </p:nvSpPr>
        <p:spPr/>
        <p:txBody>
          <a:bodyPr/>
          <a:lstStyle/>
          <a:p>
            <a:r>
              <a:rPr lang="en-US" dirty="0"/>
              <a:t>The financial challenge</a:t>
            </a:r>
          </a:p>
        </p:txBody>
      </p:sp>
      <p:sp>
        <p:nvSpPr>
          <p:cNvPr id="3" name="Content Placeholder 2">
            <a:extLst>
              <a:ext uri="{FF2B5EF4-FFF2-40B4-BE49-F238E27FC236}">
                <a16:creationId xmlns:a16="http://schemas.microsoft.com/office/drawing/2014/main" id="{6A9888AD-A8AC-3A05-713D-C2CC6519EC44}"/>
              </a:ext>
            </a:extLst>
          </p:cNvPr>
          <p:cNvSpPr>
            <a:spLocks noGrp="1"/>
          </p:cNvSpPr>
          <p:nvPr>
            <p:ph idx="1"/>
          </p:nvPr>
        </p:nvSpPr>
        <p:spPr/>
        <p:txBody>
          <a:bodyPr>
            <a:normAutofit fontScale="85000" lnSpcReduction="10000"/>
          </a:bodyPr>
          <a:lstStyle/>
          <a:p>
            <a:r>
              <a:rPr lang="en-US" dirty="0"/>
              <a:t>With continued revenue growth and improving margins, businesses are in the sweet spot in the life cycle, where even with a moderate revenue growth rate, </a:t>
            </a:r>
            <a:r>
              <a:rPr lang="en-US" b="1" dirty="0"/>
              <a:t>earnings growth will run ahead of revenue growth</a:t>
            </a:r>
            <a:r>
              <a:rPr lang="en-US" dirty="0"/>
              <a:t>. </a:t>
            </a:r>
          </a:p>
          <a:p>
            <a:pPr lvl="1"/>
            <a:r>
              <a:rPr lang="en-US" dirty="0"/>
              <a:t>For these firms, </a:t>
            </a:r>
            <a:r>
              <a:rPr lang="en-US" b="1" dirty="0"/>
              <a:t>slowing growth </a:t>
            </a:r>
            <a:r>
              <a:rPr lang="en-US" dirty="0"/>
              <a:t>also yields a bonus, generating </a:t>
            </a:r>
            <a:r>
              <a:rPr lang="en-US" b="1" dirty="0"/>
              <a:t>higher and more positive cash flows</a:t>
            </a:r>
            <a:r>
              <a:rPr lang="en-US" dirty="0"/>
              <a:t>, as reinvestment needs decrease. </a:t>
            </a:r>
          </a:p>
          <a:p>
            <a:pPr lvl="1"/>
            <a:r>
              <a:rPr lang="en-US" dirty="0"/>
              <a:t>To the extent that these firms choose not to return cash to their owners, they are also the firms with </a:t>
            </a:r>
            <a:r>
              <a:rPr lang="en-US" b="1" dirty="0"/>
              <a:t>burgeoning cash balances</a:t>
            </a:r>
            <a:r>
              <a:rPr lang="en-US" dirty="0"/>
              <a:t>.</a:t>
            </a:r>
          </a:p>
          <a:p>
            <a:r>
              <a:rPr lang="en-US" dirty="0"/>
              <a:t>For successful businesses, this stage of the life cycle represents the </a:t>
            </a:r>
            <a:r>
              <a:rPr lang="en-US" b="1" dirty="0"/>
              <a:t>best of all worlds in the life cycle</a:t>
            </a:r>
            <a:r>
              <a:rPr lang="en-US" dirty="0"/>
              <a:t>, with the excitement of growth accompanied by the comfort of positive earnings and solid cash flows. </a:t>
            </a:r>
          </a:p>
          <a:p>
            <a:r>
              <a:rPr lang="en-US" dirty="0"/>
              <a:t>That said, it is an </a:t>
            </a:r>
            <a:r>
              <a:rPr lang="en-US" b="1" dirty="0"/>
              <a:t>adjustment phase</a:t>
            </a:r>
            <a:r>
              <a:rPr lang="en-US" dirty="0"/>
              <a:t>, where young companies that have had to ration capital across competing investments find themselves with cash on their hand and not enough investment opportunities.</a:t>
            </a:r>
          </a:p>
          <a:p>
            <a:endParaRPr lang="en-US" dirty="0"/>
          </a:p>
        </p:txBody>
      </p:sp>
      <p:sp>
        <p:nvSpPr>
          <p:cNvPr id="5" name="Text Placeholder 4">
            <a:extLst>
              <a:ext uri="{FF2B5EF4-FFF2-40B4-BE49-F238E27FC236}">
                <a16:creationId xmlns:a16="http://schemas.microsoft.com/office/drawing/2014/main" id="{6058AB94-9892-C473-E242-D9086F442F7C}"/>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D8D3B3B-182A-6D08-72B6-D5739ABFBC1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9042681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4BFC5-9292-2829-E468-F164CCEE2235}"/>
              </a:ext>
            </a:extLst>
          </p:cNvPr>
          <p:cNvSpPr>
            <a:spLocks noGrp="1"/>
          </p:cNvSpPr>
          <p:nvPr>
            <p:ph type="title"/>
          </p:nvPr>
        </p:nvSpPr>
        <p:spPr/>
        <p:txBody>
          <a:bodyPr/>
          <a:lstStyle/>
          <a:p>
            <a:r>
              <a:rPr lang="en-US" dirty="0"/>
              <a:t>The capital &amp; ownership challenge</a:t>
            </a:r>
          </a:p>
        </p:txBody>
      </p:sp>
      <p:sp>
        <p:nvSpPr>
          <p:cNvPr id="3" name="Content Placeholder 2">
            <a:extLst>
              <a:ext uri="{FF2B5EF4-FFF2-40B4-BE49-F238E27FC236}">
                <a16:creationId xmlns:a16="http://schemas.microsoft.com/office/drawing/2014/main" id="{4F1F539C-FA8D-1476-7A2B-60D3303E67A2}"/>
              </a:ext>
            </a:extLst>
          </p:cNvPr>
          <p:cNvSpPr>
            <a:spLocks noGrp="1"/>
          </p:cNvSpPr>
          <p:nvPr>
            <p:ph idx="1"/>
          </p:nvPr>
        </p:nvSpPr>
        <p:spPr/>
        <p:txBody>
          <a:bodyPr>
            <a:normAutofit fontScale="70000" lnSpcReduction="20000"/>
          </a:bodyPr>
          <a:lstStyle/>
          <a:p>
            <a:r>
              <a:rPr lang="en-US" dirty="0"/>
              <a:t>As growth companies mature, they </a:t>
            </a:r>
            <a:r>
              <a:rPr lang="en-US" b="1" dirty="0"/>
              <a:t>become largely self-sufficient</a:t>
            </a:r>
            <a:r>
              <a:rPr lang="en-US" dirty="0"/>
              <a:t>, when it comes to cash flows, eliminating the need for capital raises. </a:t>
            </a:r>
          </a:p>
          <a:p>
            <a:r>
              <a:rPr lang="en-US" dirty="0"/>
              <a:t>In many cases, the </a:t>
            </a:r>
            <a:r>
              <a:rPr lang="en-US" b="1" dirty="0"/>
              <a:t>mix of public market investors in the company will change in this stage</a:t>
            </a:r>
            <a:r>
              <a:rPr lang="en-US" dirty="0"/>
              <a:t>, with institutional investors replacing individual investors and traders, and they may put a different set of demands on managers. </a:t>
            </a:r>
          </a:p>
          <a:p>
            <a:r>
              <a:rPr lang="en-US" dirty="0"/>
              <a:t>If the company’s cash flows have turned positive, and/or it is gaining the capacity to borrow money, some of these institutional investors may put </a:t>
            </a:r>
            <a:r>
              <a:rPr lang="en-US" b="1" dirty="0"/>
              <a:t>pressure on the company to start borrowing and to initiate dividends or stock buybacks</a:t>
            </a:r>
            <a:r>
              <a:rPr lang="en-US" dirty="0"/>
              <a:t>.</a:t>
            </a:r>
          </a:p>
          <a:p>
            <a:r>
              <a:rPr lang="en-US" dirty="0"/>
              <a:t>For founders, who stay on as top managers, this is a period where they may face the </a:t>
            </a:r>
            <a:r>
              <a:rPr lang="en-US" b="1" dirty="0"/>
              <a:t>downsides of being public</a:t>
            </a:r>
            <a:r>
              <a:rPr lang="en-US" dirty="0"/>
              <a:t>. </a:t>
            </a:r>
          </a:p>
          <a:p>
            <a:pPr lvl="1"/>
            <a:r>
              <a:rPr lang="en-US" dirty="0"/>
              <a:t>First, </a:t>
            </a:r>
            <a:r>
              <a:rPr lang="en-US" b="1" dirty="0"/>
              <a:t>accounting and regulatory disclosures </a:t>
            </a:r>
            <a:r>
              <a:rPr lang="en-US" dirty="0"/>
              <a:t>become more onerous, as the company’s investments get more extensive, and disclosure requirements ramp up. </a:t>
            </a:r>
          </a:p>
          <a:p>
            <a:pPr lvl="1"/>
            <a:r>
              <a:rPr lang="en-US" dirty="0"/>
              <a:t>Second, founders and top managers will </a:t>
            </a:r>
            <a:r>
              <a:rPr lang="en-US" b="1" dirty="0"/>
              <a:t>spend more time on investor relations</a:t>
            </a:r>
            <a:r>
              <a:rPr lang="en-US" dirty="0"/>
              <a:t>, framing the news around earnings announcements and providing guidance. </a:t>
            </a:r>
          </a:p>
          <a:p>
            <a:pPr lvl="1"/>
            <a:r>
              <a:rPr lang="en-US" dirty="0"/>
              <a:t>Third, they will have to </a:t>
            </a:r>
            <a:r>
              <a:rPr lang="en-US" b="1" dirty="0"/>
              <a:t>deal with shareholder pressures </a:t>
            </a:r>
            <a:r>
              <a:rPr lang="en-US" dirty="0"/>
              <a:t>on investing, financing and dividend policy, though having dual voting class shares can reduce the need to act, in response.</a:t>
            </a:r>
          </a:p>
          <a:p>
            <a:endParaRPr lang="en-US" dirty="0"/>
          </a:p>
        </p:txBody>
      </p:sp>
      <p:sp>
        <p:nvSpPr>
          <p:cNvPr id="5" name="Text Placeholder 4">
            <a:extLst>
              <a:ext uri="{FF2B5EF4-FFF2-40B4-BE49-F238E27FC236}">
                <a16:creationId xmlns:a16="http://schemas.microsoft.com/office/drawing/2014/main" id="{D5B8C96D-24C0-2E0B-54E1-0A5BA506A411}"/>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6C8A4DBC-4B4B-C105-70E1-6151504B8366}"/>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676838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477A7-2380-2582-1743-87AE653415A9}"/>
              </a:ext>
            </a:extLst>
          </p:cNvPr>
          <p:cNvSpPr>
            <a:spLocks noGrp="1"/>
          </p:cNvSpPr>
          <p:nvPr>
            <p:ph type="title"/>
          </p:nvPr>
        </p:nvSpPr>
        <p:spPr/>
        <p:txBody>
          <a:bodyPr>
            <a:normAutofit/>
          </a:bodyPr>
          <a:lstStyle/>
          <a:p>
            <a:r>
              <a:rPr lang="en-US" dirty="0"/>
              <a:t>Phase 5: Mature stable – the business challenge</a:t>
            </a:r>
          </a:p>
        </p:txBody>
      </p:sp>
      <p:sp>
        <p:nvSpPr>
          <p:cNvPr id="3" name="Content Placeholder 2">
            <a:extLst>
              <a:ext uri="{FF2B5EF4-FFF2-40B4-BE49-F238E27FC236}">
                <a16:creationId xmlns:a16="http://schemas.microsoft.com/office/drawing/2014/main" id="{8AE5CD86-1FD7-E399-8297-823A3FED8AC2}"/>
              </a:ext>
            </a:extLst>
          </p:cNvPr>
          <p:cNvSpPr>
            <a:spLocks noGrp="1"/>
          </p:cNvSpPr>
          <p:nvPr>
            <p:ph idx="1"/>
          </p:nvPr>
        </p:nvSpPr>
        <p:spPr/>
        <p:txBody>
          <a:bodyPr>
            <a:normAutofit fontScale="92500" lnSpcReduction="20000"/>
          </a:bodyPr>
          <a:lstStyle/>
          <a:p>
            <a:r>
              <a:rPr lang="en-US" dirty="0"/>
              <a:t>The biggest challenge for mature businesses is a </a:t>
            </a:r>
            <a:r>
              <a:rPr lang="en-US" b="1" dirty="0"/>
              <a:t>mindset shift</a:t>
            </a:r>
            <a:r>
              <a:rPr lang="en-US" dirty="0"/>
              <a:t>, as they shift from playing offense, where their focus is on entering new markets or gaining market share, to playing defense, where the primary objective becomes protecting existing market share and profit margins from competition. </a:t>
            </a:r>
          </a:p>
          <a:p>
            <a:r>
              <a:rPr lang="en-US" dirty="0"/>
              <a:t>The capacity of a business </a:t>
            </a:r>
            <a:r>
              <a:rPr lang="en-US" b="1" dirty="0"/>
              <a:t>to play defense </a:t>
            </a:r>
            <a:r>
              <a:rPr lang="en-US" dirty="0"/>
              <a:t>will be determined, in large part, by its competitive advantages or moats, and these moats can come from a variety of sources.  No matter what the source, though, protecting these competitive advantages becomes the paramount task of managers at these businesses. </a:t>
            </a:r>
          </a:p>
          <a:p>
            <a:r>
              <a:rPr lang="en-US" dirty="0"/>
              <a:t>In the last two decades, this task has been made </a:t>
            </a:r>
            <a:r>
              <a:rPr lang="en-US" b="1" dirty="0"/>
              <a:t>more difficult by disruptors</a:t>
            </a:r>
            <a:r>
              <a:rPr lang="en-US" dirty="0"/>
              <a:t>, young companies with nothing to lose and innovative business models (low capital intensity, technology driven) can do end runs around conventional moats.</a:t>
            </a:r>
          </a:p>
          <a:p>
            <a:endParaRPr lang="en-US" dirty="0"/>
          </a:p>
        </p:txBody>
      </p:sp>
      <p:sp>
        <p:nvSpPr>
          <p:cNvPr id="5" name="Text Placeholder 4">
            <a:extLst>
              <a:ext uri="{FF2B5EF4-FFF2-40B4-BE49-F238E27FC236}">
                <a16:creationId xmlns:a16="http://schemas.microsoft.com/office/drawing/2014/main" id="{986A0BF8-198D-5A66-E3EB-D6D1ADA529A2}"/>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7ECCD4F9-C852-4016-0C25-14B53328F775}"/>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140601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3F26F-9F3E-478B-4EFE-EB2B682D8700}"/>
              </a:ext>
            </a:extLst>
          </p:cNvPr>
          <p:cNvSpPr>
            <a:spLocks noGrp="1"/>
          </p:cNvSpPr>
          <p:nvPr>
            <p:ph type="title"/>
          </p:nvPr>
        </p:nvSpPr>
        <p:spPr/>
        <p:txBody>
          <a:bodyPr/>
          <a:lstStyle/>
          <a:p>
            <a:r>
              <a:rPr lang="en-US" dirty="0"/>
              <a:t>The financial challenge</a:t>
            </a:r>
          </a:p>
        </p:txBody>
      </p:sp>
      <p:sp>
        <p:nvSpPr>
          <p:cNvPr id="3" name="Content Placeholder 2">
            <a:extLst>
              <a:ext uri="{FF2B5EF4-FFF2-40B4-BE49-F238E27FC236}">
                <a16:creationId xmlns:a16="http://schemas.microsoft.com/office/drawing/2014/main" id="{BC371530-3B7F-8573-9819-B4E5753D45DF}"/>
              </a:ext>
            </a:extLst>
          </p:cNvPr>
          <p:cNvSpPr>
            <a:spLocks noGrp="1"/>
          </p:cNvSpPr>
          <p:nvPr>
            <p:ph idx="1"/>
          </p:nvPr>
        </p:nvSpPr>
        <p:spPr/>
        <p:txBody>
          <a:bodyPr>
            <a:normAutofit fontScale="77500" lnSpcReduction="20000"/>
          </a:bodyPr>
          <a:lstStyle/>
          <a:p>
            <a:r>
              <a:rPr lang="en-US" dirty="0"/>
              <a:t>On the financial front, the combination of low growth and stable margins, at least for companies with strong moats, create a </a:t>
            </a:r>
            <a:r>
              <a:rPr lang="en-US" b="1" dirty="0"/>
              <a:t>period of stability in earnings</a:t>
            </a:r>
            <a:r>
              <a:rPr lang="en-US" dirty="0"/>
              <a:t>, albeit with </a:t>
            </a:r>
            <a:r>
              <a:rPr lang="en-US" b="1" dirty="0"/>
              <a:t>low growth</a:t>
            </a:r>
            <a:r>
              <a:rPr lang="en-US" dirty="0"/>
              <a:t>. </a:t>
            </a:r>
          </a:p>
          <a:p>
            <a:pPr lvl="1"/>
            <a:r>
              <a:rPr lang="en-US" dirty="0"/>
              <a:t>These stable and large earnings </a:t>
            </a:r>
            <a:r>
              <a:rPr lang="en-US" b="1" dirty="0"/>
              <a:t>allow these companies to return more cash to their owners</a:t>
            </a:r>
            <a:r>
              <a:rPr lang="en-US" dirty="0"/>
              <a:t>, in the form of dividends and buybacks, if public, or for owners to cash out, if privately or family owned.  </a:t>
            </a:r>
          </a:p>
          <a:p>
            <a:pPr lvl="1"/>
            <a:r>
              <a:rPr lang="en-US" dirty="0"/>
              <a:t>In addition, to the extent that there are tax benefits to borrowing, where interest is tax deductible, </a:t>
            </a:r>
            <a:r>
              <a:rPr lang="en-US" b="1" dirty="0"/>
              <a:t>this is also the phase where debt capacity is maximized</a:t>
            </a:r>
            <a:r>
              <a:rPr lang="en-US" dirty="0"/>
              <a:t>, though not all mature companies choose to use it. </a:t>
            </a:r>
          </a:p>
          <a:p>
            <a:r>
              <a:rPr lang="en-US" b="1" dirty="0"/>
              <a:t>Inertia will drive corporate finance policy</a:t>
            </a:r>
            <a:r>
              <a:rPr lang="en-US" dirty="0"/>
              <a:t>, where companies take investments, finance them and pay out dividends, just as they have in the past. </a:t>
            </a:r>
          </a:p>
          <a:p>
            <a:r>
              <a:rPr lang="en-US" b="1" dirty="0"/>
              <a:t>In valuation, extrapolating historical trend lines </a:t>
            </a:r>
            <a:r>
              <a:rPr lang="en-US" dirty="0"/>
              <a:t>on revenues, operating margins and other variables can give reasonable estimates of value. </a:t>
            </a:r>
          </a:p>
          <a:p>
            <a:r>
              <a:rPr lang="en-US" dirty="0"/>
              <a:t>That </a:t>
            </a:r>
            <a:r>
              <a:rPr lang="en-US" b="1" dirty="0"/>
              <a:t>stability in mature firms can hide inefficiencies </a:t>
            </a:r>
            <a:r>
              <a:rPr lang="en-US" dirty="0"/>
              <a:t>and there are times, however, where continuing with past practices, when managing a mature business, can be value destructive. </a:t>
            </a:r>
          </a:p>
        </p:txBody>
      </p:sp>
      <p:sp>
        <p:nvSpPr>
          <p:cNvPr id="5" name="Text Placeholder 4">
            <a:extLst>
              <a:ext uri="{FF2B5EF4-FFF2-40B4-BE49-F238E27FC236}">
                <a16:creationId xmlns:a16="http://schemas.microsoft.com/office/drawing/2014/main" id="{C93A3886-8393-FFA5-55DF-0D9037A36903}"/>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CFCF0950-D1E8-B368-C09D-9181305C9334}"/>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3601325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F1699-CA7B-F734-F272-8AD904F58E1C}"/>
              </a:ext>
            </a:extLst>
          </p:cNvPr>
          <p:cNvSpPr>
            <a:spLocks noGrp="1"/>
          </p:cNvSpPr>
          <p:nvPr>
            <p:ph type="title"/>
          </p:nvPr>
        </p:nvSpPr>
        <p:spPr/>
        <p:txBody>
          <a:bodyPr/>
          <a:lstStyle/>
          <a:p>
            <a:r>
              <a:rPr lang="en-US" dirty="0"/>
              <a:t>The capital &amp; ownership challenges</a:t>
            </a:r>
          </a:p>
        </p:txBody>
      </p:sp>
      <p:sp>
        <p:nvSpPr>
          <p:cNvPr id="3" name="Content Placeholder 2">
            <a:extLst>
              <a:ext uri="{FF2B5EF4-FFF2-40B4-BE49-F238E27FC236}">
                <a16:creationId xmlns:a16="http://schemas.microsoft.com/office/drawing/2014/main" id="{A52804D3-CB9B-0BD4-9363-D04C162133B3}"/>
              </a:ext>
            </a:extLst>
          </p:cNvPr>
          <p:cNvSpPr>
            <a:spLocks noGrp="1"/>
          </p:cNvSpPr>
          <p:nvPr>
            <p:ph idx="1"/>
          </p:nvPr>
        </p:nvSpPr>
        <p:spPr/>
        <p:txBody>
          <a:bodyPr>
            <a:normAutofit fontScale="92500" lnSpcReduction="20000"/>
          </a:bodyPr>
          <a:lstStyle/>
          <a:p>
            <a:r>
              <a:rPr lang="en-US" dirty="0"/>
              <a:t>Mature firms, especially if publicly traded, have a history with markets, and over time, </a:t>
            </a:r>
            <a:r>
              <a:rPr lang="en-US" b="1" dirty="0"/>
              <a:t>they have collected a shareholder base that reflects their choices</a:t>
            </a:r>
            <a:r>
              <a:rPr lang="en-US" dirty="0"/>
              <a:t>. </a:t>
            </a:r>
          </a:p>
          <a:p>
            <a:pPr lvl="1"/>
            <a:r>
              <a:rPr lang="en-US" dirty="0"/>
              <a:t>Put simply, firms that have developed a practice of paying large and growing dividends will accumulate investors who prefer large and growing dividends. </a:t>
            </a:r>
          </a:p>
          <a:p>
            <a:pPr lvl="1"/>
            <a:r>
              <a:rPr lang="en-US" dirty="0"/>
              <a:t>This phenomenon is called the clientele effect, and while it can create stability in the firm, it can become a problem, if the company must change, either because of external challenges like disruption or new competition or due to internal decisions to adopt a different path. </a:t>
            </a:r>
          </a:p>
          <a:p>
            <a:r>
              <a:rPr lang="en-US" dirty="0"/>
              <a:t>When a mature company changes its dividend or financing policy, even for good business reasons, it is entirely possible that the initial market reaction will be negative, as existing investors abandon the firm, and while it may eventually dissipate, the investor base will look different, after the change.  </a:t>
            </a:r>
          </a:p>
          <a:p>
            <a:endParaRPr lang="en-US" dirty="0"/>
          </a:p>
        </p:txBody>
      </p:sp>
      <p:sp>
        <p:nvSpPr>
          <p:cNvPr id="5" name="Text Placeholder 4">
            <a:extLst>
              <a:ext uri="{FF2B5EF4-FFF2-40B4-BE49-F238E27FC236}">
                <a16:creationId xmlns:a16="http://schemas.microsoft.com/office/drawing/2014/main" id="{1F24588A-CB76-1A5E-5AD5-37F2D784BDF9}"/>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71834907-D807-198C-3278-E9BD3D0FC7FA}"/>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0528962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F7D4F-C390-73C9-C531-F3A9AC6ACE87}"/>
              </a:ext>
            </a:extLst>
          </p:cNvPr>
          <p:cNvSpPr>
            <a:spLocks noGrp="1"/>
          </p:cNvSpPr>
          <p:nvPr>
            <p:ph type="title"/>
          </p:nvPr>
        </p:nvSpPr>
        <p:spPr/>
        <p:txBody>
          <a:bodyPr>
            <a:normAutofit/>
          </a:bodyPr>
          <a:lstStyle/>
          <a:p>
            <a:r>
              <a:rPr lang="en-US" dirty="0"/>
              <a:t>Phase 6: Decline – the business challenge</a:t>
            </a:r>
          </a:p>
        </p:txBody>
      </p:sp>
      <p:sp>
        <p:nvSpPr>
          <p:cNvPr id="3" name="Content Placeholder 2">
            <a:extLst>
              <a:ext uri="{FF2B5EF4-FFF2-40B4-BE49-F238E27FC236}">
                <a16:creationId xmlns:a16="http://schemas.microsoft.com/office/drawing/2014/main" id="{7640D6A3-EAD8-5FAF-99FC-92F43DA9B52D}"/>
              </a:ext>
            </a:extLst>
          </p:cNvPr>
          <p:cNvSpPr>
            <a:spLocks noGrp="1"/>
          </p:cNvSpPr>
          <p:nvPr>
            <p:ph idx="1"/>
          </p:nvPr>
        </p:nvSpPr>
        <p:spPr/>
        <p:txBody>
          <a:bodyPr>
            <a:normAutofit fontScale="85000" lnSpcReduction="10000"/>
          </a:bodyPr>
          <a:lstStyle/>
          <a:p>
            <a:r>
              <a:rPr lang="en-US" dirty="0"/>
              <a:t>In terms of operations, the primary challenge for declining firms is </a:t>
            </a:r>
            <a:r>
              <a:rPr lang="en-US" b="1" dirty="0"/>
              <a:t>dealing with a shrinking revenue base</a:t>
            </a:r>
            <a:r>
              <a:rPr lang="en-US" dirty="0"/>
              <a:t>, since costs don’t always scale down with revenues, and there will be lower profit margins. </a:t>
            </a:r>
          </a:p>
          <a:p>
            <a:r>
              <a:rPr lang="en-US" dirty="0"/>
              <a:t>If your response is that firms should find growth, it is difficult to see how you accomplish that, while preserving at least a semblance of financial health, when there are market or macro forces aligned against you. </a:t>
            </a:r>
          </a:p>
          <a:p>
            <a:pPr lvl="1"/>
            <a:r>
              <a:rPr lang="en-US" dirty="0"/>
              <a:t>For a subset of firms, though, shrinking revenues and declining margins will conspire to cause profits to drop faster than revenues. If these firms borrowed money during their mature phase, a failure to pay down debt as revenues and earnings scale down </a:t>
            </a:r>
            <a:r>
              <a:rPr lang="en-US" b="1" dirty="0"/>
              <a:t>will create moments of reckoning, where bankruptcy beckons</a:t>
            </a:r>
            <a:r>
              <a:rPr lang="en-US" dirty="0"/>
              <a:t>. </a:t>
            </a:r>
          </a:p>
          <a:p>
            <a:pPr lvl="1"/>
            <a:r>
              <a:rPr lang="en-US" dirty="0"/>
              <a:t>In a few declining firms, managers will </a:t>
            </a:r>
            <a:r>
              <a:rPr lang="en-US" b="1" dirty="0"/>
              <a:t>aspire for a rebirth or at least a revamp</a:t>
            </a:r>
            <a:r>
              <a:rPr lang="en-US" dirty="0"/>
              <a:t>, allowing these firms to not just slow decline, but to reverse it. While the odds against these attempts succeeding may be low, there will be a few that succeed.</a:t>
            </a:r>
          </a:p>
          <a:p>
            <a:endParaRPr lang="en-US" dirty="0"/>
          </a:p>
        </p:txBody>
      </p:sp>
      <p:sp>
        <p:nvSpPr>
          <p:cNvPr id="5" name="Text Placeholder 4">
            <a:extLst>
              <a:ext uri="{FF2B5EF4-FFF2-40B4-BE49-F238E27FC236}">
                <a16:creationId xmlns:a16="http://schemas.microsoft.com/office/drawing/2014/main" id="{A8569C88-D5AB-9FEC-0A92-85C7FB888703}"/>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605D8279-79AA-74FA-0DDD-AB972BF6EEF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933098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312CA-4FB4-B3B9-1B45-F9A5644340E5}"/>
              </a:ext>
            </a:extLst>
          </p:cNvPr>
          <p:cNvSpPr>
            <a:spLocks noGrp="1"/>
          </p:cNvSpPr>
          <p:nvPr>
            <p:ph type="title"/>
          </p:nvPr>
        </p:nvSpPr>
        <p:spPr/>
        <p:txBody>
          <a:bodyPr/>
          <a:lstStyle/>
          <a:p>
            <a:r>
              <a:rPr lang="en-US" dirty="0"/>
              <a:t>The financial challenge</a:t>
            </a:r>
          </a:p>
        </p:txBody>
      </p:sp>
      <p:sp>
        <p:nvSpPr>
          <p:cNvPr id="3" name="Content Placeholder 2">
            <a:extLst>
              <a:ext uri="{FF2B5EF4-FFF2-40B4-BE49-F238E27FC236}">
                <a16:creationId xmlns:a16="http://schemas.microsoft.com/office/drawing/2014/main" id="{7BF0E0D9-8495-00A3-1409-A445C662FFB4}"/>
              </a:ext>
            </a:extLst>
          </p:cNvPr>
          <p:cNvSpPr>
            <a:spLocks noGrp="1"/>
          </p:cNvSpPr>
          <p:nvPr>
            <p:ph idx="1"/>
          </p:nvPr>
        </p:nvSpPr>
        <p:spPr/>
        <p:txBody>
          <a:bodyPr>
            <a:normAutofit fontScale="85000" lnSpcReduction="20000"/>
          </a:bodyPr>
          <a:lstStyle/>
          <a:p>
            <a:r>
              <a:rPr lang="en-US" dirty="0"/>
              <a:t>In decline, the </a:t>
            </a:r>
            <a:r>
              <a:rPr lang="en-US" b="1" dirty="0"/>
              <a:t>trend lines for key operating metrics will be negative</a:t>
            </a:r>
            <a:r>
              <a:rPr lang="en-US" dirty="0"/>
              <a:t>, as revenues decline, and operating margins come under pressure. </a:t>
            </a:r>
          </a:p>
          <a:p>
            <a:r>
              <a:rPr lang="en-US" dirty="0"/>
              <a:t>That said, though, there are many mature firms and even some high growth firms that can have years where revenues drop and operating margins decline, and it is a collection of circumstances that set declining firms apart from those that just had a “bad” year or years:</a:t>
            </a:r>
          </a:p>
          <a:p>
            <a:pPr lvl="1"/>
            <a:r>
              <a:rPr lang="en-US" u="sng" dirty="0"/>
              <a:t>Trend lines over time</a:t>
            </a:r>
            <a:r>
              <a:rPr lang="en-US" dirty="0"/>
              <a:t>: One or even two years of revenue decline can be explained away as extraordinary, but a string that lasts five or ten years is indicative of decay in the underlying business. </a:t>
            </a:r>
          </a:p>
          <a:p>
            <a:pPr lvl="1"/>
            <a:r>
              <a:rPr lang="en-US" u="sng" dirty="0"/>
              <a:t>Macro drivers</a:t>
            </a:r>
            <a:r>
              <a:rPr lang="en-US" dirty="0"/>
              <a:t>: There are mature or even growth companies that can extended streaks of declining revenues, if those revenues are driven by a macro variable that moves in cycles. </a:t>
            </a:r>
          </a:p>
          <a:p>
            <a:r>
              <a:rPr lang="en-US" dirty="0"/>
              <a:t>Companies in decline </a:t>
            </a:r>
            <a:r>
              <a:rPr lang="en-US" b="1" dirty="0"/>
              <a:t>can add fuel to the fire, if they carry large debt loads </a:t>
            </a:r>
            <a:r>
              <a:rPr lang="en-US" dirty="0"/>
              <a:t>that stay intact, even as operations deteriorate. Those companies will become distressed, which can further speed up deterioration in operations and sometimes end in bankruptcy.</a:t>
            </a:r>
          </a:p>
        </p:txBody>
      </p:sp>
      <p:sp>
        <p:nvSpPr>
          <p:cNvPr id="5" name="Text Placeholder 4">
            <a:extLst>
              <a:ext uri="{FF2B5EF4-FFF2-40B4-BE49-F238E27FC236}">
                <a16:creationId xmlns:a16="http://schemas.microsoft.com/office/drawing/2014/main" id="{B3729B31-D31F-CF63-4624-C2DA7D07B179}"/>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37AC76AA-763D-7CC4-999C-F809EF10AE6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4665023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583A5-7D2C-1A55-5E74-1F75265692AA}"/>
              </a:ext>
            </a:extLst>
          </p:cNvPr>
          <p:cNvSpPr>
            <a:spLocks noGrp="1"/>
          </p:cNvSpPr>
          <p:nvPr>
            <p:ph type="title"/>
          </p:nvPr>
        </p:nvSpPr>
        <p:spPr/>
        <p:txBody>
          <a:bodyPr/>
          <a:lstStyle/>
          <a:p>
            <a:r>
              <a:rPr lang="en-US" dirty="0"/>
              <a:t>The capital &amp; Ownership challenges</a:t>
            </a:r>
          </a:p>
        </p:txBody>
      </p:sp>
      <p:sp>
        <p:nvSpPr>
          <p:cNvPr id="3" name="Content Placeholder 2">
            <a:extLst>
              <a:ext uri="{FF2B5EF4-FFF2-40B4-BE49-F238E27FC236}">
                <a16:creationId xmlns:a16="http://schemas.microsoft.com/office/drawing/2014/main" id="{B769BF99-C1B6-9EEC-6F53-84A31AB8BD36}"/>
              </a:ext>
            </a:extLst>
          </p:cNvPr>
          <p:cNvSpPr>
            <a:spLocks noGrp="1"/>
          </p:cNvSpPr>
          <p:nvPr>
            <p:ph idx="1"/>
          </p:nvPr>
        </p:nvSpPr>
        <p:spPr/>
        <p:txBody>
          <a:bodyPr>
            <a:normAutofit fontScale="92500" lnSpcReduction="20000"/>
          </a:bodyPr>
          <a:lstStyle/>
          <a:p>
            <a:r>
              <a:rPr lang="en-US" dirty="0"/>
              <a:t>Activism will increase as firms go into decline, with three groups at play. </a:t>
            </a:r>
          </a:p>
          <a:p>
            <a:pPr lvl="1"/>
            <a:r>
              <a:rPr lang="en-US" dirty="0"/>
              <a:t>The first, which includes </a:t>
            </a:r>
            <a:r>
              <a:rPr lang="en-US" b="1" dirty="0"/>
              <a:t>private equity and activist hedge funds</a:t>
            </a:r>
            <a:r>
              <a:rPr lang="en-US" dirty="0"/>
              <a:t>, will push for changes in operating and financing policy, and sometimes acquire entire businesses to make that change happen, in buyouts. </a:t>
            </a:r>
          </a:p>
          <a:p>
            <a:pPr lvl="1"/>
            <a:r>
              <a:rPr lang="en-US" dirty="0"/>
              <a:t>The second group will include investors who see </a:t>
            </a:r>
            <a:r>
              <a:rPr lang="en-US" b="1" dirty="0"/>
              <a:t>more value in the company in liquidating its assets </a:t>
            </a:r>
            <a:r>
              <a:rPr lang="en-US" dirty="0"/>
              <a:t>or breaking it up than letting it continue as a going concern. </a:t>
            </a:r>
          </a:p>
          <a:p>
            <a:pPr lvl="1"/>
            <a:r>
              <a:rPr lang="en-US" dirty="0"/>
              <a:t>The third group will focus on </a:t>
            </a:r>
            <a:r>
              <a:rPr lang="en-US" b="1" dirty="0"/>
              <a:t>distressed firms and trade its securities</a:t>
            </a:r>
            <a:r>
              <a:rPr lang="en-US" dirty="0"/>
              <a:t> (both equity and debt), either because they are mispriced or to exploit frictions in the legal process.</a:t>
            </a:r>
          </a:p>
          <a:p>
            <a:r>
              <a:rPr lang="en-US" dirty="0"/>
              <a:t>The early and end stages of the corporate life cycle represent opposite ends of capital flows, with capital being raised by young firms and returned by declining firms, but they both tend to attract investors who are more likely to make their presence felt and push for changes. </a:t>
            </a:r>
          </a:p>
        </p:txBody>
      </p:sp>
      <p:sp>
        <p:nvSpPr>
          <p:cNvPr id="5" name="Text Placeholder 4">
            <a:extLst>
              <a:ext uri="{FF2B5EF4-FFF2-40B4-BE49-F238E27FC236}">
                <a16:creationId xmlns:a16="http://schemas.microsoft.com/office/drawing/2014/main" id="{450641DF-7D7B-A554-41BD-1180056B6F84}"/>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65030866-89EE-0A02-DA2B-83526DBBF9B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8112108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{4ED3E472-F967-4B46-B9EF-D8C12DA60E0B}tf10001070</Template>
  <TotalTime>32172</TotalTime>
  <Pages>63</Pages>
  <Words>2724</Words>
  <Application>Microsoft Macintosh PowerPoint</Application>
  <PresentationFormat>Letter Paper (8.5x11 in)</PresentationFormat>
  <Paragraphs>141</Paragraphs>
  <Slides>21</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Calibri</vt:lpstr>
      <vt:lpstr>Helvetica</vt:lpstr>
      <vt:lpstr>New York</vt:lpstr>
      <vt:lpstr>Rockwell</vt:lpstr>
      <vt:lpstr>Rockwell Condensed</vt:lpstr>
      <vt:lpstr>Rockwell Extra Bold</vt:lpstr>
      <vt:lpstr>Times</vt:lpstr>
      <vt:lpstr>Wingdings</vt:lpstr>
      <vt:lpstr>Wood Type</vt:lpstr>
      <vt:lpstr>Chapter 2: The Corporate life cycle - Basics</vt:lpstr>
      <vt:lpstr>Phase 1: Start-up</vt:lpstr>
      <vt:lpstr>With The founder effect… Age</vt:lpstr>
      <vt:lpstr>The business challenge..</vt:lpstr>
      <vt:lpstr>The Financial, capital and ownership challenges</vt:lpstr>
      <vt:lpstr>phase 2: Young growth – the business challenge</vt:lpstr>
      <vt:lpstr>The financial challenge</vt:lpstr>
      <vt:lpstr>The capital and ownership challenge</vt:lpstr>
      <vt:lpstr>Phase 3: High growth – the business challenge</vt:lpstr>
      <vt:lpstr>The financial challenge</vt:lpstr>
      <vt:lpstr>The capital &amp; ownership challenge</vt:lpstr>
      <vt:lpstr>Phase 4: Mature growth – the business challenge</vt:lpstr>
      <vt:lpstr>The Fangam success stories</vt:lpstr>
      <vt:lpstr>The financial challenge</vt:lpstr>
      <vt:lpstr>The capital &amp; ownership challenge</vt:lpstr>
      <vt:lpstr>Phase 5: Mature stable – the business challenge</vt:lpstr>
      <vt:lpstr>The financial challenge</vt:lpstr>
      <vt:lpstr>The capital &amp; ownership challenges</vt:lpstr>
      <vt:lpstr>Phase 6: Decline – the business challenge</vt:lpstr>
      <vt:lpstr>The financial challenge</vt:lpstr>
      <vt:lpstr>The capital &amp; Ownership challenges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 Pricing Theory and Applications</dc:title>
  <dc:subject/>
  <dc:creator>Aswath Damodaran</dc:creator>
  <cp:keywords/>
  <dc:description/>
  <cp:lastModifiedBy>Aswath Damodaran</cp:lastModifiedBy>
  <cp:revision>550</cp:revision>
  <cp:lastPrinted>2023-03-20T22:26:29Z</cp:lastPrinted>
  <dcterms:created xsi:type="dcterms:W3CDTF">2010-08-23T11:25:52Z</dcterms:created>
  <dcterms:modified xsi:type="dcterms:W3CDTF">2024-08-05T17:33:08Z</dcterms:modified>
</cp:coreProperties>
</file>