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411" r:id="rId1"/>
  </p:sldMasterIdLst>
  <p:notesMasterIdLst>
    <p:notesMasterId r:id="rId26"/>
  </p:notesMasterIdLst>
  <p:handoutMasterIdLst>
    <p:handoutMasterId r:id="rId27"/>
  </p:handoutMasterIdLst>
  <p:sldIdLst>
    <p:sldId id="405" r:id="rId2"/>
    <p:sldId id="406" r:id="rId3"/>
    <p:sldId id="432" r:id="rId4"/>
    <p:sldId id="415" r:id="rId5"/>
    <p:sldId id="416" r:id="rId6"/>
    <p:sldId id="417" r:id="rId7"/>
    <p:sldId id="431" r:id="rId8"/>
    <p:sldId id="418" r:id="rId9"/>
    <p:sldId id="460" r:id="rId10"/>
    <p:sldId id="407" r:id="rId11"/>
    <p:sldId id="444" r:id="rId12"/>
    <p:sldId id="408" r:id="rId13"/>
    <p:sldId id="410" r:id="rId14"/>
    <p:sldId id="422" r:id="rId15"/>
    <p:sldId id="446" r:id="rId16"/>
    <p:sldId id="434" r:id="rId17"/>
    <p:sldId id="461" r:id="rId18"/>
    <p:sldId id="462" r:id="rId19"/>
    <p:sldId id="463" r:id="rId20"/>
    <p:sldId id="464" r:id="rId21"/>
    <p:sldId id="465" r:id="rId22"/>
    <p:sldId id="466" r:id="rId23"/>
    <p:sldId id="467" r:id="rId24"/>
    <p:sldId id="468" r:id="rId25"/>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827"/>
    <p:restoredTop sz="93605"/>
  </p:normalViewPr>
  <p:slideViewPr>
    <p:cSldViewPr>
      <p:cViewPr varScale="1">
        <p:scale>
          <a:sx n="115" d="100"/>
          <a:sy n="115" d="100"/>
        </p:scale>
        <p:origin x="1272"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101489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363"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Lst>
        </p:spPr>
      </p:sp>
    </p:spTree>
    <p:extLst>
      <p:ext uri="{BB962C8B-B14F-4D97-AF65-F5344CB8AC3E}">
        <p14:creationId xmlns:p14="http://schemas.microsoft.com/office/powerpoint/2010/main" val="364670658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a:grpSpLocks noChangeAspect="1"/>
          </p:cNvGrpSpPr>
          <p:nvPr/>
        </p:nvGrpSpPr>
        <p:grpSpPr>
          <a:xfrm>
            <a:off x="7234780" y="4107023"/>
            <a:ext cx="9144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788670" y="1432223"/>
            <a:ext cx="7593330" cy="3035808"/>
          </a:xfrm>
        </p:spPr>
        <p:txBody>
          <a:bodyPr anchor="ctr">
            <a:noAutofit/>
          </a:bodyPr>
          <a:lstStyle>
            <a:lvl1pPr algn="l">
              <a:lnSpc>
                <a:spcPct val="80000"/>
              </a:lnSpc>
              <a:defRPr sz="6400" b="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a:xfrm>
            <a:off x="812805" y="6272785"/>
            <a:ext cx="4745736" cy="365125"/>
          </a:xfrm>
        </p:spPr>
        <p:txBody>
          <a:bodyPr/>
          <a:lstStyle/>
          <a:p>
            <a:pPr>
              <a:defRPr/>
            </a:pPr>
            <a:r>
              <a:rPr lang="en-US"/>
              <a:t>Aswath Damodaran</a:t>
            </a:r>
            <a:endParaRPr lang="en-US" dirty="0"/>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B548DA48-CD55-7D46-9088-BD1D4AF668F0}" type="slidenum">
              <a:rPr lang="en-US" smtClean="0"/>
              <a:pPr>
                <a:defRPr/>
              </a:pPr>
              <a:t>‹#›</a:t>
            </a:fld>
            <a:endParaRPr lang="en-US" dirty="0"/>
          </a:p>
        </p:txBody>
      </p:sp>
    </p:spTree>
    <p:extLst>
      <p:ext uri="{BB962C8B-B14F-4D97-AF65-F5344CB8AC3E}">
        <p14:creationId xmlns:p14="http://schemas.microsoft.com/office/powerpoint/2010/main" val="4189655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97546" cy="1191768"/>
          </a:xfrm>
        </p:spPr>
        <p:txBody>
          <a:bodyPr/>
          <a:lstStyle/>
          <a:p>
            <a:r>
              <a:rPr lang="en-US"/>
              <a:t>Click to edit Master title style</a:t>
            </a:r>
            <a:endParaRPr lang="en-US" dirty="0"/>
          </a:p>
        </p:txBody>
      </p:sp>
      <p:sp>
        <p:nvSpPr>
          <p:cNvPr id="3" name="Content Placeholder 2"/>
          <p:cNvSpPr>
            <a:spLocks noGrp="1"/>
          </p:cNvSpPr>
          <p:nvPr>
            <p:ph idx="1"/>
          </p:nvPr>
        </p:nvSpPr>
        <p:spPr>
          <a:xfrm>
            <a:off x="685800" y="1752600"/>
            <a:ext cx="7761732" cy="44196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4061597799"/>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endParaRPr 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r>
              <a:rPr lang="en-US"/>
              <a:t>Aswath Damodaran</a:t>
            </a:r>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CA031F07-3481-9143-935D-C9BC1BAF8C14}" type="slidenum">
              <a:rPr lang="en-US" smtClean="0"/>
              <a:pPr>
                <a:defRPr/>
              </a:pPr>
              <a:t>‹#›</a:t>
            </a:fld>
            <a:endParaRPr lang="en-US" dirty="0"/>
          </a:p>
        </p:txBody>
      </p:sp>
    </p:spTree>
    <p:extLst>
      <p:ext uri="{BB962C8B-B14F-4D97-AF65-F5344CB8AC3E}">
        <p14:creationId xmlns:p14="http://schemas.microsoft.com/office/powerpoint/2010/main" val="37455845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r>
              <a:rPr lang="en-US"/>
              <a:t>Aswath Damodaran</a:t>
            </a:r>
          </a:p>
        </p:txBody>
      </p:sp>
      <p:sp>
        <p:nvSpPr>
          <p:cNvPr id="7" name="Slide Number Placeholder 6"/>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3932319342"/>
      </p:ext>
    </p:extLst>
  </p:cSld>
  <p:clrMapOvr>
    <a:masterClrMapping/>
  </p:clrMapOvr>
  <p:hf sldNum="0" hdr="0" dt="0"/>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308592848"/>
      </p:ext>
    </p:extLst>
  </p:cSld>
  <p:clrMapOvr>
    <a:masterClrMapping/>
  </p:clrMapOvr>
  <p:hf sldNum="0" hdr="0" dt="0"/>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endParaRPr 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r>
              <a:rPr lang="en-US"/>
              <a:t>Aswath Damodaran</a:t>
            </a:r>
          </a:p>
        </p:txBody>
      </p:sp>
      <p:sp>
        <p:nvSpPr>
          <p:cNvPr id="5" name="Slide Number Placeholder 4"/>
          <p:cNvSpPr>
            <a:spLocks noGrp="1"/>
          </p:cNvSpPr>
          <p:nvPr>
            <p:ph type="sldNum" sz="quarter" idx="12"/>
          </p:nvPr>
        </p:nvSpPr>
        <p:spPr/>
        <p:txBody>
          <a:bodyPr/>
          <a:lstStyle/>
          <a:p>
            <a:pPr>
              <a:defRPr/>
            </a:pPr>
            <a:fld id="{500F3875-3E8C-C840-A055-17855AA13C79}" type="slidenum">
              <a:rPr lang="en-US" smtClean="0"/>
              <a:pPr>
                <a:defRPr/>
              </a:pPr>
              <a:t>‹#›</a:t>
            </a:fld>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09722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r>
              <a:rPr lang="en-US"/>
              <a:t>Aswath Damodaran</a:t>
            </a:r>
          </a:p>
        </p:txBody>
      </p:sp>
      <p:sp>
        <p:nvSpPr>
          <p:cNvPr id="4" name="Slide Number Placeholder 3"/>
          <p:cNvSpPr>
            <a:spLocks noGrp="1"/>
          </p:cNvSpPr>
          <p:nvPr>
            <p:ph type="sldNum" sz="quarter" idx="12"/>
          </p:nvPr>
        </p:nvSpPr>
        <p:spPr/>
        <p:txBody>
          <a:bodyPr/>
          <a:lstStyle/>
          <a:p>
            <a:pPr>
              <a:defRPr/>
            </a:pPr>
            <a:fld id="{B9BA377C-7D64-3F47-856A-286272E12FC8}" type="slidenum">
              <a:rPr lang="en-US" smtClean="0"/>
              <a:pPr>
                <a:defRPr/>
              </a:pPr>
              <a:t>‹#›</a:t>
            </a:fld>
            <a:endParaRPr lang="en-US" dirty="0"/>
          </a:p>
        </p:txBody>
      </p:sp>
    </p:spTree>
    <p:extLst>
      <p:ext uri="{BB962C8B-B14F-4D97-AF65-F5344CB8AC3E}">
        <p14:creationId xmlns:p14="http://schemas.microsoft.com/office/powerpoint/2010/main" val="3328263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endParaRPr lang="en-US"/>
          </a:p>
        </p:txBody>
      </p:sp>
      <p:sp>
        <p:nvSpPr>
          <p:cNvPr id="10" name="Footer Placeholder 9"/>
          <p:cNvSpPr>
            <a:spLocks noGrp="1"/>
          </p:cNvSpPr>
          <p:nvPr>
            <p:ph type="ftr" sz="quarter" idx="11"/>
          </p:nvPr>
        </p:nvSpPr>
        <p:spPr/>
        <p:txBody>
          <a:bodyPr/>
          <a:lstStyle/>
          <a:p>
            <a:pPr>
              <a:defRPr/>
            </a:pPr>
            <a:r>
              <a:rPr lang="en-US"/>
              <a:t>Aswath Damodaran</a:t>
            </a:r>
          </a:p>
        </p:txBody>
      </p:sp>
      <p:sp>
        <p:nvSpPr>
          <p:cNvPr id="11" name="Slide Number Placeholder 10"/>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438031939"/>
      </p:ext>
    </p:extLst>
  </p:cSld>
  <p:clrMapOvr>
    <a:masterClrMapping/>
  </p:clrMapOvr>
  <p:hf sldNum="0" hdr="0" dt="0"/>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endParaRPr lang="en-US"/>
          </a:p>
        </p:txBody>
      </p:sp>
      <p:sp>
        <p:nvSpPr>
          <p:cNvPr id="10" name="Slide Number Placeholder 9"/>
          <p:cNvSpPr>
            <a:spLocks noGrp="1"/>
          </p:cNvSpPr>
          <p:nvPr>
            <p:ph type="sldNum" sz="quarter" idx="12"/>
          </p:nvPr>
        </p:nvSpPr>
        <p:spPr/>
        <p:txBody>
          <a:bodyPr/>
          <a:lstStyle/>
          <a:p>
            <a:pPr>
              <a:defRPr/>
            </a:pPr>
            <a:fld id="{3CC3F1FF-FCC0-0849-955C-7A2EFAD0A42E}" type="slidenum">
              <a:rPr lang="en-US" smtClean="0"/>
              <a:pPr>
                <a:defRPr/>
              </a:pPr>
              <a:t>‹#›</a:t>
            </a:fld>
            <a:endParaRPr lang="en-US" dirty="0"/>
          </a:p>
        </p:txBody>
      </p:sp>
    </p:spTree>
    <p:extLst>
      <p:ext uri="{BB962C8B-B14F-4D97-AF65-F5344CB8AC3E}">
        <p14:creationId xmlns:p14="http://schemas.microsoft.com/office/powerpoint/2010/main" val="28506407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3509058288"/>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351946843"/>
      </p:ext>
    </p:extLst>
  </p:cSld>
  <p:clrMapOvr>
    <a:masterClrMapping/>
  </p:clrMapOvr>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endParaRPr 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r>
              <a:rPr lang="en-US"/>
              <a:t>Aswath Damodaran</a:t>
            </a:r>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142568023"/>
      </p:ext>
    </p:extLst>
  </p:cSld>
  <p:clrMap bg1="lt1" tx1="dk1" bg2="lt2" tx2="dk2" accent1="accent1" accent2="accent2" accent3="accent3" accent4="accent4" accent5="accent5" accent6="accent6" hlink="hlink" folHlink="folHlink"/>
  <p:sldLayoutIdLst>
    <p:sldLayoutId id="2147484412" r:id="rId1"/>
    <p:sldLayoutId id="2147484413" r:id="rId2"/>
    <p:sldLayoutId id="2147484414" r:id="rId3"/>
    <p:sldLayoutId id="2147484415" r:id="rId4"/>
    <p:sldLayoutId id="2147484416" r:id="rId5"/>
    <p:sldLayoutId id="2147484417" r:id="rId6"/>
    <p:sldLayoutId id="2147484418" r:id="rId7"/>
    <p:sldLayoutId id="2147484419" r:id="rId8"/>
    <p:sldLayoutId id="2147484420" r:id="rId9"/>
    <p:sldLayoutId id="2147484421" r:id="rId10"/>
    <p:sldLayoutId id="2147484422" r:id="rId11"/>
  </p:sldLayoutIdLst>
  <p:hf sldNum="0" hdr="0" dt="0"/>
  <p:txStyles>
    <p:titleStyle>
      <a:lvl1pPr algn="l" defTabSz="914400" rtl="0" eaLnBrk="1" latinLnBrk="0" hangingPunct="1">
        <a:lnSpc>
          <a:spcPct val="90000"/>
        </a:lnSpc>
        <a:spcBef>
          <a:spcPct val="0"/>
        </a:spcBef>
        <a:buNone/>
        <a:defRPr sz="4200" b="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microsoft.com/office/2007/relationships/hdphoto" Target="../media/hdphoto2.wdp"/><Relationship Id="rId5" Type="http://schemas.openxmlformats.org/officeDocument/2006/relationships/image" Target="../media/image5.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404" name="Group 16391">
            <a:extLst>
              <a:ext uri="{FF2B5EF4-FFF2-40B4-BE49-F238E27FC236}">
                <a16:creationId xmlns:a16="http://schemas.microsoft.com/office/drawing/2014/main" id="{16DBFAD4-B5FC-442B-A283-381B01B195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16405" name="Oval 16392">
              <a:extLst>
                <a:ext uri="{FF2B5EF4-FFF2-40B4-BE49-F238E27FC236}">
                  <a16:creationId xmlns:a16="http://schemas.microsoft.com/office/drawing/2014/main" id="{9B649DC7-8769-4383-A6F2-8F366BA7A1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6406" name="Oval 16393">
              <a:extLst>
                <a:ext uri="{FF2B5EF4-FFF2-40B4-BE49-F238E27FC236}">
                  <a16:creationId xmlns:a16="http://schemas.microsoft.com/office/drawing/2014/main" id="{0C67FD53-2686-4E0E-BA49-976F78F9A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 useBgFill="1">
        <p:nvSpPr>
          <p:cNvPr id="16407" name="Rectangle 16395">
            <a:extLst>
              <a:ext uri="{FF2B5EF4-FFF2-40B4-BE49-F238E27FC236}">
                <a16:creationId xmlns:a16="http://schemas.microsoft.com/office/drawing/2014/main" id="{D8AFD15B-CF29-4306-884F-47675092F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62" name="Rectangle 2"/>
          <p:cNvSpPr>
            <a:spLocks noGrp="1" noChangeArrowheads="1"/>
          </p:cNvSpPr>
          <p:nvPr>
            <p:ph type="title"/>
          </p:nvPr>
        </p:nvSpPr>
        <p:spPr>
          <a:xfrm>
            <a:off x="4940658" y="1382165"/>
            <a:ext cx="4050942" cy="1513435"/>
          </a:xfrm>
        </p:spPr>
        <p:txBody>
          <a:bodyPr vert="horz" lIns="91440" tIns="45720" rIns="91440" bIns="45720" rtlCol="0" anchor="ctr">
            <a:normAutofit fontScale="90000"/>
          </a:bodyPr>
          <a:lstStyle/>
          <a:p>
            <a:r>
              <a:rPr lang="en-US" sz="4200" dirty="0">
                <a:solidFill>
                  <a:srgbClr val="000000"/>
                </a:solidFill>
              </a:rPr>
              <a:t>Chapter 20: Aging gracefully – the search for serenity</a:t>
            </a:r>
          </a:p>
        </p:txBody>
      </p:sp>
      <p:sp>
        <p:nvSpPr>
          <p:cNvPr id="16408" name="Freeform: Shape 16397">
            <a:extLst>
              <a:ext uri="{FF2B5EF4-FFF2-40B4-BE49-F238E27FC236}">
                <a16:creationId xmlns:a16="http://schemas.microsoft.com/office/drawing/2014/main" id="{96349AB3-1BD3-41E1-8979-1DBDCB5CD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 y="401980"/>
            <a:ext cx="4586799" cy="6456021"/>
          </a:xfrm>
          <a:custGeom>
            <a:avLst/>
            <a:gdLst>
              <a:gd name="connsiteX0" fmla="*/ 2259477 w 6115733"/>
              <a:gd name="connsiteY0" fmla="*/ 433395 h 6456021"/>
              <a:gd name="connsiteX1" fmla="*/ 5681904 w 6115733"/>
              <a:gd name="connsiteY1" fmla="*/ 3852396 h 6456021"/>
              <a:gd name="connsiteX2" fmla="*/ 4679499 w 6115733"/>
              <a:gd name="connsiteY2" fmla="*/ 6269995 h 6456021"/>
              <a:gd name="connsiteX3" fmla="*/ 4474613 w 6115733"/>
              <a:gd name="connsiteY3" fmla="*/ 6456021 h 6456021"/>
              <a:gd name="connsiteX4" fmla="*/ 44341 w 6115733"/>
              <a:gd name="connsiteY4" fmla="*/ 6456021 h 6456021"/>
              <a:gd name="connsiteX5" fmla="*/ 0 w 6115733"/>
              <a:gd name="connsiteY5" fmla="*/ 6415762 h 6456021"/>
              <a:gd name="connsiteX6" fmla="*/ 0 w 6115733"/>
              <a:gd name="connsiteY6" fmla="*/ 1289029 h 6456021"/>
              <a:gd name="connsiteX7" fmla="*/ 82495 w 6115733"/>
              <a:gd name="connsiteY7" fmla="*/ 1214128 h 6456021"/>
              <a:gd name="connsiteX8" fmla="*/ 2259477 w 6115733"/>
              <a:gd name="connsiteY8" fmla="*/ 433395 h 6456021"/>
              <a:gd name="connsiteX9" fmla="*/ 2259477 w 6115733"/>
              <a:gd name="connsiteY9" fmla="*/ 0 h 6456021"/>
              <a:gd name="connsiteX10" fmla="*/ 6115733 w 6115733"/>
              <a:gd name="connsiteY10" fmla="*/ 3852396 h 6456021"/>
              <a:gd name="connsiteX11" fmla="*/ 5235152 w 6115733"/>
              <a:gd name="connsiteY11" fmla="*/ 6302877 h 6456021"/>
              <a:gd name="connsiteX12" fmla="*/ 5095826 w 6115733"/>
              <a:gd name="connsiteY12" fmla="*/ 6456021 h 6456021"/>
              <a:gd name="connsiteX13" fmla="*/ 4617788 w 6115733"/>
              <a:gd name="connsiteY13" fmla="*/ 6456021 h 6456021"/>
              <a:gd name="connsiteX14" fmla="*/ 4747668 w 6115733"/>
              <a:gd name="connsiteY14" fmla="*/ 6338096 h 6456021"/>
              <a:gd name="connsiteX15" fmla="*/ 5778311 w 6115733"/>
              <a:gd name="connsiteY15" fmla="*/ 3852396 h 6456021"/>
              <a:gd name="connsiteX16" fmla="*/ 2259477 w 6115733"/>
              <a:gd name="connsiteY16" fmla="*/ 337085 h 6456021"/>
              <a:gd name="connsiteX17" fmla="*/ 21172 w 6115733"/>
              <a:gd name="connsiteY17" fmla="*/ 1139811 h 6456021"/>
              <a:gd name="connsiteX18" fmla="*/ 0 w 6115733"/>
              <a:gd name="connsiteY18" fmla="*/ 1159034 h 6456021"/>
              <a:gd name="connsiteX19" fmla="*/ 0 w 6115733"/>
              <a:gd name="connsiteY19" fmla="*/ 735177 h 6456021"/>
              <a:gd name="connsiteX20" fmla="*/ 103407 w 6115733"/>
              <a:gd name="connsiteY20" fmla="*/ 657929 h 6456021"/>
              <a:gd name="connsiteX21" fmla="*/ 2259477 w 6115733"/>
              <a:gd name="connsiteY21" fmla="*/ 0 h 645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a:blipFill dpi="0" rotWithShape="1">
            <a:blip r:embed="rId5">
              <a:alphaModFix amt="30000"/>
              <a:duotone>
                <a:prstClr val="black"/>
                <a:schemeClr val="accent1">
                  <a:tint val="45000"/>
                  <a:satMod val="400000"/>
                </a:schemeClr>
              </a:duotone>
              <a:extLst>
                <a:ext uri="{BEBA8EAE-BF5A-486C-A8C5-ECC9F3942E4B}">
                  <a14:imgProps xmlns:a14="http://schemas.microsoft.com/office/drawing/2010/main">
                    <a14:imgLayer r:embed="rId6">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pic>
        <p:nvPicPr>
          <p:cNvPr id="7" name="Content Placeholder 6" descr="A book cover with orange arrows and black text&#10;&#10;Description automatically generated">
            <a:extLst>
              <a:ext uri="{FF2B5EF4-FFF2-40B4-BE49-F238E27FC236}">
                <a16:creationId xmlns:a16="http://schemas.microsoft.com/office/drawing/2014/main" id="{D5097C87-D76C-CADB-2D08-0A73E45D106E}"/>
              </a:ext>
            </a:extLst>
          </p:cNvPr>
          <p:cNvPicPr>
            <a:picLocks noGrp="1" noChangeAspect="1"/>
          </p:cNvPicPr>
          <p:nvPr>
            <p:ph idx="1"/>
          </p:nvPr>
        </p:nvPicPr>
        <p:blipFill>
          <a:blip r:embed="rId7"/>
          <a:srcRect l="5911" r="8490"/>
          <a:stretch/>
        </p:blipFill>
        <p:spPr>
          <a:xfrm>
            <a:off x="-7399" y="401980"/>
            <a:ext cx="4586799" cy="6456021"/>
          </a:xfrm>
          <a:custGeom>
            <a:avLst/>
            <a:gdLst/>
            <a:ahLst/>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p:spPr>
      </p:pic>
      <p:sp>
        <p:nvSpPr>
          <p:cNvPr id="16387" name="Footer Placeholder 1"/>
          <p:cNvSpPr>
            <a:spLocks noGrp="1"/>
          </p:cNvSpPr>
          <p:nvPr>
            <p:ph type="ftr" sz="quarter" idx="11"/>
          </p:nvPr>
        </p:nvSpPr>
        <p:spPr>
          <a:xfrm>
            <a:off x="4940658" y="6252323"/>
            <a:ext cx="3442479" cy="365125"/>
          </a:xfrm>
        </p:spPr>
        <p:txBody>
          <a:bodyPr vert="horz" lIns="91440" tIns="45720" rIns="91440" bIns="45720" rtlCol="0" anchor="ctr">
            <a:normAutofit/>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pPr defTabSz="457200">
              <a:spcAft>
                <a:spcPts val="600"/>
              </a:spcAft>
            </a:pPr>
            <a:r>
              <a:rPr lang="en-US" sz="1100" kern="1200">
                <a:solidFill>
                  <a:srgbClr val="7F7F7F"/>
                </a:solidFill>
                <a:latin typeface="+mn-lt"/>
                <a:ea typeface="+mn-ea"/>
                <a:cs typeface="+mn-cs"/>
              </a:rPr>
              <a:t>Aswath Damodaran</a:t>
            </a:r>
          </a:p>
        </p:txBody>
      </p:sp>
      <p:grpSp>
        <p:nvGrpSpPr>
          <p:cNvPr id="16409" name="Group 16399">
            <a:extLst>
              <a:ext uri="{FF2B5EF4-FFF2-40B4-BE49-F238E27FC236}">
                <a16:creationId xmlns:a16="http://schemas.microsoft.com/office/drawing/2014/main" id="{54CA915D-BDF0-41F8-B00E-FB186EFF7B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16401" name="Oval 16400">
              <a:extLst>
                <a:ext uri="{FF2B5EF4-FFF2-40B4-BE49-F238E27FC236}">
                  <a16:creationId xmlns:a16="http://schemas.microsoft.com/office/drawing/2014/main" id="{317AAC03-BF64-4E67-9032-3BD0249980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6402" name="Oval 16401">
              <a:extLst>
                <a:ext uri="{FF2B5EF4-FFF2-40B4-BE49-F238E27FC236}">
                  <a16:creationId xmlns:a16="http://schemas.microsoft.com/office/drawing/2014/main" id="{1A131397-5A45-4344-9983-5E400A3EA5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249CA-B757-511B-6EDC-95B1D8BE44CE}"/>
              </a:ext>
            </a:extLst>
          </p:cNvPr>
          <p:cNvSpPr>
            <a:spLocks noGrp="1"/>
          </p:cNvSpPr>
          <p:nvPr>
            <p:ph type="title"/>
          </p:nvPr>
        </p:nvSpPr>
        <p:spPr/>
        <p:txBody>
          <a:bodyPr/>
          <a:lstStyle/>
          <a:p>
            <a:r>
              <a:rPr lang="en-US" dirty="0"/>
              <a:t>The acceptance playbook</a:t>
            </a:r>
          </a:p>
        </p:txBody>
      </p:sp>
      <p:sp>
        <p:nvSpPr>
          <p:cNvPr id="7" name="Content Placeholder 6">
            <a:extLst>
              <a:ext uri="{FF2B5EF4-FFF2-40B4-BE49-F238E27FC236}">
                <a16:creationId xmlns:a16="http://schemas.microsoft.com/office/drawing/2014/main" id="{F7F6AFBD-67F9-FBD8-6BF6-2C95CE910BC2}"/>
              </a:ext>
            </a:extLst>
          </p:cNvPr>
          <p:cNvSpPr>
            <a:spLocks noGrp="1"/>
          </p:cNvSpPr>
          <p:nvPr>
            <p:ph idx="1"/>
          </p:nvPr>
        </p:nvSpPr>
        <p:spPr/>
        <p:txBody>
          <a:bodyPr>
            <a:normAutofit fontScale="85000" lnSpcReduction="20000"/>
          </a:bodyPr>
          <a:lstStyle/>
          <a:p>
            <a:r>
              <a:rPr lang="en-US" b="1" dirty="0"/>
              <a:t>Serenity is a sought-after quality </a:t>
            </a:r>
            <a:r>
              <a:rPr lang="en-US" dirty="0"/>
              <a:t>not just in spiritual retreats, but also in almost every major religion in the world. </a:t>
            </a:r>
          </a:p>
          <a:p>
            <a:pPr lvl="1"/>
            <a:r>
              <a:rPr lang="en-US" dirty="0"/>
              <a:t>In Buddhism, it is serenity (</a:t>
            </a:r>
            <a:r>
              <a:rPr lang="en-US" dirty="0" err="1"/>
              <a:t>shamatha</a:t>
            </a:r>
            <a:r>
              <a:rPr lang="en-US" dirty="0"/>
              <a:t>-bhavana) that opens the door to insight (vipassana-bhavana).</a:t>
            </a:r>
          </a:p>
          <a:p>
            <a:pPr lvl="1"/>
            <a:r>
              <a:rPr lang="en-US" dirty="0"/>
              <a:t>In Hinduism, serenity is a quality that you aspire towards, to get on the road to enlightenment. </a:t>
            </a:r>
          </a:p>
          <a:p>
            <a:pPr lvl="1"/>
            <a:r>
              <a:rPr lang="en-US" dirty="0"/>
              <a:t>In Christianity, its most visible presence, at least in daily life, is in the serenity prayer, created by Reinhold Niebuhr, an American theologian, but the search for serenity has deeper roots in biblical teachings. </a:t>
            </a:r>
          </a:p>
          <a:p>
            <a:r>
              <a:rPr lang="en-US" dirty="0"/>
              <a:t>Notwithstanding its ubiquity, serenity is still mis-defined and mis-understood by many who claim to be in search of it. </a:t>
            </a:r>
          </a:p>
          <a:p>
            <a:pPr lvl="1"/>
            <a:r>
              <a:rPr lang="en-US" dirty="0"/>
              <a:t>First, </a:t>
            </a:r>
            <a:r>
              <a:rPr lang="en-US" b="1" dirty="0"/>
              <a:t>it is not, as some argue, a belief that nothing bad will happen to you </a:t>
            </a:r>
            <a:r>
              <a:rPr lang="en-US" dirty="0"/>
              <a:t>(as an individual or a business). </a:t>
            </a:r>
          </a:p>
          <a:p>
            <a:pPr lvl="1"/>
            <a:r>
              <a:rPr lang="en-US" dirty="0"/>
              <a:t>Second, </a:t>
            </a:r>
            <a:r>
              <a:rPr lang="en-US" b="1" dirty="0"/>
              <a:t>it is does not imply that you have given up and will let bad things happen to you</a:t>
            </a:r>
            <a:r>
              <a:rPr lang="en-US" dirty="0"/>
              <a:t>, a distorted and defeatist view of karma, but it does imply that you will not exhaust yourself on unwinnable fights.</a:t>
            </a:r>
          </a:p>
        </p:txBody>
      </p:sp>
      <p:sp>
        <p:nvSpPr>
          <p:cNvPr id="20" name="Text Placeholder 19">
            <a:extLst>
              <a:ext uri="{FF2B5EF4-FFF2-40B4-BE49-F238E27FC236}">
                <a16:creationId xmlns:a16="http://schemas.microsoft.com/office/drawing/2014/main" id="{EDAB0DD4-8D42-3BD0-3A8C-1D9F4F2A774C}"/>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FF626AB-172F-11C6-07A3-F1C16DAFC52A}"/>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401971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C5095-4343-F3EF-9299-6052A2537F31}"/>
              </a:ext>
            </a:extLst>
          </p:cNvPr>
          <p:cNvSpPr>
            <a:spLocks noGrp="1"/>
          </p:cNvSpPr>
          <p:nvPr>
            <p:ph type="title"/>
          </p:nvPr>
        </p:nvSpPr>
        <p:spPr/>
        <p:txBody>
          <a:bodyPr/>
          <a:lstStyle/>
          <a:p>
            <a:r>
              <a:rPr lang="en-US" dirty="0"/>
              <a:t>Serenity Lessons: </a:t>
            </a:r>
            <a:br>
              <a:rPr lang="en-US" dirty="0"/>
            </a:br>
            <a:r>
              <a:rPr lang="en-US" dirty="0"/>
              <a:t>1. Growing old is difficult</a:t>
            </a:r>
          </a:p>
        </p:txBody>
      </p:sp>
      <p:sp>
        <p:nvSpPr>
          <p:cNvPr id="10" name="Content Placeholder 9">
            <a:extLst>
              <a:ext uri="{FF2B5EF4-FFF2-40B4-BE49-F238E27FC236}">
                <a16:creationId xmlns:a16="http://schemas.microsoft.com/office/drawing/2014/main" id="{49C40433-6396-808B-5B58-76CB75C74E18}"/>
              </a:ext>
            </a:extLst>
          </p:cNvPr>
          <p:cNvSpPr>
            <a:spLocks noGrp="1"/>
          </p:cNvSpPr>
          <p:nvPr>
            <p:ph idx="1"/>
          </p:nvPr>
        </p:nvSpPr>
        <p:spPr/>
        <p:txBody>
          <a:bodyPr>
            <a:normAutofit fontScale="92500" lnSpcReduction="20000"/>
          </a:bodyPr>
          <a:lstStyle/>
          <a:p>
            <a:r>
              <a:rPr lang="en-US" dirty="0"/>
              <a:t>Businesses need to recognize that not only is aging inevitable, but it does come with adjustments that are not pain-free. </a:t>
            </a:r>
          </a:p>
          <a:p>
            <a:pPr lvl="1"/>
            <a:r>
              <a:rPr lang="en-US" dirty="0"/>
              <a:t>First, </a:t>
            </a:r>
            <a:r>
              <a:rPr lang="en-US" b="1" dirty="0"/>
              <a:t>as businesses transition </a:t>
            </a:r>
            <a:r>
              <a:rPr lang="en-US" dirty="0"/>
              <a:t>from one stage of the life cycle to the next, there are </a:t>
            </a:r>
            <a:r>
              <a:rPr lang="en-US" b="1" dirty="0"/>
              <a:t>not only costs to transitioning, but changes </a:t>
            </a:r>
            <a:r>
              <a:rPr lang="en-US" dirty="0"/>
              <a:t>in the way the business has to be managed. </a:t>
            </a:r>
          </a:p>
          <a:p>
            <a:pPr lvl="1"/>
            <a:r>
              <a:rPr lang="en-US" dirty="0"/>
              <a:t>Second, </a:t>
            </a:r>
            <a:r>
              <a:rPr lang="en-US" b="1" dirty="0"/>
              <a:t>as businesses age</a:t>
            </a:r>
            <a:r>
              <a:rPr lang="en-US" dirty="0"/>
              <a:t>, they will find themselves </a:t>
            </a:r>
            <a:r>
              <a:rPr lang="en-US" b="1" dirty="0"/>
              <a:t>facing limits, some the result of scaling up and getting bigger, and some coming from competition</a:t>
            </a:r>
            <a:r>
              <a:rPr lang="en-US" dirty="0"/>
              <a:t>, that they might not have faced, when they were younger. </a:t>
            </a:r>
          </a:p>
          <a:p>
            <a:pPr lvl="1"/>
            <a:r>
              <a:rPr lang="en-US" dirty="0"/>
              <a:t>Third, </a:t>
            </a:r>
            <a:r>
              <a:rPr lang="en-US" b="1" dirty="0"/>
              <a:t>as companies age</a:t>
            </a:r>
            <a:r>
              <a:rPr lang="en-US" dirty="0"/>
              <a:t>, they acquire histories, and if these include significant successes, there will be </a:t>
            </a:r>
            <a:r>
              <a:rPr lang="en-US" b="1" dirty="0"/>
              <a:t>nostalgia for past glory</a:t>
            </a:r>
            <a:r>
              <a:rPr lang="en-US" dirty="0"/>
              <a:t>, that may then feed into poor operating and business decisions. </a:t>
            </a:r>
          </a:p>
          <a:p>
            <a:r>
              <a:rPr lang="en-US" dirty="0"/>
              <a:t>Lesson 1: As businesses age, they should expect discomfort, acknowledge their limits, even if they have plans to push past them, and celebrate their pasts, while not trying to relive them.</a:t>
            </a:r>
          </a:p>
        </p:txBody>
      </p:sp>
      <p:sp>
        <p:nvSpPr>
          <p:cNvPr id="22" name="Text Placeholder 21">
            <a:extLst>
              <a:ext uri="{FF2B5EF4-FFF2-40B4-BE49-F238E27FC236}">
                <a16:creationId xmlns:a16="http://schemas.microsoft.com/office/drawing/2014/main" id="{9960BBEC-F9C9-E7E3-0B09-946E2F162D91}"/>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DFB91D2A-923D-C64A-0DA1-85BBB8789F2E}"/>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942108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1B995-EC7C-5323-ECD2-931C04C400DD}"/>
              </a:ext>
            </a:extLst>
          </p:cNvPr>
          <p:cNvSpPr>
            <a:spLocks noGrp="1"/>
          </p:cNvSpPr>
          <p:nvPr>
            <p:ph type="title"/>
          </p:nvPr>
        </p:nvSpPr>
        <p:spPr/>
        <p:txBody>
          <a:bodyPr/>
          <a:lstStyle/>
          <a:p>
            <a:r>
              <a:rPr lang="en-US" dirty="0"/>
              <a:t>2. Survive to deliver on potential</a:t>
            </a:r>
          </a:p>
        </p:txBody>
      </p:sp>
      <p:sp>
        <p:nvSpPr>
          <p:cNvPr id="16" name="Content Placeholder 15">
            <a:extLst>
              <a:ext uri="{FF2B5EF4-FFF2-40B4-BE49-F238E27FC236}">
                <a16:creationId xmlns:a16="http://schemas.microsoft.com/office/drawing/2014/main" id="{422FAD61-031F-D6F8-F24F-A9ED6FF58A15}"/>
              </a:ext>
            </a:extLst>
          </p:cNvPr>
          <p:cNvSpPr>
            <a:spLocks noGrp="1"/>
          </p:cNvSpPr>
          <p:nvPr>
            <p:ph idx="1"/>
          </p:nvPr>
        </p:nvSpPr>
        <p:spPr/>
        <p:txBody>
          <a:bodyPr>
            <a:normAutofit/>
          </a:bodyPr>
          <a:lstStyle/>
          <a:p>
            <a:pPr lvl="0"/>
            <a:r>
              <a:rPr lang="en-US" sz="1400" dirty="0"/>
              <a:t>With </a:t>
            </a:r>
            <a:r>
              <a:rPr lang="en-US" sz="1400" b="1" dirty="0"/>
              <a:t>young firms</a:t>
            </a:r>
            <a:r>
              <a:rPr lang="en-US" sz="1400" dirty="0"/>
              <a:t>, as we have noted multiple times, the risk of failure is real and significant. </a:t>
            </a:r>
          </a:p>
          <a:p>
            <a:pPr lvl="0"/>
            <a:r>
              <a:rPr lang="en-US" sz="1400" dirty="0"/>
              <a:t>With </a:t>
            </a:r>
            <a:r>
              <a:rPr lang="en-US" sz="1400" b="1" dirty="0"/>
              <a:t>declining firm</a:t>
            </a:r>
            <a:r>
              <a:rPr lang="en-US" sz="1400" dirty="0"/>
              <a:t>, the first challenge with dealing with failure is defining what it means. After all, a firm in a declining business that liquidates its assets and returns cash to its owners, may be failing, if success is defined as staying in business, but it is taking the right course of action, given its prospects. </a:t>
            </a:r>
          </a:p>
          <a:p>
            <a:pPr lvl="0"/>
            <a:r>
              <a:rPr lang="en-US" sz="1400" dirty="0"/>
              <a:t>With all firms, there are </a:t>
            </a:r>
            <a:r>
              <a:rPr lang="en-US" sz="1400" b="1" dirty="0"/>
              <a:t>macroeconomic forces that can push them into failure risk territory</a:t>
            </a:r>
            <a:r>
              <a:rPr lang="en-US" sz="1400" dirty="0"/>
              <a:t>, as is the case with cyclical firms, amid a severe economic recession, or oil companies, if oil prices drop dramatically. </a:t>
            </a:r>
          </a:p>
          <a:p>
            <a:r>
              <a:rPr lang="en-US" sz="1700" dirty="0"/>
              <a:t>Lesson 2: Acknowledge the existence of failure risk, consider the factors that determine the likelihood of occurrence and then take actions that reduce the business’s exposure to the risk, including preserving buffer debt capacity, using risk management products and building business models that are more adaptable and flexible.</a:t>
            </a:r>
          </a:p>
        </p:txBody>
      </p:sp>
      <p:sp>
        <p:nvSpPr>
          <p:cNvPr id="20" name="Text Placeholder 19">
            <a:extLst>
              <a:ext uri="{FF2B5EF4-FFF2-40B4-BE49-F238E27FC236}">
                <a16:creationId xmlns:a16="http://schemas.microsoft.com/office/drawing/2014/main" id="{7B9C3453-C1F9-1524-CD4D-5764D7C14164}"/>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81E37BF-37A7-1B20-D2F9-564FAACD7930}"/>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305088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F04B6-0A4B-EFB7-A3D3-43C03301AC4B}"/>
              </a:ext>
            </a:extLst>
          </p:cNvPr>
          <p:cNvSpPr>
            <a:spLocks noGrp="1"/>
          </p:cNvSpPr>
          <p:nvPr>
            <p:ph type="title"/>
          </p:nvPr>
        </p:nvSpPr>
        <p:spPr/>
        <p:txBody>
          <a:bodyPr/>
          <a:lstStyle/>
          <a:p>
            <a:r>
              <a:rPr lang="en-US" dirty="0"/>
              <a:t>3. Business involves trade offs</a:t>
            </a:r>
          </a:p>
        </p:txBody>
      </p:sp>
      <p:sp>
        <p:nvSpPr>
          <p:cNvPr id="6" name="Content Placeholder 5">
            <a:extLst>
              <a:ext uri="{FF2B5EF4-FFF2-40B4-BE49-F238E27FC236}">
                <a16:creationId xmlns:a16="http://schemas.microsoft.com/office/drawing/2014/main" id="{5F34E59D-EFC2-5DC7-6CFE-916AD2003F49}"/>
              </a:ext>
            </a:extLst>
          </p:cNvPr>
          <p:cNvSpPr>
            <a:spLocks noGrp="1"/>
          </p:cNvSpPr>
          <p:nvPr>
            <p:ph idx="1"/>
          </p:nvPr>
        </p:nvSpPr>
        <p:spPr/>
        <p:txBody>
          <a:bodyPr>
            <a:normAutofit fontScale="62500" lnSpcReduction="20000"/>
          </a:bodyPr>
          <a:lstStyle/>
          <a:p>
            <a:pPr lvl="0"/>
            <a:r>
              <a:rPr lang="en-US" dirty="0"/>
              <a:t>At the </a:t>
            </a:r>
            <a:r>
              <a:rPr lang="en-US" b="1" dirty="0"/>
              <a:t>beginning of the life cycle</a:t>
            </a:r>
            <a:r>
              <a:rPr lang="en-US" dirty="0"/>
              <a:t>, when faced with a choice of business models, you may have to choose between a low capital intensity model, where less investment is needed to enter a market, allowing you to grow much more quickly, but with fewer barriers to entry for competitors, or a high capital intensity model, where the need for more investment up front slows down growth, while creating a more defensible business model in the long term.</a:t>
            </a:r>
          </a:p>
          <a:p>
            <a:pPr lvl="0"/>
            <a:r>
              <a:rPr lang="en-US" dirty="0"/>
              <a:t>For a </a:t>
            </a:r>
            <a:r>
              <a:rPr lang="en-US" b="1" dirty="0"/>
              <a:t>young compan</a:t>
            </a:r>
            <a:r>
              <a:rPr lang="en-US" dirty="0"/>
              <a:t>y facing the question of whether to give priority to scaling up (high growth) or building a better business model (longer life), it is worth noting that that ambition and longevity can be at odds with each other. Some of the longest-lived businesses in the world are family owned, niche businesses, but they have stayed small and focused. </a:t>
            </a:r>
          </a:p>
          <a:p>
            <a:pPr lvl="0"/>
            <a:r>
              <a:rPr lang="en-US" dirty="0"/>
              <a:t>For a mature company operating in a competitive business and in a large, albeit mature, market, the trade off can be between scaling up revenues, by growing faster, and increasing profitability, since the higher growth may require keeping product prices low and competing for market share.</a:t>
            </a:r>
          </a:p>
          <a:p>
            <a:pPr lvl="0"/>
            <a:r>
              <a:rPr lang="en-US" dirty="0"/>
              <a:t>For a </a:t>
            </a:r>
            <a:r>
              <a:rPr lang="en-US" b="1" dirty="0"/>
              <a:t>declining company</a:t>
            </a:r>
            <a:r>
              <a:rPr lang="en-US" dirty="0"/>
              <a:t>, facing a market that is shrinking and becoming less profitable, the choice can be between continuing as a going concern, struggling to earn returns that match, let alone exceed, the cost of capital or liquidating assets, and ending the business.</a:t>
            </a:r>
          </a:p>
          <a:p>
            <a:r>
              <a:rPr lang="en-US" sz="2600" dirty="0"/>
              <a:t>Lesson 3: View any decision or action that is presented as all-good, with no downsides, with skepticism. There is always a tradeoff to consider.</a:t>
            </a:r>
          </a:p>
        </p:txBody>
      </p:sp>
      <p:sp>
        <p:nvSpPr>
          <p:cNvPr id="24" name="Text Placeholder 23">
            <a:extLst>
              <a:ext uri="{FF2B5EF4-FFF2-40B4-BE49-F238E27FC236}">
                <a16:creationId xmlns:a16="http://schemas.microsoft.com/office/drawing/2014/main" id="{A0109E39-C459-70CE-E9A9-1E816D213EC4}"/>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E46CCCD8-2F80-324C-24F8-AF50CDFCAFB0}"/>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848995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4ED3A-1E58-8BF9-8C6B-0B2A6F45097F}"/>
              </a:ext>
            </a:extLst>
          </p:cNvPr>
          <p:cNvSpPr>
            <a:spLocks noGrp="1"/>
          </p:cNvSpPr>
          <p:nvPr>
            <p:ph type="title"/>
          </p:nvPr>
        </p:nvSpPr>
        <p:spPr/>
        <p:txBody>
          <a:bodyPr>
            <a:normAutofit fontScale="90000"/>
          </a:bodyPr>
          <a:lstStyle/>
          <a:p>
            <a:r>
              <a:rPr lang="en-US" dirty="0"/>
              <a:t>4. Building businesses is mostly perspiration, not inspiration</a:t>
            </a:r>
          </a:p>
        </p:txBody>
      </p:sp>
      <p:sp>
        <p:nvSpPr>
          <p:cNvPr id="14" name="Content Placeholder 13">
            <a:extLst>
              <a:ext uri="{FF2B5EF4-FFF2-40B4-BE49-F238E27FC236}">
                <a16:creationId xmlns:a16="http://schemas.microsoft.com/office/drawing/2014/main" id="{EA1CCB0C-D232-673B-51C3-7067258C4080}"/>
              </a:ext>
            </a:extLst>
          </p:cNvPr>
          <p:cNvSpPr>
            <a:spLocks noGrp="1"/>
          </p:cNvSpPr>
          <p:nvPr>
            <p:ph idx="1"/>
          </p:nvPr>
        </p:nvSpPr>
        <p:spPr/>
        <p:txBody>
          <a:bodyPr>
            <a:normAutofit fontScale="92500" lnSpcReduction="20000"/>
          </a:bodyPr>
          <a:lstStyle/>
          <a:p>
            <a:r>
              <a:rPr lang="en-US" dirty="0"/>
              <a:t>As a business goes from idea to product, the focus shifts from idea generation and raising capital to business building, and, in general, </a:t>
            </a:r>
            <a:r>
              <a:rPr lang="en-US" b="1" dirty="0"/>
              <a:t>building businesses is more about grunt work than it is about creativity</a:t>
            </a:r>
            <a:r>
              <a:rPr lang="en-US" dirty="0"/>
              <a:t>, requiring an attention to detail and a willingness to get in the weeds. </a:t>
            </a:r>
          </a:p>
          <a:p>
            <a:pPr lvl="1"/>
            <a:r>
              <a:rPr lang="en-US" dirty="0"/>
              <a:t>For founders who feed off the excitement of idea generation and crave the adrenaline rush of selling their visions to investors and employees, finding more cost-efficient ways of production and working on supply chains can be a let down.</a:t>
            </a:r>
          </a:p>
          <a:p>
            <a:pPr lvl="1"/>
            <a:r>
              <a:rPr lang="en-US" dirty="0"/>
              <a:t> If these founders decide to put these activities on the backburner, because of their tedium, there is a substantial risk that the business will be still born. </a:t>
            </a:r>
          </a:p>
          <a:p>
            <a:r>
              <a:rPr lang="en-US" dirty="0"/>
              <a:t>Lesson 4: As a founder, if you don’t want to spend your time on business building, find someone who does, and give that person freedom to make big operating decisions, without second guessing those decisions.</a:t>
            </a:r>
          </a:p>
        </p:txBody>
      </p:sp>
      <p:sp>
        <p:nvSpPr>
          <p:cNvPr id="22" name="Text Placeholder 21">
            <a:extLst>
              <a:ext uri="{FF2B5EF4-FFF2-40B4-BE49-F238E27FC236}">
                <a16:creationId xmlns:a16="http://schemas.microsoft.com/office/drawing/2014/main" id="{FC2E9384-E63D-E864-27E5-54A0B7C7BEA5}"/>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AA410754-7B11-8508-83D2-1A191C6F91B9}"/>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48691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A0D18-09C7-CBEB-FCB8-0EB8827AA598}"/>
              </a:ext>
            </a:extLst>
          </p:cNvPr>
          <p:cNvSpPr>
            <a:spLocks noGrp="1"/>
          </p:cNvSpPr>
          <p:nvPr>
            <p:ph type="title"/>
          </p:nvPr>
        </p:nvSpPr>
        <p:spPr/>
        <p:txBody>
          <a:bodyPr/>
          <a:lstStyle/>
          <a:p>
            <a:r>
              <a:rPr lang="en-US" dirty="0"/>
              <a:t>5. Scaling up is hard to do, and not always sensible</a:t>
            </a:r>
          </a:p>
        </p:txBody>
      </p:sp>
      <p:sp>
        <p:nvSpPr>
          <p:cNvPr id="6" name="Content Placeholder 5">
            <a:extLst>
              <a:ext uri="{FF2B5EF4-FFF2-40B4-BE49-F238E27FC236}">
                <a16:creationId xmlns:a16="http://schemas.microsoft.com/office/drawing/2014/main" id="{6D944AD5-2EE2-CB54-0646-864E11984849}"/>
              </a:ext>
            </a:extLst>
          </p:cNvPr>
          <p:cNvSpPr>
            <a:spLocks noGrp="1"/>
          </p:cNvSpPr>
          <p:nvPr>
            <p:ph idx="1"/>
          </p:nvPr>
        </p:nvSpPr>
        <p:spPr/>
        <p:txBody>
          <a:bodyPr>
            <a:normAutofit fontScale="77500" lnSpcReduction="20000"/>
          </a:bodyPr>
          <a:lstStyle/>
          <a:p>
            <a:r>
              <a:rPr lang="en-US" b="1" dirty="0"/>
              <a:t>We live in a world where growth is glorified</a:t>
            </a:r>
            <a:r>
              <a:rPr lang="en-US" dirty="0"/>
              <a:t>, where making a business bigger is prized far more than scaling it down. </a:t>
            </a:r>
          </a:p>
          <a:p>
            <a:pPr lvl="1"/>
            <a:r>
              <a:rPr lang="en-US" dirty="0"/>
              <a:t>The heroes of the business world are </a:t>
            </a:r>
            <a:r>
              <a:rPr lang="en-US" b="1" dirty="0"/>
              <a:t>empire builders</a:t>
            </a:r>
            <a:r>
              <a:rPr lang="en-US" dirty="0"/>
              <a:t>, whether they be CEOs of companies or founders of new businesses, and they are held up for acclaim in academia and practice. </a:t>
            </a:r>
          </a:p>
          <a:p>
            <a:pPr lvl="1"/>
            <a:r>
              <a:rPr lang="en-US" b="1" dirty="0"/>
              <a:t>Scaling up a business comes with costs</a:t>
            </a:r>
            <a:r>
              <a:rPr lang="en-US" dirty="0"/>
              <a:t>, the first of which being a delay in turning the corner on profitability and the second being  the reinvestment needed to generate the scaling up.  There are some businesses that should stay small. </a:t>
            </a:r>
          </a:p>
          <a:p>
            <a:r>
              <a:rPr lang="en-US" dirty="0"/>
              <a:t>The </a:t>
            </a:r>
            <a:r>
              <a:rPr lang="en-US" b="1" dirty="0"/>
              <a:t>incentives to scale up a business get stronger</a:t>
            </a:r>
            <a:r>
              <a:rPr lang="en-US" dirty="0"/>
              <a:t>, if you have managers who are rewarded based on scale or growth, and they are </a:t>
            </a:r>
            <a:r>
              <a:rPr lang="en-US" b="1" dirty="0"/>
              <a:t>investing other people’s (shareholders) money</a:t>
            </a:r>
            <a:r>
              <a:rPr lang="en-US" dirty="0"/>
              <a:t>, and it sets up the scenarios where private equity investors and activist hedge funds are drawn in to level the playing field.</a:t>
            </a:r>
          </a:p>
          <a:p>
            <a:r>
              <a:rPr lang="en-US" sz="2600" dirty="0"/>
              <a:t>Lesson 5: Be clear eyed about the costs and benefits of scaling up and if the net effect is negative and you choose to scale up anyway, be honest about whose interests are being served by that action.</a:t>
            </a:r>
          </a:p>
        </p:txBody>
      </p:sp>
      <p:sp>
        <p:nvSpPr>
          <p:cNvPr id="20" name="Text Placeholder 19">
            <a:extLst>
              <a:ext uri="{FF2B5EF4-FFF2-40B4-BE49-F238E27FC236}">
                <a16:creationId xmlns:a16="http://schemas.microsoft.com/office/drawing/2014/main" id="{BECF8D79-D1ED-59F9-27E8-C18C996C46D1}"/>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BA862804-B63C-A3A3-DCD4-57DB3A57C12C}"/>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2737449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84839-4433-81C3-A8A2-1E83EC05C221}"/>
              </a:ext>
            </a:extLst>
          </p:cNvPr>
          <p:cNvSpPr>
            <a:spLocks noGrp="1"/>
          </p:cNvSpPr>
          <p:nvPr>
            <p:ph type="title"/>
          </p:nvPr>
        </p:nvSpPr>
        <p:spPr/>
        <p:txBody>
          <a:bodyPr/>
          <a:lstStyle/>
          <a:p>
            <a:r>
              <a:rPr lang="en-US" dirty="0"/>
              <a:t>6. Corporate immortality is not the end game</a:t>
            </a:r>
          </a:p>
        </p:txBody>
      </p:sp>
      <p:sp>
        <p:nvSpPr>
          <p:cNvPr id="10" name="Content Placeholder 9">
            <a:extLst>
              <a:ext uri="{FF2B5EF4-FFF2-40B4-BE49-F238E27FC236}">
                <a16:creationId xmlns:a16="http://schemas.microsoft.com/office/drawing/2014/main" id="{072BA801-11AE-56B1-BB84-F20A213E009F}"/>
              </a:ext>
            </a:extLst>
          </p:cNvPr>
          <p:cNvSpPr>
            <a:spLocks noGrp="1"/>
          </p:cNvSpPr>
          <p:nvPr>
            <p:ph idx="1"/>
          </p:nvPr>
        </p:nvSpPr>
        <p:spPr/>
        <p:txBody>
          <a:bodyPr>
            <a:normAutofit fontScale="85000" lnSpcReduction="20000"/>
          </a:bodyPr>
          <a:lstStyle/>
          <a:p>
            <a:r>
              <a:rPr lang="en-US" b="1" dirty="0"/>
              <a:t>Sustainability is the new buzzword in business</a:t>
            </a:r>
            <a:r>
              <a:rPr lang="en-US" dirty="0"/>
              <a:t>, and while there are benign versions of the word, in its most malignant form, it is about what businesses can do to live longer or even forever. </a:t>
            </a:r>
          </a:p>
          <a:p>
            <a:r>
              <a:rPr lang="en-US" dirty="0"/>
              <a:t>With that objective, consultants and bankers come up with action plans that extend the life of a business, sometimes at the expense of profitability and value, yielding the prototype for a walking dead company. If tempted , remember two simple truths. </a:t>
            </a:r>
          </a:p>
          <a:p>
            <a:pPr lvl="1"/>
            <a:r>
              <a:rPr lang="en-US" dirty="0"/>
              <a:t>The first is that no matter how creative and clever your consultants are, </a:t>
            </a:r>
            <a:r>
              <a:rPr lang="en-US" b="1" dirty="0"/>
              <a:t>no business lasts forever</a:t>
            </a:r>
            <a:r>
              <a:rPr lang="en-US" dirty="0"/>
              <a:t>. </a:t>
            </a:r>
          </a:p>
          <a:p>
            <a:pPr lvl="1"/>
            <a:r>
              <a:rPr lang="en-US" dirty="0"/>
              <a:t>The second is that </a:t>
            </a:r>
            <a:r>
              <a:rPr lang="en-US" b="1" dirty="0"/>
              <a:t>a corporation is a legal entit</a:t>
            </a:r>
            <a:r>
              <a:rPr lang="en-US" dirty="0"/>
              <a:t>y, and if the reason for its existence (running a viable, profitable business) disappears, the most prudent path to follow is to let it disappear as well. </a:t>
            </a:r>
          </a:p>
          <a:p>
            <a:r>
              <a:rPr lang="en-US" sz="2400" dirty="0"/>
              <a:t>Lesson 6: Using the lyrics from a legendary country music song, when running a business, “you have to know when to hold ‘</a:t>
            </a:r>
            <a:r>
              <a:rPr lang="en-US" sz="2400" dirty="0" err="1"/>
              <a:t>em</a:t>
            </a:r>
            <a:r>
              <a:rPr lang="en-US" sz="2400" dirty="0"/>
              <a:t> and know when to fold ‘</a:t>
            </a:r>
            <a:r>
              <a:rPr lang="en-US" sz="2400" dirty="0" err="1"/>
              <a:t>em</a:t>
            </a:r>
            <a:r>
              <a:rPr lang="en-US" sz="2400" dirty="0"/>
              <a:t>”.  Don’t be a zombie company.</a:t>
            </a:r>
          </a:p>
        </p:txBody>
      </p:sp>
      <p:sp>
        <p:nvSpPr>
          <p:cNvPr id="19" name="Text Placeholder 18">
            <a:extLst>
              <a:ext uri="{FF2B5EF4-FFF2-40B4-BE49-F238E27FC236}">
                <a16:creationId xmlns:a16="http://schemas.microsoft.com/office/drawing/2014/main" id="{221CC415-7187-DE26-5204-791669B6BFE7}"/>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B3D3290-BBE9-B8D4-FBCE-C734C669F086}"/>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3679391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65B9FB4-85A5-FC29-5B93-F7422E080BAE}"/>
              </a:ext>
            </a:extLst>
          </p:cNvPr>
          <p:cNvSpPr>
            <a:spLocks noGrp="1"/>
          </p:cNvSpPr>
          <p:nvPr>
            <p:ph type="title"/>
          </p:nvPr>
        </p:nvSpPr>
        <p:spPr/>
        <p:txBody>
          <a:bodyPr/>
          <a:lstStyle/>
          <a:p>
            <a:r>
              <a:rPr lang="en-US" dirty="0"/>
              <a:t>7. You don’t always control your fate</a:t>
            </a:r>
          </a:p>
        </p:txBody>
      </p:sp>
      <p:sp>
        <p:nvSpPr>
          <p:cNvPr id="3" name="Content Placeholder 2">
            <a:extLst>
              <a:ext uri="{FF2B5EF4-FFF2-40B4-BE49-F238E27FC236}">
                <a16:creationId xmlns:a16="http://schemas.microsoft.com/office/drawing/2014/main" id="{B0C7693E-FC86-F476-8C3B-BE02498A175F}"/>
              </a:ext>
            </a:extLst>
          </p:cNvPr>
          <p:cNvSpPr>
            <a:spLocks noGrp="1"/>
          </p:cNvSpPr>
          <p:nvPr>
            <p:ph idx="1"/>
          </p:nvPr>
        </p:nvSpPr>
        <p:spPr/>
        <p:txBody>
          <a:bodyPr>
            <a:normAutofit fontScale="85000" lnSpcReduction="10000"/>
          </a:bodyPr>
          <a:lstStyle/>
          <a:p>
            <a:r>
              <a:rPr lang="en-US" dirty="0"/>
              <a:t>We have </a:t>
            </a:r>
            <a:r>
              <a:rPr lang="en-US" b="1" dirty="0"/>
              <a:t>been taught to believe that the fates of businesses lie in the hands of their managers</a:t>
            </a:r>
            <a:r>
              <a:rPr lang="en-US" dirty="0"/>
              <a:t>, and by extension, that good companies are run by good managers and bad companies by managers of dubious quality</a:t>
            </a:r>
          </a:p>
          <a:p>
            <a:r>
              <a:rPr lang="en-US" dirty="0"/>
              <a:t>Much of what happens in a business is driven by </a:t>
            </a:r>
            <a:r>
              <a:rPr lang="en-US" b="1" dirty="0"/>
              <a:t>movements in macro variables, country risk shifts and political changes</a:t>
            </a:r>
            <a:r>
              <a:rPr lang="en-US" dirty="0"/>
              <a:t>, none of which are controlled by managers. </a:t>
            </a:r>
          </a:p>
          <a:p>
            <a:r>
              <a:rPr lang="en-US" dirty="0"/>
              <a:t>At the risk of being branded a cynic, there are </a:t>
            </a:r>
            <a:r>
              <a:rPr lang="en-US" b="1" dirty="0"/>
              <a:t>businesses that could be run just as well by auto pilot rules or a robot </a:t>
            </a:r>
            <a:r>
              <a:rPr lang="en-US" dirty="0"/>
              <a:t>as by the existing (and expensive) management team. </a:t>
            </a:r>
          </a:p>
          <a:p>
            <a:r>
              <a:rPr lang="en-US" sz="2600" dirty="0"/>
              <a:t>Lesson 7: While managers cannot foresee acts of God or unexpected macro developments, they can stay vigilant and watchful and build adaptable businesses that can react quickly to changes. </a:t>
            </a:r>
          </a:p>
        </p:txBody>
      </p:sp>
      <p:sp>
        <p:nvSpPr>
          <p:cNvPr id="21" name="Text Placeholder 20">
            <a:extLst>
              <a:ext uri="{FF2B5EF4-FFF2-40B4-BE49-F238E27FC236}">
                <a16:creationId xmlns:a16="http://schemas.microsoft.com/office/drawing/2014/main" id="{44367689-7C8F-9439-E0D4-8E046C6DE677}"/>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0079DB6C-9CE0-480B-71CD-12190FE58B48}"/>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5806187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65361-B8F8-0ADA-B36F-27E307F2A7D9}"/>
              </a:ext>
            </a:extLst>
          </p:cNvPr>
          <p:cNvSpPr>
            <a:spLocks noGrp="1"/>
          </p:cNvSpPr>
          <p:nvPr>
            <p:ph type="title"/>
          </p:nvPr>
        </p:nvSpPr>
        <p:spPr/>
        <p:txBody>
          <a:bodyPr>
            <a:normAutofit fontScale="90000"/>
          </a:bodyPr>
          <a:lstStyle/>
          <a:p>
            <a:r>
              <a:rPr lang="en-US" dirty="0"/>
              <a:t>Lessons for investors: </a:t>
            </a:r>
            <a:br>
              <a:rPr lang="en-US" dirty="0"/>
            </a:br>
            <a:r>
              <a:rPr lang="en-US" dirty="0"/>
              <a:t>1. Uncertainty is a feature, not a bug</a:t>
            </a:r>
          </a:p>
        </p:txBody>
      </p:sp>
      <p:sp>
        <p:nvSpPr>
          <p:cNvPr id="10" name="Content Placeholder 9">
            <a:extLst>
              <a:ext uri="{FF2B5EF4-FFF2-40B4-BE49-F238E27FC236}">
                <a16:creationId xmlns:a16="http://schemas.microsoft.com/office/drawing/2014/main" id="{03298B41-04CB-812B-F982-9883ECC5BCDD}"/>
              </a:ext>
            </a:extLst>
          </p:cNvPr>
          <p:cNvSpPr>
            <a:spLocks noGrp="1"/>
          </p:cNvSpPr>
          <p:nvPr>
            <p:ph idx="1"/>
          </p:nvPr>
        </p:nvSpPr>
        <p:spPr/>
        <p:txBody>
          <a:bodyPr>
            <a:normAutofit fontScale="85000" lnSpcReduction="20000"/>
          </a:bodyPr>
          <a:lstStyle/>
          <a:p>
            <a:r>
              <a:rPr lang="en-US" dirty="0"/>
              <a:t>Uncertainty is greatest at young companies, with little operating history and unformed business models, and will tend to decrease, as companies age. </a:t>
            </a:r>
          </a:p>
          <a:p>
            <a:pPr lvl="1"/>
            <a:r>
              <a:rPr lang="en-US" b="1" dirty="0"/>
              <a:t>If you view uncertainty as a problem </a:t>
            </a:r>
            <a:r>
              <a:rPr lang="en-US" dirty="0"/>
              <a:t>to be avoided, you will find yourself investing only in or primarily in mature companies, and while you may view that as a positive, it does constrain you. </a:t>
            </a:r>
          </a:p>
          <a:p>
            <a:pPr lvl="1"/>
            <a:r>
              <a:rPr lang="en-US" b="1" dirty="0"/>
              <a:t>If at the other extreme, you deny the existence of uncertainty </a:t>
            </a:r>
            <a:r>
              <a:rPr lang="en-US" dirty="0"/>
              <a:t>and/or adopt arbitrary rules to deal with it, like the target rates made up by venture capitals, you will invest in young companies, but without a serious assessment of the risks that you face.</a:t>
            </a:r>
          </a:p>
          <a:p>
            <a:r>
              <a:rPr lang="en-US" dirty="0"/>
              <a:t>The </a:t>
            </a:r>
            <a:r>
              <a:rPr lang="en-US" b="1" dirty="0"/>
              <a:t>path forward on uncertainty is to face up to uncertainty</a:t>
            </a:r>
            <a:r>
              <a:rPr lang="en-US" dirty="0"/>
              <a:t>, make your best estimates, given the information that you have, and then use statistical tools like scenario analysis and simulations to deal with uncertainty. </a:t>
            </a:r>
          </a:p>
          <a:p>
            <a:r>
              <a:rPr lang="en-US" sz="2600" dirty="0"/>
              <a:t>Lesson 1: Face up to uncertainty, accept its existence and try to turn its presence to your advantage. </a:t>
            </a:r>
          </a:p>
        </p:txBody>
      </p:sp>
      <p:sp>
        <p:nvSpPr>
          <p:cNvPr id="22" name="Text Placeholder 21">
            <a:extLst>
              <a:ext uri="{FF2B5EF4-FFF2-40B4-BE49-F238E27FC236}">
                <a16:creationId xmlns:a16="http://schemas.microsoft.com/office/drawing/2014/main" id="{BEBEFF78-43BD-1025-7D54-8AEBEC93B3BA}"/>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4E41EA3-A11C-AA5E-3179-5F7473D2F631}"/>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250408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E9DD6-6853-C933-A452-992F82B706C8}"/>
              </a:ext>
            </a:extLst>
          </p:cNvPr>
          <p:cNvSpPr>
            <a:spLocks noGrp="1"/>
          </p:cNvSpPr>
          <p:nvPr>
            <p:ph type="title"/>
          </p:nvPr>
        </p:nvSpPr>
        <p:spPr/>
        <p:txBody>
          <a:bodyPr/>
          <a:lstStyle/>
          <a:p>
            <a:r>
              <a:rPr lang="en-US" dirty="0"/>
              <a:t>2. Don’t deny your biases</a:t>
            </a:r>
          </a:p>
        </p:txBody>
      </p:sp>
      <p:sp>
        <p:nvSpPr>
          <p:cNvPr id="6" name="Content Placeholder 5">
            <a:extLst>
              <a:ext uri="{FF2B5EF4-FFF2-40B4-BE49-F238E27FC236}">
                <a16:creationId xmlns:a16="http://schemas.microsoft.com/office/drawing/2014/main" id="{8D1D8CCF-2769-17CD-3203-0849A52544CB}"/>
              </a:ext>
            </a:extLst>
          </p:cNvPr>
          <p:cNvSpPr>
            <a:spLocks noGrp="1"/>
          </p:cNvSpPr>
          <p:nvPr>
            <p:ph idx="1"/>
          </p:nvPr>
        </p:nvSpPr>
        <p:spPr/>
        <p:txBody>
          <a:bodyPr>
            <a:normAutofit fontScale="85000" lnSpcReduction="20000"/>
          </a:bodyPr>
          <a:lstStyle/>
          <a:p>
            <a:r>
              <a:rPr lang="en-US" dirty="0"/>
              <a:t>Investors and analysts have a </a:t>
            </a:r>
            <a:r>
              <a:rPr lang="en-US" b="1" dirty="0"/>
              <a:t>fetish about being objective, when, in truth, they are always biased</a:t>
            </a:r>
            <a:r>
              <a:rPr lang="en-US" dirty="0"/>
              <a:t>. With young companies, you will like some founders more than others and you will sometimes fall in love with their business stories. </a:t>
            </a:r>
          </a:p>
          <a:p>
            <a:pPr lvl="1"/>
            <a:r>
              <a:rPr lang="en-US" dirty="0"/>
              <a:t>When that occurs, and you want a business story to be true, you will find facts, often selectively, to back up your beliefs.</a:t>
            </a:r>
          </a:p>
          <a:p>
            <a:pPr lvl="1"/>
            <a:r>
              <a:rPr lang="en-US" dirty="0"/>
              <a:t>While there is little that you can do about your biases, being open about them will make you aware of how your assumptions and decisions are being altered by your priors, and perhaps make you more cautious about following through on your own analysis. </a:t>
            </a:r>
          </a:p>
          <a:p>
            <a:r>
              <a:rPr lang="en-US" sz="2800" dirty="0"/>
              <a:t>Lesson 2: Be open about your biases, even though you may be unable to do much about them and keep the feedback loop open by surrounding yourself with people who don’t think like you. </a:t>
            </a:r>
          </a:p>
        </p:txBody>
      </p:sp>
      <p:sp>
        <p:nvSpPr>
          <p:cNvPr id="21" name="Text Placeholder 20">
            <a:extLst>
              <a:ext uri="{FF2B5EF4-FFF2-40B4-BE49-F238E27FC236}">
                <a16:creationId xmlns:a16="http://schemas.microsoft.com/office/drawing/2014/main" id="{F67A68E8-52EC-AFAD-14B1-60B89EF6F928}"/>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D42A10C8-36E3-860F-1E59-A7C94A765931}"/>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5589315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E1634-F6C4-6558-2138-3197105AD17A}"/>
              </a:ext>
            </a:extLst>
          </p:cNvPr>
          <p:cNvSpPr>
            <a:spLocks noGrp="1"/>
          </p:cNvSpPr>
          <p:nvPr>
            <p:ph type="title"/>
          </p:nvPr>
        </p:nvSpPr>
        <p:spPr/>
        <p:txBody>
          <a:bodyPr/>
          <a:lstStyle/>
          <a:p>
            <a:r>
              <a:rPr lang="en-US" dirty="0"/>
              <a:t>3. Investing is a skewed game</a:t>
            </a:r>
          </a:p>
        </p:txBody>
      </p:sp>
      <p:sp>
        <p:nvSpPr>
          <p:cNvPr id="5" name="Content Placeholder 4">
            <a:extLst>
              <a:ext uri="{FF2B5EF4-FFF2-40B4-BE49-F238E27FC236}">
                <a16:creationId xmlns:a16="http://schemas.microsoft.com/office/drawing/2014/main" id="{DBFACC9D-BC49-F6E2-DEA6-E05164588EAD}"/>
              </a:ext>
            </a:extLst>
          </p:cNvPr>
          <p:cNvSpPr>
            <a:spLocks noGrp="1"/>
          </p:cNvSpPr>
          <p:nvPr>
            <p:ph idx="1"/>
          </p:nvPr>
        </p:nvSpPr>
        <p:spPr/>
        <p:txBody>
          <a:bodyPr>
            <a:normAutofit fontScale="70000" lnSpcReduction="20000"/>
          </a:bodyPr>
          <a:lstStyle/>
          <a:p>
            <a:r>
              <a:rPr lang="en-US" dirty="0"/>
              <a:t>Even if you are a successful investor, most of your investments will lag the market, but your big winners will be what push your overall portfolio ahead of the market. </a:t>
            </a:r>
          </a:p>
          <a:p>
            <a:pPr lvl="1"/>
            <a:r>
              <a:rPr lang="en-US" dirty="0"/>
              <a:t>This asymmetry in returns exists for companies across the life cycle, but it is greater for younger firms than for older firms. </a:t>
            </a:r>
          </a:p>
          <a:p>
            <a:pPr lvl="1"/>
            <a:r>
              <a:rPr lang="en-US" dirty="0"/>
              <a:t>This asymmetry in returns also applies when you look across investors, since most lag the market, and there are only a few consistent winners. Again, that asymmetry is more extreme with investors in young companies, with a wider gulf between the most and least successful venture capitalists, than it is with investors in mature companies. </a:t>
            </a:r>
          </a:p>
          <a:p>
            <a:r>
              <a:rPr lang="en-US" dirty="0"/>
              <a:t>notion that holding a concentrated portfolio, where you put all your money in a small number of companies, is a sign of investor conviction is a part of value investing lore, but if your strict criteria for stock selection lead you to miss the biggest winners, you will lag the market. </a:t>
            </a:r>
          </a:p>
          <a:p>
            <a:r>
              <a:rPr lang="en-US" sz="2600" dirty="0"/>
              <a:t>Lesson 3: Be cautious about adding to or pruning your portfolio, based upon short-term performance or for emotional reasons. If you are entrusting your money to someone else, look for consistency as much as outperformance.</a:t>
            </a:r>
          </a:p>
        </p:txBody>
      </p:sp>
      <p:sp>
        <p:nvSpPr>
          <p:cNvPr id="23" name="Text Placeholder 22">
            <a:extLst>
              <a:ext uri="{FF2B5EF4-FFF2-40B4-BE49-F238E27FC236}">
                <a16:creationId xmlns:a16="http://schemas.microsoft.com/office/drawing/2014/main" id="{2D2FB205-6007-7639-3508-DDCEBD24DC1A}"/>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08C4E855-E8FB-D6FE-9675-19244638A630}"/>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3610015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BEC27-34D0-1588-928E-11E6A1A56F38}"/>
              </a:ext>
            </a:extLst>
          </p:cNvPr>
          <p:cNvSpPr>
            <a:spLocks noGrp="1"/>
          </p:cNvSpPr>
          <p:nvPr>
            <p:ph type="title"/>
          </p:nvPr>
        </p:nvSpPr>
        <p:spPr/>
        <p:txBody>
          <a:bodyPr/>
          <a:lstStyle/>
          <a:p>
            <a:r>
              <a:rPr lang="en-US" dirty="0"/>
              <a:t>4. Management may have less effect than you think…</a:t>
            </a:r>
          </a:p>
        </p:txBody>
      </p:sp>
      <p:sp>
        <p:nvSpPr>
          <p:cNvPr id="10" name="Content Placeholder 9">
            <a:extLst>
              <a:ext uri="{FF2B5EF4-FFF2-40B4-BE49-F238E27FC236}">
                <a16:creationId xmlns:a16="http://schemas.microsoft.com/office/drawing/2014/main" id="{F53AAB30-4ABA-9B80-9B4A-4F8FC965AD54}"/>
              </a:ext>
            </a:extLst>
          </p:cNvPr>
          <p:cNvSpPr>
            <a:spLocks noGrp="1"/>
          </p:cNvSpPr>
          <p:nvPr>
            <p:ph idx="1"/>
          </p:nvPr>
        </p:nvSpPr>
        <p:spPr/>
        <p:txBody>
          <a:bodyPr>
            <a:normAutofit fontScale="70000" lnSpcReduction="20000"/>
          </a:bodyPr>
          <a:lstStyle/>
          <a:p>
            <a:r>
              <a:rPr lang="en-US" dirty="0"/>
              <a:t>When investing in a company, there are two concerns that you should have about its management. </a:t>
            </a:r>
          </a:p>
          <a:p>
            <a:pPr lvl="1"/>
            <a:r>
              <a:rPr lang="en-US" dirty="0"/>
              <a:t>The first is </a:t>
            </a:r>
            <a:r>
              <a:rPr lang="en-US" b="1" dirty="0"/>
              <a:t>management quality, with good management </a:t>
            </a:r>
            <a:r>
              <a:rPr lang="en-US" dirty="0"/>
              <a:t>adding to a company’s value and bad management doing the opposite.</a:t>
            </a:r>
          </a:p>
          <a:p>
            <a:pPr lvl="1"/>
            <a:r>
              <a:rPr lang="en-US" dirty="0"/>
              <a:t> The second is </a:t>
            </a:r>
            <a:r>
              <a:rPr lang="en-US" b="1" dirty="0"/>
              <a:t>conflicts of interests between management and ownership</a:t>
            </a:r>
            <a:r>
              <a:rPr lang="en-US" dirty="0"/>
              <a:t>, what’s good for managers at these firms may or may not be what’s good for shareholders.</a:t>
            </a:r>
          </a:p>
          <a:p>
            <a:r>
              <a:rPr lang="en-US" dirty="0"/>
              <a:t>If you are an investor in young companies, where founders or insiders own significant ownership stakes, and management can make a much bigger difference to value, your focus should be on management quality, and finding ways to better assess it, especially given the paucity of historical performance data. </a:t>
            </a:r>
          </a:p>
          <a:p>
            <a:r>
              <a:rPr lang="en-US" dirty="0"/>
              <a:t>In more mature companies, where management generally makes less of a difference to value, and managers often have smaller ownership stakes, your bigger challenge will be evaluating corporate governance.  </a:t>
            </a:r>
          </a:p>
          <a:p>
            <a:r>
              <a:rPr lang="en-US" sz="2600" dirty="0"/>
              <a:t>Lesson 4: The data that you collect and the assessments that you make about management will shift from management quality to corporate governance, as companies age.</a:t>
            </a:r>
          </a:p>
        </p:txBody>
      </p:sp>
      <p:sp>
        <p:nvSpPr>
          <p:cNvPr id="22" name="Text Placeholder 21">
            <a:extLst>
              <a:ext uri="{FF2B5EF4-FFF2-40B4-BE49-F238E27FC236}">
                <a16:creationId xmlns:a16="http://schemas.microsoft.com/office/drawing/2014/main" id="{82748E66-F2CA-1412-9C4B-4418BCC39D94}"/>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8D97410A-20E2-D876-D8AC-92B49E36A7ED}"/>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9397683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0EF9F-16E9-1EC5-3955-4391AAD075B7}"/>
              </a:ext>
            </a:extLst>
          </p:cNvPr>
          <p:cNvSpPr>
            <a:spLocks noGrp="1"/>
          </p:cNvSpPr>
          <p:nvPr>
            <p:ph type="title"/>
          </p:nvPr>
        </p:nvSpPr>
        <p:spPr/>
        <p:txBody>
          <a:bodyPr/>
          <a:lstStyle/>
          <a:p>
            <a:r>
              <a:rPr lang="en-US" dirty="0"/>
              <a:t>5. Mean reversion works, until it does not</a:t>
            </a:r>
          </a:p>
        </p:txBody>
      </p:sp>
      <p:sp>
        <p:nvSpPr>
          <p:cNvPr id="12" name="Content Placeholder 11">
            <a:extLst>
              <a:ext uri="{FF2B5EF4-FFF2-40B4-BE49-F238E27FC236}">
                <a16:creationId xmlns:a16="http://schemas.microsoft.com/office/drawing/2014/main" id="{E8FECDFD-75B6-F686-2AC9-0030E2C64A11}"/>
              </a:ext>
            </a:extLst>
          </p:cNvPr>
          <p:cNvSpPr>
            <a:spLocks noGrp="1"/>
          </p:cNvSpPr>
          <p:nvPr>
            <p:ph idx="1"/>
          </p:nvPr>
        </p:nvSpPr>
        <p:spPr/>
        <p:txBody>
          <a:bodyPr>
            <a:normAutofit fontScale="70000" lnSpcReduction="20000"/>
          </a:bodyPr>
          <a:lstStyle/>
          <a:p>
            <a:r>
              <a:rPr lang="en-US" dirty="0"/>
              <a:t>The essence of mean reversion is that a company’s operating metrics and pricing converge on averages, either historical or across companies, and investors draw on its powers, in developing investment strategies, with key differences. </a:t>
            </a:r>
          </a:p>
          <a:p>
            <a:pPr lvl="1"/>
            <a:r>
              <a:rPr lang="en-US" dirty="0"/>
              <a:t>In some cases, investors assume that the reversion will be to historical averages, either on operating metrics like growth and operating margins, or on commodity prices. </a:t>
            </a:r>
          </a:p>
          <a:p>
            <a:pPr lvl="1"/>
            <a:r>
              <a:rPr lang="en-US" dirty="0"/>
              <a:t>In others, the reversion is to industry averages, again either on operating metrics (margins, return on capital) or pricing (PE ratios, EV to EBITDA).</a:t>
            </a:r>
          </a:p>
          <a:p>
            <a:pPr lvl="1"/>
            <a:r>
              <a:rPr lang="en-US" dirty="0"/>
              <a:t>Much of active investing, in fact, is built on the presumption that when a company trades at a pricing multiple very different (either higher or lower) than the industry average, there will be a correction, where its pricing multiple will converge on the average.</a:t>
            </a:r>
          </a:p>
          <a:p>
            <a:r>
              <a:rPr lang="en-US" dirty="0"/>
              <a:t>While mean reversion is a strong force, and works a significant portion of the time, there are two limits to it. The first is </a:t>
            </a:r>
            <a:r>
              <a:rPr lang="en-US" b="1" dirty="0"/>
              <a:t>timing</a:t>
            </a:r>
            <a:r>
              <a:rPr lang="en-US" dirty="0"/>
              <a:t>, since convergence in the long term will not work in your favor if your time horizon is much shorter. Second, mean reversion works </a:t>
            </a:r>
            <a:r>
              <a:rPr lang="en-US" b="1" dirty="0"/>
              <a:t>only if there is no structural change in the underlying process or system</a:t>
            </a:r>
            <a:r>
              <a:rPr lang="en-US" dirty="0"/>
              <a:t>. </a:t>
            </a:r>
          </a:p>
          <a:p>
            <a:r>
              <a:rPr lang="en-US" sz="2600" dirty="0"/>
              <a:t>Lesson 5: When there are structural changes, as is the case with disruption or macro shifts, falling back on mean reversion is false comfort.</a:t>
            </a:r>
          </a:p>
          <a:p>
            <a:pPr lvl="0"/>
            <a:endParaRPr lang="en-US" dirty="0"/>
          </a:p>
        </p:txBody>
      </p:sp>
      <p:sp>
        <p:nvSpPr>
          <p:cNvPr id="21" name="Text Placeholder 20">
            <a:extLst>
              <a:ext uri="{FF2B5EF4-FFF2-40B4-BE49-F238E27FC236}">
                <a16:creationId xmlns:a16="http://schemas.microsoft.com/office/drawing/2014/main" id="{1C6099B6-6A2B-A31E-A2EA-2F691C234173}"/>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4894D6C8-B234-3CF0-D004-2EFFB7957EDD}"/>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624366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CAAB3-2570-D383-B9B5-91C3A4EA1361}"/>
              </a:ext>
            </a:extLst>
          </p:cNvPr>
          <p:cNvSpPr>
            <a:spLocks noGrp="1"/>
          </p:cNvSpPr>
          <p:nvPr>
            <p:ph type="title"/>
          </p:nvPr>
        </p:nvSpPr>
        <p:spPr/>
        <p:txBody>
          <a:bodyPr/>
          <a:lstStyle/>
          <a:p>
            <a:r>
              <a:rPr lang="en-US" dirty="0"/>
              <a:t>6. Company quality ≠ investment quality</a:t>
            </a:r>
          </a:p>
        </p:txBody>
      </p:sp>
      <p:sp>
        <p:nvSpPr>
          <p:cNvPr id="6" name="Content Placeholder 5">
            <a:extLst>
              <a:ext uri="{FF2B5EF4-FFF2-40B4-BE49-F238E27FC236}">
                <a16:creationId xmlns:a16="http://schemas.microsoft.com/office/drawing/2014/main" id="{D29B4191-1D91-FEB9-AE91-CEC040CC0033}"/>
              </a:ext>
            </a:extLst>
          </p:cNvPr>
          <p:cNvSpPr>
            <a:spLocks noGrp="1"/>
          </p:cNvSpPr>
          <p:nvPr>
            <p:ph idx="1"/>
          </p:nvPr>
        </p:nvSpPr>
        <p:spPr/>
        <p:txBody>
          <a:bodyPr>
            <a:normAutofit fontScale="77500" lnSpcReduction="20000"/>
          </a:bodyPr>
          <a:lstStyle/>
          <a:p>
            <a:r>
              <a:rPr lang="en-US" dirty="0"/>
              <a:t>We drew a distinction between good companies and good investments, arguing that while the former is based on operating metrics like growth, margins and returns on invested capital, the latter is a function of how the investment is priced. </a:t>
            </a:r>
          </a:p>
          <a:p>
            <a:pPr lvl="1"/>
            <a:r>
              <a:rPr lang="en-US" dirty="0"/>
              <a:t>With </a:t>
            </a:r>
            <a:r>
              <a:rPr lang="en-US" b="1" dirty="0"/>
              <a:t>start-ups and young companies</a:t>
            </a:r>
            <a:r>
              <a:rPr lang="en-US" dirty="0"/>
              <a:t>, the quality of businesses can be measured based upon potential market size, unit economics and competitive advantages, but there are some investors who seem to believe that any price is justifiable, for high quality businesses, with potential. </a:t>
            </a:r>
          </a:p>
          <a:p>
            <a:pPr lvl="1"/>
            <a:r>
              <a:rPr lang="en-US" dirty="0"/>
              <a:t>With </a:t>
            </a:r>
            <a:r>
              <a:rPr lang="en-US" b="1" dirty="0"/>
              <a:t>mature companies</a:t>
            </a:r>
            <a:r>
              <a:rPr lang="en-US" dirty="0"/>
              <a:t>, the focus when measuring company quality is on earnings power, with more earnings (and cash flows) leading to higher value, and business moats, with more value attached to bigger and more long-lasting moats. </a:t>
            </a:r>
          </a:p>
          <a:p>
            <a:r>
              <a:rPr lang="en-US" dirty="0"/>
              <a:t>It is for that reason that we argued that the best investments are in companies where there is a mismatch between its business and investment qualities. </a:t>
            </a:r>
          </a:p>
          <a:p>
            <a:r>
              <a:rPr lang="en-US" sz="2300" dirty="0"/>
              <a:t>Lesson 6: Investment success does not come from assessing business or management quality, but from your assessments of a company deviating from the consensus view</a:t>
            </a:r>
            <a:r>
              <a:rPr lang="en-US" dirty="0"/>
              <a:t>.</a:t>
            </a:r>
          </a:p>
        </p:txBody>
      </p:sp>
      <p:sp>
        <p:nvSpPr>
          <p:cNvPr id="21" name="Text Placeholder 20">
            <a:extLst>
              <a:ext uri="{FF2B5EF4-FFF2-40B4-BE49-F238E27FC236}">
                <a16:creationId xmlns:a16="http://schemas.microsoft.com/office/drawing/2014/main" id="{8245BE78-BBFE-AA4A-EF8A-1E69DB403FAE}"/>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2D0C2AFC-7FCD-7740-5D80-317E37A48400}"/>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6862830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CBBB2-194B-3013-31E4-257F9DD1D50C}"/>
              </a:ext>
            </a:extLst>
          </p:cNvPr>
          <p:cNvSpPr>
            <a:spLocks noGrp="1"/>
          </p:cNvSpPr>
          <p:nvPr>
            <p:ph type="title"/>
          </p:nvPr>
        </p:nvSpPr>
        <p:spPr/>
        <p:txBody>
          <a:bodyPr/>
          <a:lstStyle/>
          <a:p>
            <a:r>
              <a:rPr lang="en-US" dirty="0"/>
              <a:t>7. The less you bring to the table, the less you take away</a:t>
            </a:r>
          </a:p>
        </p:txBody>
      </p:sp>
      <p:sp>
        <p:nvSpPr>
          <p:cNvPr id="10" name="Content Placeholder 9">
            <a:extLst>
              <a:ext uri="{FF2B5EF4-FFF2-40B4-BE49-F238E27FC236}">
                <a16:creationId xmlns:a16="http://schemas.microsoft.com/office/drawing/2014/main" id="{E444DE09-56F9-2CC0-B0ED-7A5ACADB3971}"/>
              </a:ext>
            </a:extLst>
          </p:cNvPr>
          <p:cNvSpPr>
            <a:spLocks noGrp="1"/>
          </p:cNvSpPr>
          <p:nvPr>
            <p:ph idx="1"/>
          </p:nvPr>
        </p:nvSpPr>
        <p:spPr/>
        <p:txBody>
          <a:bodyPr>
            <a:normAutofit fontScale="77500" lnSpcReduction="20000"/>
          </a:bodyPr>
          <a:lstStyle/>
          <a:p>
            <a:r>
              <a:rPr lang="en-US" dirty="0"/>
              <a:t>Investors who succeed have a niche or an edge that they cultivate, and that niche/edge can be different for investors at different stages in the life cycle.</a:t>
            </a:r>
          </a:p>
          <a:p>
            <a:pPr lvl="1"/>
            <a:r>
              <a:rPr lang="en-US" dirty="0"/>
              <a:t>With young companies, being able to </a:t>
            </a:r>
            <a:r>
              <a:rPr lang="en-US" b="1" dirty="0"/>
              <a:t>gauge founder quality, failure risk and potential market size </a:t>
            </a:r>
            <a:r>
              <a:rPr lang="en-US" dirty="0"/>
              <a:t>(for products or services that are still unformed) will give investors, who are better at doing this, a leg up on their competition. </a:t>
            </a:r>
          </a:p>
          <a:p>
            <a:pPr lvl="1"/>
            <a:r>
              <a:rPr lang="en-US" dirty="0"/>
              <a:t>With high growth businesses, being able to better separate those companies </a:t>
            </a:r>
            <a:r>
              <a:rPr lang="en-US" b="1" dirty="0"/>
              <a:t>that can scale up more quickly, and with better profitability</a:t>
            </a:r>
            <a:r>
              <a:rPr lang="en-US" dirty="0"/>
              <a:t>, from those that will either struggle on scaling, or do so, at the expense of profitability, is the defining factor separating investment success from failure.</a:t>
            </a:r>
          </a:p>
          <a:p>
            <a:pPr lvl="1"/>
            <a:r>
              <a:rPr lang="en-US" dirty="0"/>
              <a:t>With more mature businesses, it is superior assessments of competitive advantages or moats in conjunction with the capacity to foresee disruption that is the key to investment success.</a:t>
            </a:r>
          </a:p>
          <a:p>
            <a:r>
              <a:rPr lang="en-US" dirty="0"/>
              <a:t>In each of these cases, though, there are personal qualities like patience and willingness to withstand peer pressure that can augment investing payoffs.</a:t>
            </a:r>
          </a:p>
          <a:p>
            <a:r>
              <a:rPr lang="en-US" sz="2600" dirty="0"/>
              <a:t>Lesson 7: Find your niche or edge, build an investment philosophy around it, and then find a way to monetize it.</a:t>
            </a:r>
          </a:p>
        </p:txBody>
      </p:sp>
      <p:sp>
        <p:nvSpPr>
          <p:cNvPr id="23" name="Text Placeholder 22">
            <a:extLst>
              <a:ext uri="{FF2B5EF4-FFF2-40B4-BE49-F238E27FC236}">
                <a16:creationId xmlns:a16="http://schemas.microsoft.com/office/drawing/2014/main" id="{91C11EAD-FB69-149A-2DC6-D450A859BD83}"/>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022BE91C-4C32-1F96-1D72-D7271E58298B}"/>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5275830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E7C60-5366-1A0B-A93F-D4DDFA80BC99}"/>
              </a:ext>
            </a:extLst>
          </p:cNvPr>
          <p:cNvSpPr>
            <a:spLocks noGrp="1"/>
          </p:cNvSpPr>
          <p:nvPr>
            <p:ph type="title"/>
          </p:nvPr>
        </p:nvSpPr>
        <p:spPr/>
        <p:txBody>
          <a:bodyPr/>
          <a:lstStyle/>
          <a:p>
            <a:r>
              <a:rPr lang="en-US" dirty="0"/>
              <a:t>8. Taking risk does not entitle you to rewards</a:t>
            </a:r>
          </a:p>
        </p:txBody>
      </p:sp>
      <p:sp>
        <p:nvSpPr>
          <p:cNvPr id="3" name="Content Placeholder 2">
            <a:extLst>
              <a:ext uri="{FF2B5EF4-FFF2-40B4-BE49-F238E27FC236}">
                <a16:creationId xmlns:a16="http://schemas.microsoft.com/office/drawing/2014/main" id="{A19EBC7B-D219-DE45-2786-CEEA816EFD5A}"/>
              </a:ext>
            </a:extLst>
          </p:cNvPr>
          <p:cNvSpPr>
            <a:spLocks noGrp="1"/>
          </p:cNvSpPr>
          <p:nvPr>
            <p:ph idx="1"/>
          </p:nvPr>
        </p:nvSpPr>
        <p:spPr/>
        <p:txBody>
          <a:bodyPr>
            <a:normAutofit fontScale="70000" lnSpcReduction="20000"/>
          </a:bodyPr>
          <a:lstStyle/>
          <a:p>
            <a:r>
              <a:rPr lang="en-US" dirty="0"/>
              <a:t>Risk is part of investing, and every risk and return model in finance is built on linking higher risk to higher expected returns. </a:t>
            </a:r>
          </a:p>
          <a:p>
            <a:pPr lvl="1"/>
            <a:r>
              <a:rPr lang="en-US" dirty="0"/>
              <a:t>That linkage, though, is not an entitlement, and </a:t>
            </a:r>
            <a:r>
              <a:rPr lang="en-US" b="1" dirty="0"/>
              <a:t>investors who take risk, expecting higher returns, are not entitled to those returns</a:t>
            </a:r>
            <a:r>
              <a:rPr lang="en-US" dirty="0"/>
              <a:t>, even if they do their homework and have long time horizons. </a:t>
            </a:r>
          </a:p>
          <a:p>
            <a:pPr lvl="1"/>
            <a:r>
              <a:rPr lang="en-US" dirty="0"/>
              <a:t>That is a point worth making, because investors who believe that they are entitled to rewards, because of the hard work that they have put in, and don’t get that reward not only </a:t>
            </a:r>
            <a:r>
              <a:rPr lang="en-US" b="1" dirty="0"/>
              <a:t>become embittered</a:t>
            </a:r>
            <a:r>
              <a:rPr lang="en-US" dirty="0"/>
              <a:t>, blaming markets for the shortfall, but also act accordingly. </a:t>
            </a:r>
          </a:p>
          <a:p>
            <a:r>
              <a:rPr lang="en-US" dirty="0"/>
              <a:t>The way this dynamic plays out will vary depending on the companies that investor target, in their investment philosophies. </a:t>
            </a:r>
          </a:p>
          <a:p>
            <a:pPr lvl="1"/>
            <a:r>
              <a:rPr lang="en-US" dirty="0"/>
              <a:t>When investors in young companies under perform, they blame macroeconomic forces or short-term thinking on the part of other investors, for not seeing the growth potential in these firms. </a:t>
            </a:r>
          </a:p>
          <a:p>
            <a:pPr lvl="1"/>
            <a:r>
              <a:rPr lang="en-US" dirty="0"/>
              <a:t>If short selling is a factor in prices falling, labeling those sellers as speculators, benefiting from destruction, becomes an easy out.  </a:t>
            </a:r>
          </a:p>
          <a:p>
            <a:pPr lvl="1"/>
            <a:r>
              <a:rPr lang="en-US" dirty="0"/>
              <a:t>With investors in mature businesses, underperformance is attributed to the rest of the market being in a bubble, with traders and shallow investors pushing up prices.</a:t>
            </a:r>
          </a:p>
          <a:p>
            <a:r>
              <a:rPr lang="en-US" sz="2300" dirty="0"/>
              <a:t>Lesson 8: If you do your homework and find “good” investments, do so on the expectation of rewards, but don’t feel entitled to those rewards</a:t>
            </a:r>
          </a:p>
        </p:txBody>
      </p:sp>
      <p:sp>
        <p:nvSpPr>
          <p:cNvPr id="9" name="Text Placeholder 8">
            <a:extLst>
              <a:ext uri="{FF2B5EF4-FFF2-40B4-BE49-F238E27FC236}">
                <a16:creationId xmlns:a16="http://schemas.microsoft.com/office/drawing/2014/main" id="{77C8F527-7337-1CD5-8E85-70D2064B631C}"/>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92A6DEFE-0367-7FA2-0F6C-43A007F59203}"/>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7676094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FB743-5941-C98E-E59E-696BCA173928}"/>
              </a:ext>
            </a:extLst>
          </p:cNvPr>
          <p:cNvSpPr>
            <a:spLocks noGrp="1"/>
          </p:cNvSpPr>
          <p:nvPr>
            <p:ph type="title"/>
          </p:nvPr>
        </p:nvSpPr>
        <p:spPr/>
        <p:txBody>
          <a:bodyPr/>
          <a:lstStyle/>
          <a:p>
            <a:r>
              <a:rPr lang="en-US" dirty="0"/>
              <a:t>9. Investor or trader?</a:t>
            </a:r>
          </a:p>
        </p:txBody>
      </p:sp>
      <p:sp>
        <p:nvSpPr>
          <p:cNvPr id="3" name="Content Placeholder 2">
            <a:extLst>
              <a:ext uri="{FF2B5EF4-FFF2-40B4-BE49-F238E27FC236}">
                <a16:creationId xmlns:a16="http://schemas.microsoft.com/office/drawing/2014/main" id="{00ABFF60-7249-6F4D-BA52-EC079F39439F}"/>
              </a:ext>
            </a:extLst>
          </p:cNvPr>
          <p:cNvSpPr>
            <a:spLocks noGrp="1"/>
          </p:cNvSpPr>
          <p:nvPr>
            <p:ph idx="1"/>
          </p:nvPr>
        </p:nvSpPr>
        <p:spPr/>
        <p:txBody>
          <a:bodyPr>
            <a:normAutofit fontScale="77500" lnSpcReduction="20000"/>
          </a:bodyPr>
          <a:lstStyle/>
          <a:p>
            <a:r>
              <a:rPr lang="en-US" dirty="0"/>
              <a:t>Investors assess value, try to buy at a price less than that value and make money from convergence. Traders, we noted, play a simpler game, buying at a low price and selling at a higher one, using whatever tools that they can use momentum strength and shifts. </a:t>
            </a:r>
          </a:p>
          <a:p>
            <a:r>
              <a:rPr lang="en-US" dirty="0"/>
              <a:t>Investors and traders exist in every phase of the life cycle, but the balance between the two will tend to shift, as you move through the life cycle.  </a:t>
            </a:r>
          </a:p>
          <a:p>
            <a:pPr lvl="1"/>
            <a:r>
              <a:rPr lang="en-US" dirty="0"/>
              <a:t>With younger companies, it is traders who will dominate markets, as investors stay away, unwilling or unable to deal with the uncertainties that are endemic to these companies. </a:t>
            </a:r>
          </a:p>
          <a:p>
            <a:pPr lvl="1"/>
            <a:r>
              <a:rPr lang="en-US" dirty="0"/>
              <a:t>As companies mature, you will see more investing, as investors become more comfortable making estimates and dealing with uncertainties.</a:t>
            </a:r>
          </a:p>
          <a:p>
            <a:r>
              <a:rPr lang="en-US" sz="2600" dirty="0"/>
              <a:t>Lesson 9: Choose the game that you want to play, with a sense of why you think you can win at that game and stop deluding yourself. In short, if you are trading stocks, don’t masquerade as an investor or talk about value, and if you are investing, stay clear of pure momentum plays.</a:t>
            </a:r>
          </a:p>
          <a:p>
            <a:endParaRPr lang="en-US" dirty="0"/>
          </a:p>
        </p:txBody>
      </p:sp>
      <p:sp>
        <p:nvSpPr>
          <p:cNvPr id="9" name="Text Placeholder 8">
            <a:extLst>
              <a:ext uri="{FF2B5EF4-FFF2-40B4-BE49-F238E27FC236}">
                <a16:creationId xmlns:a16="http://schemas.microsoft.com/office/drawing/2014/main" id="{72AFCA40-C54C-CC81-99D1-EE197BC276C4}"/>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F5B86C8F-63C9-E6B5-FF5C-DC2F5757B218}"/>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9058366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6A9F8-65A3-76BC-304E-F27D8AB65DE1}"/>
              </a:ext>
            </a:extLst>
          </p:cNvPr>
          <p:cNvSpPr>
            <a:spLocks noGrp="1"/>
          </p:cNvSpPr>
          <p:nvPr>
            <p:ph type="title"/>
          </p:nvPr>
        </p:nvSpPr>
        <p:spPr/>
        <p:txBody>
          <a:bodyPr/>
          <a:lstStyle/>
          <a:p>
            <a:r>
              <a:rPr lang="en-US" dirty="0"/>
              <a:t>10. Luck trumps skill</a:t>
            </a:r>
          </a:p>
        </p:txBody>
      </p:sp>
      <p:sp>
        <p:nvSpPr>
          <p:cNvPr id="3" name="Content Placeholder 2">
            <a:extLst>
              <a:ext uri="{FF2B5EF4-FFF2-40B4-BE49-F238E27FC236}">
                <a16:creationId xmlns:a16="http://schemas.microsoft.com/office/drawing/2014/main" id="{C427F562-A93F-410B-3AC3-3ACC525E531D}"/>
              </a:ext>
            </a:extLst>
          </p:cNvPr>
          <p:cNvSpPr>
            <a:spLocks noGrp="1"/>
          </p:cNvSpPr>
          <p:nvPr>
            <p:ph idx="1"/>
          </p:nvPr>
        </p:nvSpPr>
        <p:spPr/>
        <p:txBody>
          <a:bodyPr>
            <a:normAutofit fontScale="85000" lnSpcReduction="20000"/>
          </a:bodyPr>
          <a:lstStyle/>
          <a:p>
            <a:r>
              <a:rPr lang="en-US" dirty="0"/>
              <a:t>Over the last century, we have tried to make investing into a discipline, with some even using the vast amounts of data that comes out of investing, to argue that it is a science. </a:t>
            </a:r>
          </a:p>
          <a:p>
            <a:r>
              <a:rPr lang="en-US" dirty="0"/>
              <a:t>The truth, though, is that there is far too much that investors don’t control for it to ever resemble a science. In practical terms, this does mean that separating luck from skill, when assessing investment performance, is very difficult, perhaps even impossible to do. </a:t>
            </a:r>
          </a:p>
          <a:p>
            <a:r>
              <a:rPr lang="en-US" dirty="0"/>
              <a:t>There are two lessons that investors can draw from this. </a:t>
            </a:r>
          </a:p>
          <a:p>
            <a:pPr lvl="1"/>
            <a:r>
              <a:rPr lang="en-US" dirty="0"/>
              <a:t>First, being honest with yourself, as an investor, about how much of your success comes from being at the right place at the right time, will make you a better investor. </a:t>
            </a:r>
          </a:p>
          <a:p>
            <a:pPr lvl="1"/>
            <a:r>
              <a:rPr lang="en-US" dirty="0"/>
              <a:t>Second, humility in the face of investment success is the most prudent response. </a:t>
            </a:r>
          </a:p>
          <a:p>
            <a:r>
              <a:rPr lang="en-US" sz="2400" dirty="0"/>
              <a:t>Lesson 10:  View investment success and failure as two sides of the same coin, viewing neither as a measure of your worth, as a person or an investor.</a:t>
            </a:r>
          </a:p>
          <a:p>
            <a:endParaRPr lang="en-US" dirty="0"/>
          </a:p>
        </p:txBody>
      </p:sp>
      <p:sp>
        <p:nvSpPr>
          <p:cNvPr id="9" name="Text Placeholder 8">
            <a:extLst>
              <a:ext uri="{FF2B5EF4-FFF2-40B4-BE49-F238E27FC236}">
                <a16:creationId xmlns:a16="http://schemas.microsoft.com/office/drawing/2014/main" id="{9BE57595-BA4E-2A1B-928A-92027D9F7A15}"/>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6F97D2D2-99D1-94BB-797A-52F6BF244C15}"/>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9130418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7A7A0-EEE9-8162-78C2-43D98F818759}"/>
              </a:ext>
            </a:extLst>
          </p:cNvPr>
          <p:cNvSpPr>
            <a:spLocks noGrp="1"/>
          </p:cNvSpPr>
          <p:nvPr>
            <p:ph type="title"/>
          </p:nvPr>
        </p:nvSpPr>
        <p:spPr/>
        <p:txBody>
          <a:bodyPr>
            <a:normAutofit/>
          </a:bodyPr>
          <a:lstStyle/>
          <a:p>
            <a:r>
              <a:rPr lang="en-US" dirty="0"/>
              <a:t>Lessons for Regulators: </a:t>
            </a:r>
            <a:br>
              <a:rPr lang="en-US" dirty="0"/>
            </a:br>
            <a:r>
              <a:rPr lang="en-US" dirty="0"/>
              <a:t>1. On disclosure, less is more!</a:t>
            </a:r>
          </a:p>
        </p:txBody>
      </p:sp>
      <p:sp>
        <p:nvSpPr>
          <p:cNvPr id="3" name="Content Placeholder 2">
            <a:extLst>
              <a:ext uri="{FF2B5EF4-FFF2-40B4-BE49-F238E27FC236}">
                <a16:creationId xmlns:a16="http://schemas.microsoft.com/office/drawing/2014/main" id="{2DDD67F2-EBDA-9DA7-7C1E-74FECBED635F}"/>
              </a:ext>
            </a:extLst>
          </p:cNvPr>
          <p:cNvSpPr>
            <a:spLocks noGrp="1"/>
          </p:cNvSpPr>
          <p:nvPr>
            <p:ph idx="1"/>
          </p:nvPr>
        </p:nvSpPr>
        <p:spPr/>
        <p:txBody>
          <a:bodyPr>
            <a:normAutofit fontScale="92500" lnSpcReduction="10000"/>
          </a:bodyPr>
          <a:lstStyle/>
          <a:p>
            <a:r>
              <a:rPr lang="en-US" dirty="0"/>
              <a:t>The human mind is easily distracted and as filings get longer and more rambling, it is easy to lose sight of the mission on hand and get lost on tangents. </a:t>
            </a:r>
          </a:p>
          <a:p>
            <a:r>
              <a:rPr lang="en-US" dirty="0"/>
              <a:t>As disclosures mount up on multiple dimensions, it is worth remembering that not all details matter equally. Put simply, separating the information that matter from the many data points that do not becomes more difficult when you have 250 pages in a 10-K or S-1 filing. </a:t>
            </a:r>
          </a:p>
          <a:p>
            <a:r>
              <a:rPr lang="en-US" dirty="0"/>
              <a:t>Behavioral research indicates that as people are inundated with more data, their minds often shut down and they revert to "mental short cuts", simplistic decision-making tools that throw out much or all of the data designed to help them on that decision. </a:t>
            </a:r>
          </a:p>
          <a:p>
            <a:endParaRPr lang="en-US" dirty="0"/>
          </a:p>
        </p:txBody>
      </p:sp>
      <p:sp>
        <p:nvSpPr>
          <p:cNvPr id="9" name="Text Placeholder 8">
            <a:extLst>
              <a:ext uri="{FF2B5EF4-FFF2-40B4-BE49-F238E27FC236}">
                <a16:creationId xmlns:a16="http://schemas.microsoft.com/office/drawing/2014/main" id="{D7403FF9-6584-1428-AB6D-FCCFC3F96AD7}"/>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0737976B-EB31-05F2-F5B8-BA93182A8483}"/>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7724522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2F0E7-49D9-4BFE-74B2-9DBE334CC8FF}"/>
              </a:ext>
            </a:extLst>
          </p:cNvPr>
          <p:cNvSpPr>
            <a:spLocks noGrp="1"/>
          </p:cNvSpPr>
          <p:nvPr>
            <p:ph type="title"/>
          </p:nvPr>
        </p:nvSpPr>
        <p:spPr/>
        <p:txBody>
          <a:bodyPr/>
          <a:lstStyle/>
          <a:p>
            <a:r>
              <a:rPr lang="en-US" dirty="0"/>
              <a:t>2. And targeted disclosure works better…</a:t>
            </a:r>
          </a:p>
        </p:txBody>
      </p:sp>
      <p:sp>
        <p:nvSpPr>
          <p:cNvPr id="4" name="Text Placeholder 3">
            <a:extLst>
              <a:ext uri="{FF2B5EF4-FFF2-40B4-BE49-F238E27FC236}">
                <a16:creationId xmlns:a16="http://schemas.microsoft.com/office/drawing/2014/main" id="{28FE06A2-7B61-7939-8923-E358DBAC3680}"/>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24A3D968-179D-39C4-0B5C-1422DA493ED8}"/>
              </a:ext>
            </a:extLst>
          </p:cNvPr>
          <p:cNvSpPr>
            <a:spLocks noGrp="1"/>
          </p:cNvSpPr>
          <p:nvPr>
            <p:ph type="ftr" sz="quarter" idx="11"/>
          </p:nvPr>
        </p:nvSpPr>
        <p:spPr/>
        <p:txBody>
          <a:bodyPr/>
          <a:lstStyle/>
          <a:p>
            <a:pPr>
              <a:defRPr/>
            </a:pPr>
            <a:r>
              <a:rPr lang="en-US"/>
              <a:t>Aswath Damodaran</a:t>
            </a:r>
          </a:p>
        </p:txBody>
      </p:sp>
      <p:pic>
        <p:nvPicPr>
          <p:cNvPr id="6" name="Content Placeholder 5" descr="A picture containing chart&#10;&#10;Description automatically generated">
            <a:extLst>
              <a:ext uri="{FF2B5EF4-FFF2-40B4-BE49-F238E27FC236}">
                <a16:creationId xmlns:a16="http://schemas.microsoft.com/office/drawing/2014/main" id="{D82707A7-D34A-7672-073B-085D94312EC0}"/>
              </a:ext>
            </a:extLst>
          </p:cNvPr>
          <p:cNvPicPr>
            <a:picLocks noGrp="1" noChangeAspect="1"/>
          </p:cNvPicPr>
          <p:nvPr>
            <p:ph idx="1"/>
          </p:nvPr>
        </p:nvPicPr>
        <p:blipFill>
          <a:blip r:embed="rId2"/>
          <a:stretch>
            <a:fillRect/>
          </a:stretch>
        </p:blipFill>
        <p:spPr>
          <a:xfrm>
            <a:off x="628650" y="1328200"/>
            <a:ext cx="5033963" cy="3734875"/>
          </a:xfrm>
          <a:prstGeom prst="rect">
            <a:avLst/>
          </a:prstGeom>
        </p:spPr>
      </p:pic>
    </p:spTree>
    <p:extLst>
      <p:ext uri="{BB962C8B-B14F-4D97-AF65-F5344CB8AC3E}">
        <p14:creationId xmlns:p14="http://schemas.microsoft.com/office/powerpoint/2010/main" val="12637960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EF76C-F38A-DCB5-5022-6E885DBAED41}"/>
              </a:ext>
            </a:extLst>
          </p:cNvPr>
          <p:cNvSpPr>
            <a:spLocks noGrp="1"/>
          </p:cNvSpPr>
          <p:nvPr>
            <p:ph type="title"/>
          </p:nvPr>
        </p:nvSpPr>
        <p:spPr/>
        <p:txBody>
          <a:bodyPr/>
          <a:lstStyle/>
          <a:p>
            <a:r>
              <a:rPr lang="en-US" dirty="0"/>
              <a:t>On corporate governance…</a:t>
            </a:r>
          </a:p>
        </p:txBody>
      </p:sp>
      <p:sp>
        <p:nvSpPr>
          <p:cNvPr id="3" name="Content Placeholder 2">
            <a:extLst>
              <a:ext uri="{FF2B5EF4-FFF2-40B4-BE49-F238E27FC236}">
                <a16:creationId xmlns:a16="http://schemas.microsoft.com/office/drawing/2014/main" id="{E4FE3516-B188-F67E-02E0-8B256EC5B414}"/>
              </a:ext>
            </a:extLst>
          </p:cNvPr>
          <p:cNvSpPr>
            <a:spLocks noGrp="1"/>
          </p:cNvSpPr>
          <p:nvPr>
            <p:ph idx="1"/>
          </p:nvPr>
        </p:nvSpPr>
        <p:spPr/>
        <p:txBody>
          <a:bodyPr>
            <a:normAutofit fontScale="85000" lnSpcReduction="20000"/>
          </a:bodyPr>
          <a:lstStyle/>
          <a:p>
            <a:r>
              <a:rPr lang="en-US" dirty="0"/>
              <a:t>In the United States, much of corporate governance reform, in the United States and elsewhere, is built on the presumption that the core conflict of interest that needs addressing comes from managers not owning enough shares in a company, and thus not thinking like shareholders. </a:t>
            </a:r>
          </a:p>
          <a:p>
            <a:r>
              <a:rPr lang="en-US" dirty="0"/>
              <a:t>That type of corporate governance reform may work in more mature firms, where managers do tend to have no or very small ownership stakes and consequently tend to put their interests, as managers, ahead of those of shareholders. </a:t>
            </a:r>
          </a:p>
          <a:p>
            <a:r>
              <a:rPr lang="en-US" dirty="0"/>
              <a:t>As you look across the life cycle, you can see that the governance challenge changes. At start-up and young companies, it is founders or inside shareholders who own large ownership stakes and are entrusted with the management of the firm. That removes the core conflict that conventional corporate governance is trying to resolve but replaces it with a different conflict between that which is good for inside shareholders/founder and that which is good for outside shareholders. </a:t>
            </a:r>
          </a:p>
        </p:txBody>
      </p:sp>
      <p:sp>
        <p:nvSpPr>
          <p:cNvPr id="9" name="Text Placeholder 8">
            <a:extLst>
              <a:ext uri="{FF2B5EF4-FFF2-40B4-BE49-F238E27FC236}">
                <a16:creationId xmlns:a16="http://schemas.microsoft.com/office/drawing/2014/main" id="{8FA65548-D253-5ABE-6587-E87BB2C87E49}"/>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A022940A-D1C6-3AC1-D1D4-2F7DB342025C}"/>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0949755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C3F63-8BEC-3CC4-96E6-336B9574DAD1}"/>
              </a:ext>
            </a:extLst>
          </p:cNvPr>
          <p:cNvSpPr>
            <a:spLocks noGrp="1"/>
          </p:cNvSpPr>
          <p:nvPr>
            <p:ph type="title"/>
          </p:nvPr>
        </p:nvSpPr>
        <p:spPr/>
        <p:txBody>
          <a:bodyPr/>
          <a:lstStyle/>
          <a:p>
            <a:r>
              <a:rPr lang="en-US" dirty="0"/>
              <a:t>And on investor protection..</a:t>
            </a:r>
          </a:p>
        </p:txBody>
      </p:sp>
      <p:sp>
        <p:nvSpPr>
          <p:cNvPr id="3" name="Content Placeholder 2">
            <a:extLst>
              <a:ext uri="{FF2B5EF4-FFF2-40B4-BE49-F238E27FC236}">
                <a16:creationId xmlns:a16="http://schemas.microsoft.com/office/drawing/2014/main" id="{D827D477-659D-3205-1AE4-38B2FEB280AD}"/>
              </a:ext>
            </a:extLst>
          </p:cNvPr>
          <p:cNvSpPr>
            <a:spLocks noGrp="1"/>
          </p:cNvSpPr>
          <p:nvPr>
            <p:ph idx="1"/>
          </p:nvPr>
        </p:nvSpPr>
        <p:spPr/>
        <p:txBody>
          <a:bodyPr>
            <a:normAutofit fontScale="70000" lnSpcReduction="20000"/>
          </a:bodyPr>
          <a:lstStyle/>
          <a:p>
            <a:pPr lvl="0"/>
            <a:r>
              <a:rPr lang="en-US" u="sng" dirty="0"/>
              <a:t>Risk awareness</a:t>
            </a:r>
            <a:r>
              <a:rPr lang="en-US" dirty="0"/>
              <a:t>: A fundamental premise in both disclosure and regulation seems to be the belief that the reason investors who choose to invest in very risky businesses do so because they are unaware of how much risk there is, in these companies. </a:t>
            </a:r>
          </a:p>
          <a:p>
            <a:pPr lvl="1"/>
            <a:r>
              <a:rPr lang="en-US" dirty="0"/>
              <a:t>Put differently, regulators seem to believe that if these investors were made fully aware of the risks, they would not invest. That misses the reality that risk is both upside and downside, and that investments with high downside risk also offer the most upside. </a:t>
            </a:r>
          </a:p>
          <a:p>
            <a:pPr lvl="1"/>
            <a:r>
              <a:rPr lang="en-US" dirty="0"/>
              <a:t>In short, those investors who choose to put their money in risky companies do so precisely because they are risky and having a hundred-page risk disclosure to that effect will not change a single mind.</a:t>
            </a:r>
          </a:p>
          <a:p>
            <a:pPr lvl="0"/>
            <a:r>
              <a:rPr lang="en-US" u="sng" dirty="0"/>
              <a:t>Investor sophistication</a:t>
            </a:r>
            <a:r>
              <a:rPr lang="en-US" dirty="0"/>
              <a:t>: Much of regulatory action on investor protection takes a paternalistic view of individual and retail investors. Specifically, not only do regulators seem to believe that individual investors are incapable of informing themselves and making reasoned judgments on risk/return tradeoffs, but that they should also be protected from their own mistakes. </a:t>
            </a:r>
          </a:p>
          <a:p>
            <a:pPr lvl="0"/>
            <a:r>
              <a:rPr lang="en-US" u="sng" dirty="0"/>
              <a:t>Company risk versus Portfolio risk</a:t>
            </a:r>
            <a:r>
              <a:rPr lang="en-US" dirty="0"/>
              <a:t>: Rather than spend the bulk of their resources containing and regulation company-level risk, which will average out across the portfolio, there should be a greater focus on exposure to macroeconomic or market-wide risks that will flow through into portfolios.</a:t>
            </a:r>
          </a:p>
          <a:p>
            <a:endParaRPr lang="en-US" dirty="0"/>
          </a:p>
        </p:txBody>
      </p:sp>
      <p:sp>
        <p:nvSpPr>
          <p:cNvPr id="9" name="Text Placeholder 8">
            <a:extLst>
              <a:ext uri="{FF2B5EF4-FFF2-40B4-BE49-F238E27FC236}">
                <a16:creationId xmlns:a16="http://schemas.microsoft.com/office/drawing/2014/main" id="{EBD40FB3-A67A-225E-3A25-827909D9405C}"/>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BEDB9739-62BC-37B1-A10B-53976D0DEC71}"/>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6013625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E9570-6230-570E-8537-39D0E7FC72B3}"/>
              </a:ext>
            </a:extLst>
          </p:cNvPr>
          <p:cNvSpPr>
            <a:spLocks noGrp="1"/>
          </p:cNvSpPr>
          <p:nvPr>
            <p:ph type="title"/>
          </p:nvPr>
        </p:nvSpPr>
        <p:spPr/>
        <p:txBody>
          <a:bodyPr/>
          <a:lstStyle/>
          <a:p>
            <a:r>
              <a:rPr lang="en-US" dirty="0"/>
              <a:t>Lessons for policy makers</a:t>
            </a:r>
          </a:p>
        </p:txBody>
      </p:sp>
      <p:sp>
        <p:nvSpPr>
          <p:cNvPr id="3" name="Content Placeholder 2">
            <a:extLst>
              <a:ext uri="{FF2B5EF4-FFF2-40B4-BE49-F238E27FC236}">
                <a16:creationId xmlns:a16="http://schemas.microsoft.com/office/drawing/2014/main" id="{ED895AAA-DCCB-DCA5-92E7-0C7CC2047814}"/>
              </a:ext>
            </a:extLst>
          </p:cNvPr>
          <p:cNvSpPr>
            <a:spLocks noGrp="1"/>
          </p:cNvSpPr>
          <p:nvPr>
            <p:ph idx="1"/>
          </p:nvPr>
        </p:nvSpPr>
        <p:spPr/>
        <p:txBody>
          <a:bodyPr>
            <a:normAutofit fontScale="70000" lnSpcReduction="20000"/>
          </a:bodyPr>
          <a:lstStyle/>
          <a:p>
            <a:pPr lvl="0"/>
            <a:r>
              <a:rPr lang="en-US" u="sng" dirty="0"/>
              <a:t>Risk capital versus Subsidy capital</a:t>
            </a:r>
            <a:r>
              <a:rPr lang="en-US" dirty="0"/>
              <a:t>: Many countries that are in a hurry to develop an entrepreneurial class have tried to do so by offering capital directly to these businesses, often as subsidized loans or grants. Unfortunately, that does not seem to do much other than burn through billions of dollars over time, enriching several entities along the way, but with no pay off in terms of new businesses that are self-standing. The long-term solution that has staying power is for investors to be willing to put their money into the risky businesses (start-ups and young companies) on the expectation that they will earn high returns, but also with the recognition that they will fail often. </a:t>
            </a:r>
          </a:p>
          <a:p>
            <a:pPr lvl="0"/>
            <a:r>
              <a:rPr lang="en-US" u="sng" dirty="0"/>
              <a:t>Top down versus Bottom up</a:t>
            </a:r>
            <a:r>
              <a:rPr lang="en-US" dirty="0"/>
              <a:t>: Policy makers tend to overestimate their capacity to change the way investors and businesspeople think, leading them to believe that pronouncements and policy tweaks change behavior. Just as the risk culture is slow to build on the investor side, the entrepreneurial drive, where an individual or individuals leave well-paying jobs to start new businesses must occur from the bottom up. </a:t>
            </a:r>
          </a:p>
          <a:p>
            <a:pPr lvl="0"/>
            <a:r>
              <a:rPr lang="en-US" u="sng" dirty="0"/>
              <a:t>Timelines</a:t>
            </a:r>
            <a:r>
              <a:rPr lang="en-US" dirty="0"/>
              <a:t>: Policy makers usually work with timelines that have more to do with election cycles and bureaucratic tenure than they do with reality. Creating artificial and completely unreasonable deadlines for economic transformation will not only kill any chances of success early on, but will convert these exercises into boondoggles for consultants, scams and shady operations masquerading </a:t>
            </a:r>
            <a:r>
              <a:rPr lang="en-US"/>
              <a:t>as businesses.</a:t>
            </a:r>
            <a:endParaRPr lang="en-US" dirty="0"/>
          </a:p>
        </p:txBody>
      </p:sp>
      <p:sp>
        <p:nvSpPr>
          <p:cNvPr id="9" name="Text Placeholder 8">
            <a:extLst>
              <a:ext uri="{FF2B5EF4-FFF2-40B4-BE49-F238E27FC236}">
                <a16:creationId xmlns:a16="http://schemas.microsoft.com/office/drawing/2014/main" id="{9CDE4091-FEC3-3B6C-30E6-74B17CE6C4E0}"/>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C73ECA94-C946-7B76-F360-D79EADEADDBF}"/>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406186234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{4ED3E472-F967-4B46-B9EF-D8C12DA60E0B}tf10001070</Template>
  <TotalTime>38384</TotalTime>
  <Pages>63</Pages>
  <Words>4590</Words>
  <Application>Microsoft Macintosh PowerPoint</Application>
  <PresentationFormat>Letter Paper (8.5x11 in)</PresentationFormat>
  <Paragraphs>157</Paragraphs>
  <Slides>24</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Calibri</vt:lpstr>
      <vt:lpstr>Helvetica</vt:lpstr>
      <vt:lpstr>Rockwell</vt:lpstr>
      <vt:lpstr>Rockwell Condensed</vt:lpstr>
      <vt:lpstr>Rockwell Extra Bold</vt:lpstr>
      <vt:lpstr>Wingdings</vt:lpstr>
      <vt:lpstr>Wood Type</vt:lpstr>
      <vt:lpstr>Chapter 20: Aging gracefully – the search for serenity</vt:lpstr>
      <vt:lpstr>The acceptance playbook</vt:lpstr>
      <vt:lpstr>Serenity Lessons:  1. Growing old is difficult</vt:lpstr>
      <vt:lpstr>2. Survive to deliver on potential</vt:lpstr>
      <vt:lpstr>3. Business involves trade offs</vt:lpstr>
      <vt:lpstr>4. Building businesses is mostly perspiration, not inspiration</vt:lpstr>
      <vt:lpstr>5. Scaling up is hard to do, and not always sensible</vt:lpstr>
      <vt:lpstr>6. Corporate immortality is not the end game</vt:lpstr>
      <vt:lpstr>7. You don’t always control your fate</vt:lpstr>
      <vt:lpstr>Lessons for investors:  1. Uncertainty is a feature, not a bug</vt:lpstr>
      <vt:lpstr>2. Don’t deny your biases</vt:lpstr>
      <vt:lpstr>3. Investing is a skewed game</vt:lpstr>
      <vt:lpstr>4. Management may have less effect than you think…</vt:lpstr>
      <vt:lpstr>5. Mean reversion works, until it does not</vt:lpstr>
      <vt:lpstr>6. Company quality ≠ investment quality</vt:lpstr>
      <vt:lpstr>7. The less you bring to the table, the less you take away</vt:lpstr>
      <vt:lpstr>8. Taking risk does not entitle you to rewards</vt:lpstr>
      <vt:lpstr>9. Investor or trader?</vt:lpstr>
      <vt:lpstr>10. Luck trumps skill</vt:lpstr>
      <vt:lpstr>Lessons for Regulators:  1. On disclosure, less is more!</vt:lpstr>
      <vt:lpstr>2. And targeted disclosure works better…</vt:lpstr>
      <vt:lpstr>On corporate governance…</vt:lpstr>
      <vt:lpstr>And on investor protection..</vt:lpstr>
      <vt:lpstr>Lessons for policy makers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Option Pricing Theory and Applications</dc:title>
  <dc:subject/>
  <dc:creator>Aswath Damodaran</dc:creator>
  <cp:keywords/>
  <dc:description/>
  <cp:lastModifiedBy>Aswath Damodaran</cp:lastModifiedBy>
  <cp:revision>600</cp:revision>
  <cp:lastPrinted>2023-03-20T22:26:29Z</cp:lastPrinted>
  <dcterms:created xsi:type="dcterms:W3CDTF">2010-08-23T11:25:52Z</dcterms:created>
  <dcterms:modified xsi:type="dcterms:W3CDTF">2024-08-08T21:49:35Z</dcterms:modified>
</cp:coreProperties>
</file>