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0"/>
  </p:notesMasterIdLst>
  <p:handoutMasterIdLst>
    <p:handoutMasterId r:id="rId21"/>
  </p:handoutMasterIdLst>
  <p:sldIdLst>
    <p:sldId id="405" r:id="rId2"/>
    <p:sldId id="406" r:id="rId3"/>
    <p:sldId id="415" r:id="rId4"/>
    <p:sldId id="416" r:id="rId5"/>
    <p:sldId id="417" r:id="rId6"/>
    <p:sldId id="431" r:id="rId7"/>
    <p:sldId id="418" r:id="rId8"/>
    <p:sldId id="419" r:id="rId9"/>
    <p:sldId id="407" r:id="rId10"/>
    <p:sldId id="408" r:id="rId11"/>
    <p:sldId id="409" r:id="rId12"/>
    <p:sldId id="421" r:id="rId13"/>
    <p:sldId id="410" r:id="rId14"/>
    <p:sldId id="422" r:id="rId15"/>
    <p:sldId id="423" r:id="rId16"/>
    <p:sldId id="424" r:id="rId17"/>
    <p:sldId id="425" r:id="rId18"/>
    <p:sldId id="426" r:id="rId1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38"/>
    <p:restoredTop sz="93605"/>
  </p:normalViewPr>
  <p:slideViewPr>
    <p:cSldViewPr>
      <p:cViewPr varScale="1">
        <p:scale>
          <a:sx n="115" d="100"/>
          <a:sy n="115" d="100"/>
        </p:scale>
        <p:origin x="14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a:solidFill>
                  <a:srgbClr val="000000"/>
                </a:solidFill>
              </a:rPr>
              <a:t>Chapter 3: The </a:t>
            </a:r>
            <a:r>
              <a:rPr lang="en-US" sz="4200" dirty="0">
                <a:solidFill>
                  <a:srgbClr val="000000"/>
                </a:solidFill>
              </a:rPr>
              <a:t>Corporate life cycle – Measures &amp; determinants</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normAutofit/>
          </a:bodyPr>
          <a:lstStyle/>
          <a:p>
            <a:r>
              <a:rPr lang="en-US" dirty="0"/>
              <a:t>Measures of corporate life – </a:t>
            </a:r>
            <a:br>
              <a:rPr lang="en-US" dirty="0"/>
            </a:br>
            <a:r>
              <a:rPr lang="en-US" dirty="0"/>
              <a:t>1. age</a:t>
            </a:r>
          </a:p>
        </p:txBody>
      </p:sp>
      <p:pic>
        <p:nvPicPr>
          <p:cNvPr id="6" name="Content Placeholder 5" descr="Table&#10;&#10;Description automatically generated">
            <a:extLst>
              <a:ext uri="{FF2B5EF4-FFF2-40B4-BE49-F238E27FC236}">
                <a16:creationId xmlns:a16="http://schemas.microsoft.com/office/drawing/2014/main" id="{DA81E9B1-04EA-6E92-7151-53DCFFDCD236}"/>
              </a:ext>
            </a:extLst>
          </p:cNvPr>
          <p:cNvPicPr>
            <a:picLocks noGrp="1" noChangeAspect="1"/>
          </p:cNvPicPr>
          <p:nvPr>
            <p:ph idx="1"/>
          </p:nvPr>
        </p:nvPicPr>
        <p:blipFill>
          <a:blip r:embed="rId2"/>
          <a:stretch>
            <a:fillRect/>
          </a:stretch>
        </p:blipFill>
        <p:spPr>
          <a:xfrm>
            <a:off x="628650" y="1129459"/>
            <a:ext cx="5033963" cy="4132357"/>
          </a:xfrm>
          <a:prstGeom prst="rect">
            <a:avLst/>
          </a:prstGeom>
        </p:spPr>
      </p:pic>
      <p:sp>
        <p:nvSpPr>
          <p:cNvPr id="3" name="Text Placeholder 2">
            <a:extLst>
              <a:ext uri="{FF2B5EF4-FFF2-40B4-BE49-F238E27FC236}">
                <a16:creationId xmlns:a16="http://schemas.microsoft.com/office/drawing/2014/main" id="{1882C227-C625-647C-365B-1C6C3B44A20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Operating metrics, by age decile</a:t>
            </a:r>
          </a:p>
        </p:txBody>
      </p:sp>
      <p:pic>
        <p:nvPicPr>
          <p:cNvPr id="7" name="Content Placeholder 6" descr="Table&#10;&#10;Description automatically generated">
            <a:extLst>
              <a:ext uri="{FF2B5EF4-FFF2-40B4-BE49-F238E27FC236}">
                <a16:creationId xmlns:a16="http://schemas.microsoft.com/office/drawing/2014/main" id="{D78F52C2-6B88-846F-413F-7F7755EC7F4E}"/>
              </a:ext>
            </a:extLst>
          </p:cNvPr>
          <p:cNvPicPr>
            <a:picLocks noGrp="1" noChangeAspect="1"/>
          </p:cNvPicPr>
          <p:nvPr>
            <p:ph idx="1"/>
          </p:nvPr>
        </p:nvPicPr>
        <p:blipFill>
          <a:blip r:embed="rId2"/>
          <a:stretch>
            <a:fillRect/>
          </a:stretch>
        </p:blipFill>
        <p:spPr>
          <a:xfrm>
            <a:off x="762000" y="1698215"/>
            <a:ext cx="5033963" cy="2797585"/>
          </a:xfrm>
          <a:prstGeom prst="rect">
            <a:avLst/>
          </a:prstGeom>
        </p:spPr>
      </p:pic>
      <p:sp>
        <p:nvSpPr>
          <p:cNvPr id="3" name="Text Placeholder 2">
            <a:extLst>
              <a:ext uri="{FF2B5EF4-FFF2-40B4-BE49-F238E27FC236}">
                <a16:creationId xmlns:a16="http://schemas.microsoft.com/office/drawing/2014/main" id="{2E59F24E-587B-2E34-8887-D17773DBE49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normAutofit/>
          </a:bodyPr>
          <a:lstStyle/>
          <a:p>
            <a:r>
              <a:rPr lang="en-US" dirty="0"/>
              <a:t>Measures of corporate life – </a:t>
            </a:r>
            <a:br>
              <a:rPr lang="en-US" dirty="0"/>
            </a:br>
            <a:r>
              <a:rPr lang="en-US" dirty="0"/>
              <a:t>2. Sector</a:t>
            </a:r>
          </a:p>
        </p:txBody>
      </p:sp>
      <p:pic>
        <p:nvPicPr>
          <p:cNvPr id="7" name="Content Placeholder 6" descr="Chart, bar chart&#10;&#10;Description automatically generated">
            <a:extLst>
              <a:ext uri="{FF2B5EF4-FFF2-40B4-BE49-F238E27FC236}">
                <a16:creationId xmlns:a16="http://schemas.microsoft.com/office/drawing/2014/main" id="{8851B351-9E46-0432-0ACE-08DC0132FC10}"/>
              </a:ext>
            </a:extLst>
          </p:cNvPr>
          <p:cNvPicPr>
            <a:picLocks noGrp="1" noChangeAspect="1"/>
          </p:cNvPicPr>
          <p:nvPr>
            <p:ph idx="1"/>
          </p:nvPr>
        </p:nvPicPr>
        <p:blipFill>
          <a:blip r:embed="rId2"/>
          <a:stretch>
            <a:fillRect/>
          </a:stretch>
        </p:blipFill>
        <p:spPr>
          <a:xfrm>
            <a:off x="628650" y="1354334"/>
            <a:ext cx="5033963" cy="3682606"/>
          </a:xfrm>
          <a:prstGeom prst="rect">
            <a:avLst/>
          </a:prstGeom>
        </p:spPr>
      </p:pic>
      <p:sp>
        <p:nvSpPr>
          <p:cNvPr id="3" name="Text Placeholder 2">
            <a:extLst>
              <a:ext uri="{FF2B5EF4-FFF2-40B4-BE49-F238E27FC236}">
                <a16:creationId xmlns:a16="http://schemas.microsoft.com/office/drawing/2014/main" id="{122FF57F-AEF4-10F0-2B51-9AA7A17A7E7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Operating metrics: By sector</a:t>
            </a:r>
          </a:p>
        </p:txBody>
      </p:sp>
      <p:pic>
        <p:nvPicPr>
          <p:cNvPr id="3" name="Content Placeholder 2" descr="Table&#10;&#10;Description automatically generated">
            <a:extLst>
              <a:ext uri="{FF2B5EF4-FFF2-40B4-BE49-F238E27FC236}">
                <a16:creationId xmlns:a16="http://schemas.microsoft.com/office/drawing/2014/main" id="{3D275570-88AB-6033-D966-C093349C36FA}"/>
              </a:ext>
            </a:extLst>
          </p:cNvPr>
          <p:cNvPicPr>
            <a:picLocks noGrp="1" noChangeAspect="1"/>
          </p:cNvPicPr>
          <p:nvPr>
            <p:ph idx="1"/>
          </p:nvPr>
        </p:nvPicPr>
        <p:blipFill>
          <a:blip r:embed="rId2"/>
          <a:stretch>
            <a:fillRect/>
          </a:stretch>
        </p:blipFill>
        <p:spPr>
          <a:xfrm>
            <a:off x="709961" y="1295400"/>
            <a:ext cx="5033963" cy="3200400"/>
          </a:xfrm>
          <a:prstGeom prst="rect">
            <a:avLst/>
          </a:prstGeom>
        </p:spPr>
      </p:pic>
      <p:sp>
        <p:nvSpPr>
          <p:cNvPr id="5" name="Text Placeholder 4">
            <a:extLst>
              <a:ext uri="{FF2B5EF4-FFF2-40B4-BE49-F238E27FC236}">
                <a16:creationId xmlns:a16="http://schemas.microsoft.com/office/drawing/2014/main" id="{6822CA98-6EEC-1CBA-D9FB-EBB70B0A1C0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normAutofit/>
          </a:bodyPr>
          <a:lstStyle/>
          <a:p>
            <a:r>
              <a:rPr lang="en-US" dirty="0"/>
              <a:t>Industry contrasts: Highest and lowest growth</a:t>
            </a:r>
          </a:p>
        </p:txBody>
      </p:sp>
      <p:sp>
        <p:nvSpPr>
          <p:cNvPr id="3" name="Content Placeholder 2">
            <a:extLst>
              <a:ext uri="{FF2B5EF4-FFF2-40B4-BE49-F238E27FC236}">
                <a16:creationId xmlns:a16="http://schemas.microsoft.com/office/drawing/2014/main" id="{0724C26C-0DFC-E241-3363-A39703305CBA}"/>
              </a:ext>
            </a:extLst>
          </p:cNvPr>
          <p:cNvSpPr>
            <a:spLocks noGrp="1"/>
          </p:cNvSpPr>
          <p:nvPr>
            <p:ph idx="1"/>
          </p:nvPr>
        </p:nvSpPr>
        <p:spPr/>
        <p:txBody>
          <a:bodyPr/>
          <a:lstStyle/>
          <a:p>
            <a:pPr marL="0" indent="0" algn="ctr">
              <a:buNone/>
            </a:pPr>
            <a:r>
              <a:rPr lang="en-US" dirty="0"/>
              <a:t>Highest growth industry groups in 2022</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Lowest growth industry groups in 2022</a:t>
            </a:r>
          </a:p>
          <a:p>
            <a:pPr marL="0" indent="0" algn="ctr">
              <a:buNone/>
            </a:pPr>
            <a:endParaRPr lang="en-US" dirty="0"/>
          </a:p>
        </p:txBody>
      </p:sp>
      <p:sp>
        <p:nvSpPr>
          <p:cNvPr id="7" name="Text Placeholder 6">
            <a:extLst>
              <a:ext uri="{FF2B5EF4-FFF2-40B4-BE49-F238E27FC236}">
                <a16:creationId xmlns:a16="http://schemas.microsoft.com/office/drawing/2014/main" id="{D761FAC3-9B0A-0A43-F93C-B0FB673FE35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pPr>
              <a:defRPr/>
            </a:pPr>
            <a:r>
              <a:rPr lang="en-US"/>
              <a:t>Aswath Damodaran</a:t>
            </a:r>
          </a:p>
        </p:txBody>
      </p:sp>
      <p:pic>
        <p:nvPicPr>
          <p:cNvPr id="5" name="Picture 4" descr="Table&#10;&#10;Description automatically generated">
            <a:extLst>
              <a:ext uri="{FF2B5EF4-FFF2-40B4-BE49-F238E27FC236}">
                <a16:creationId xmlns:a16="http://schemas.microsoft.com/office/drawing/2014/main" id="{6D3D8247-AAA7-EFFE-DD31-D18675AD8BA6}"/>
              </a:ext>
            </a:extLst>
          </p:cNvPr>
          <p:cNvPicPr>
            <a:picLocks noChangeAspect="1"/>
          </p:cNvPicPr>
          <p:nvPr/>
        </p:nvPicPr>
        <p:blipFill>
          <a:blip r:embed="rId2"/>
          <a:stretch>
            <a:fillRect/>
          </a:stretch>
        </p:blipFill>
        <p:spPr>
          <a:xfrm>
            <a:off x="348921" y="1103829"/>
            <a:ext cx="5419494" cy="1563171"/>
          </a:xfrm>
          <a:prstGeom prst="rect">
            <a:avLst/>
          </a:prstGeom>
        </p:spPr>
      </p:pic>
      <p:pic>
        <p:nvPicPr>
          <p:cNvPr id="6" name="Picture 5" descr="Table&#10;&#10;Description automatically generated">
            <a:extLst>
              <a:ext uri="{FF2B5EF4-FFF2-40B4-BE49-F238E27FC236}">
                <a16:creationId xmlns:a16="http://schemas.microsoft.com/office/drawing/2014/main" id="{01C0F1EE-A652-9741-CCD6-806AF99BE684}"/>
              </a:ext>
            </a:extLst>
          </p:cNvPr>
          <p:cNvPicPr>
            <a:picLocks noChangeAspect="1"/>
          </p:cNvPicPr>
          <p:nvPr/>
        </p:nvPicPr>
        <p:blipFill>
          <a:blip r:embed="rId3"/>
          <a:stretch>
            <a:fillRect/>
          </a:stretch>
        </p:blipFill>
        <p:spPr>
          <a:xfrm>
            <a:off x="374941" y="3233929"/>
            <a:ext cx="5287481" cy="1795271"/>
          </a:xfrm>
          <a:prstGeom prst="rect">
            <a:avLst/>
          </a:prstGeom>
        </p:spPr>
      </p:pic>
    </p:spTree>
    <p:extLst>
      <p:ext uri="{BB962C8B-B14F-4D97-AF65-F5344CB8AC3E}">
        <p14:creationId xmlns:p14="http://schemas.microsoft.com/office/powerpoint/2010/main" val="3273744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normAutofit/>
          </a:bodyPr>
          <a:lstStyle/>
          <a:p>
            <a:r>
              <a:rPr lang="en-US" dirty="0"/>
              <a:t>Measures of corporate life- </a:t>
            </a:r>
            <a:br>
              <a:rPr lang="en-US" dirty="0"/>
            </a:br>
            <a:r>
              <a:rPr lang="en-US" dirty="0"/>
              <a:t>3. operating metrics</a:t>
            </a:r>
          </a:p>
        </p:txBody>
      </p:sp>
      <p:graphicFrame>
        <p:nvGraphicFramePr>
          <p:cNvPr id="6" name="Content Placeholder 5">
            <a:extLst>
              <a:ext uri="{FF2B5EF4-FFF2-40B4-BE49-F238E27FC236}">
                <a16:creationId xmlns:a16="http://schemas.microsoft.com/office/drawing/2014/main" id="{43F0DE58-B78A-F465-6EE5-E5150F78CDBB}"/>
              </a:ext>
            </a:extLst>
          </p:cNvPr>
          <p:cNvGraphicFramePr>
            <a:graphicFrameLocks noGrp="1"/>
          </p:cNvGraphicFramePr>
          <p:nvPr>
            <p:ph idx="1"/>
            <p:extLst>
              <p:ext uri="{D42A27DB-BD31-4B8C-83A1-F6EECF244321}">
                <p14:modId xmlns:p14="http://schemas.microsoft.com/office/powerpoint/2010/main" val="3044593261"/>
              </p:ext>
            </p:extLst>
          </p:nvPr>
        </p:nvGraphicFramePr>
        <p:xfrm>
          <a:off x="327753" y="635507"/>
          <a:ext cx="5619747" cy="5586986"/>
        </p:xfrm>
        <a:graphic>
          <a:graphicData uri="http://schemas.openxmlformats.org/drawingml/2006/table">
            <a:tbl>
              <a:tblPr firstRow="1" firstCol="1" bandRow="1">
                <a:tableStyleId>{5C22544A-7EE6-4342-B048-85BDC9FD1C3A}</a:tableStyleId>
              </a:tblPr>
              <a:tblGrid>
                <a:gridCol w="802821">
                  <a:extLst>
                    <a:ext uri="{9D8B030D-6E8A-4147-A177-3AD203B41FA5}">
                      <a16:colId xmlns:a16="http://schemas.microsoft.com/office/drawing/2014/main" val="2491433950"/>
                    </a:ext>
                  </a:extLst>
                </a:gridCol>
                <a:gridCol w="802821">
                  <a:extLst>
                    <a:ext uri="{9D8B030D-6E8A-4147-A177-3AD203B41FA5}">
                      <a16:colId xmlns:a16="http://schemas.microsoft.com/office/drawing/2014/main" val="1535288877"/>
                    </a:ext>
                  </a:extLst>
                </a:gridCol>
                <a:gridCol w="802821">
                  <a:extLst>
                    <a:ext uri="{9D8B030D-6E8A-4147-A177-3AD203B41FA5}">
                      <a16:colId xmlns:a16="http://schemas.microsoft.com/office/drawing/2014/main" val="4161394761"/>
                    </a:ext>
                  </a:extLst>
                </a:gridCol>
                <a:gridCol w="802821">
                  <a:extLst>
                    <a:ext uri="{9D8B030D-6E8A-4147-A177-3AD203B41FA5}">
                      <a16:colId xmlns:a16="http://schemas.microsoft.com/office/drawing/2014/main" val="1006117796"/>
                    </a:ext>
                  </a:extLst>
                </a:gridCol>
                <a:gridCol w="802821">
                  <a:extLst>
                    <a:ext uri="{9D8B030D-6E8A-4147-A177-3AD203B41FA5}">
                      <a16:colId xmlns:a16="http://schemas.microsoft.com/office/drawing/2014/main" val="669992923"/>
                    </a:ext>
                  </a:extLst>
                </a:gridCol>
                <a:gridCol w="802821">
                  <a:extLst>
                    <a:ext uri="{9D8B030D-6E8A-4147-A177-3AD203B41FA5}">
                      <a16:colId xmlns:a16="http://schemas.microsoft.com/office/drawing/2014/main" val="3841980397"/>
                    </a:ext>
                  </a:extLst>
                </a:gridCol>
                <a:gridCol w="802821">
                  <a:extLst>
                    <a:ext uri="{9D8B030D-6E8A-4147-A177-3AD203B41FA5}">
                      <a16:colId xmlns:a16="http://schemas.microsoft.com/office/drawing/2014/main" val="54062150"/>
                    </a:ext>
                  </a:extLst>
                </a:gridCol>
              </a:tblGrid>
              <a:tr h="547324">
                <a:tc>
                  <a:txBody>
                    <a:bodyPr/>
                    <a:lstStyle/>
                    <a:p>
                      <a:pPr marL="0" marR="0" algn="l">
                        <a:lnSpc>
                          <a:spcPct val="150000"/>
                        </a:lnSpc>
                        <a:spcBef>
                          <a:spcPts val="0"/>
                        </a:spcBef>
                        <a:spcAft>
                          <a:spcPts val="0"/>
                        </a:spcAft>
                      </a:pPr>
                      <a:r>
                        <a:rPr lang="en-US" sz="1000">
                          <a:effectLst/>
                        </a:rPr>
                        <a:t>Life cycle stage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Start up</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l">
                        <a:lnSpc>
                          <a:spcPct val="150000"/>
                        </a:lnSpc>
                        <a:spcBef>
                          <a:spcPts val="0"/>
                        </a:spcBef>
                        <a:spcAft>
                          <a:spcPts val="0"/>
                        </a:spcAft>
                      </a:pPr>
                      <a:r>
                        <a:rPr lang="en-US" sz="1000">
                          <a:effectLst/>
                        </a:rPr>
                        <a:t>Young Growth</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l">
                        <a:lnSpc>
                          <a:spcPct val="150000"/>
                        </a:lnSpc>
                        <a:spcBef>
                          <a:spcPts val="0"/>
                        </a:spcBef>
                        <a:spcAft>
                          <a:spcPts val="0"/>
                        </a:spcAft>
                      </a:pPr>
                      <a:r>
                        <a:rPr lang="en-US" sz="1000">
                          <a:effectLst/>
                        </a:rPr>
                        <a:t>High Growth</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l">
                        <a:lnSpc>
                          <a:spcPct val="150000"/>
                        </a:lnSpc>
                        <a:spcBef>
                          <a:spcPts val="0"/>
                        </a:spcBef>
                        <a:spcAft>
                          <a:spcPts val="0"/>
                        </a:spcAft>
                      </a:pPr>
                      <a:r>
                        <a:rPr lang="en-US" sz="1000">
                          <a:effectLst/>
                        </a:rPr>
                        <a:t>Mature Growth</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l">
                        <a:lnSpc>
                          <a:spcPct val="150000"/>
                        </a:lnSpc>
                        <a:spcBef>
                          <a:spcPts val="0"/>
                        </a:spcBef>
                        <a:spcAft>
                          <a:spcPts val="0"/>
                        </a:spcAft>
                      </a:pPr>
                      <a:r>
                        <a:rPr lang="en-US" sz="1000">
                          <a:effectLst/>
                        </a:rPr>
                        <a:t>Mature Stable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tc>
                  <a:txBody>
                    <a:bodyPr/>
                    <a:lstStyle/>
                    <a:p>
                      <a:pPr marL="0" marR="0" algn="l">
                        <a:lnSpc>
                          <a:spcPct val="150000"/>
                        </a:lnSpc>
                        <a:spcBef>
                          <a:spcPts val="0"/>
                        </a:spcBef>
                        <a:spcAft>
                          <a:spcPts val="0"/>
                        </a:spcAft>
                      </a:pPr>
                      <a:r>
                        <a:rPr lang="en-US" sz="1000">
                          <a:effectLst/>
                        </a:rPr>
                        <a:t>Decline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b"/>
                </a:tc>
                <a:extLst>
                  <a:ext uri="{0D108BD9-81ED-4DB2-BD59-A6C34878D82A}">
                    <a16:rowId xmlns:a16="http://schemas.microsoft.com/office/drawing/2014/main" val="3030655284"/>
                  </a:ext>
                </a:extLst>
              </a:tr>
              <a:tr h="1117397">
                <a:tc>
                  <a:txBody>
                    <a:bodyPr/>
                    <a:lstStyle/>
                    <a:p>
                      <a:pPr marL="0" marR="0" algn="l">
                        <a:lnSpc>
                          <a:spcPct val="150000"/>
                        </a:lnSpc>
                        <a:spcBef>
                          <a:spcPts val="0"/>
                        </a:spcBef>
                        <a:spcAft>
                          <a:spcPts val="0"/>
                        </a:spcAft>
                      </a:pPr>
                      <a:r>
                        <a:rPr lang="en-US" sz="1000">
                          <a:effectLst/>
                        </a:rPr>
                        <a:t>Revenue Growth</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NA at pre-revenue, Very high for initial revenues </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 Very High</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High</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Moderate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Low</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Close to zero or negative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extLst>
                  <a:ext uri="{0D108BD9-81ED-4DB2-BD59-A6C34878D82A}">
                    <a16:rowId xmlns:a16="http://schemas.microsoft.com/office/drawing/2014/main" val="1660856317"/>
                  </a:ext>
                </a:extLst>
              </a:tr>
              <a:tr h="1117397">
                <a:tc>
                  <a:txBody>
                    <a:bodyPr/>
                    <a:lstStyle/>
                    <a:p>
                      <a:pPr marL="0" marR="0" algn="l">
                        <a:lnSpc>
                          <a:spcPct val="150000"/>
                        </a:lnSpc>
                        <a:spcBef>
                          <a:spcPts val="0"/>
                        </a:spcBef>
                        <a:spcAft>
                          <a:spcPts val="0"/>
                        </a:spcAft>
                      </a:pPr>
                      <a:r>
                        <a:rPr lang="en-US" sz="1000">
                          <a:effectLst/>
                        </a:rPr>
                        <a:t>Operating Margin</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Very negative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Negative, perhaps becoming more so over time.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Negative, but getting less so over time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Positive, and getting more so over time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Stable and predictable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Positive, but declining</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extLst>
                  <a:ext uri="{0D108BD9-81ED-4DB2-BD59-A6C34878D82A}">
                    <a16:rowId xmlns:a16="http://schemas.microsoft.com/office/drawing/2014/main" val="2295836481"/>
                  </a:ext>
                </a:extLst>
              </a:tr>
              <a:tr h="927373">
                <a:tc>
                  <a:txBody>
                    <a:bodyPr/>
                    <a:lstStyle/>
                    <a:p>
                      <a:pPr marL="0" marR="0" algn="l">
                        <a:lnSpc>
                          <a:spcPct val="150000"/>
                        </a:lnSpc>
                        <a:spcBef>
                          <a:spcPts val="0"/>
                        </a:spcBef>
                        <a:spcAft>
                          <a:spcPts val="0"/>
                        </a:spcAft>
                      </a:pPr>
                      <a:r>
                        <a:rPr lang="en-US" sz="1000">
                          <a:effectLst/>
                        </a:rPr>
                        <a:t>Reinvestment</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High</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dirty="0">
                          <a:effectLst/>
                        </a:rPr>
                        <a:t>Very high</a:t>
                      </a:r>
                      <a:endParaRPr lang="en-US" sz="1200" dirty="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High, but stable, relative to revenues</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High, but declining relative to revenues</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Low, and a function of revenues</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Divestment and shrinkage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extLst>
                  <a:ext uri="{0D108BD9-81ED-4DB2-BD59-A6C34878D82A}">
                    <a16:rowId xmlns:a16="http://schemas.microsoft.com/office/drawing/2014/main" val="257522107"/>
                  </a:ext>
                </a:extLst>
              </a:tr>
              <a:tr h="1877495">
                <a:tc>
                  <a:txBody>
                    <a:bodyPr/>
                    <a:lstStyle/>
                    <a:p>
                      <a:pPr marL="0" marR="0" algn="l">
                        <a:lnSpc>
                          <a:spcPct val="150000"/>
                        </a:lnSpc>
                        <a:spcBef>
                          <a:spcPts val="0"/>
                        </a:spcBef>
                        <a:spcAft>
                          <a:spcPts val="0"/>
                        </a:spcAft>
                      </a:pPr>
                      <a:r>
                        <a:rPr lang="en-US" sz="1000" dirty="0">
                          <a:effectLst/>
                        </a:rPr>
                        <a:t>Free cash flows</a:t>
                      </a:r>
                      <a:endParaRPr lang="en-US" sz="1200" dirty="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Very negative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Very negative, perhaps getting more so.</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Negative, but getting less so over time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Positive, and growing faster than revenues and earnings</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a:effectLst/>
                        </a:rPr>
                        <a:t>Positive and stable</a:t>
                      </a:r>
                      <a:endParaRPr lang="en-US" sz="1200">
                        <a:effectLst/>
                        <a:latin typeface="Times"/>
                        <a:ea typeface="Times New Roman" panose="02020603050405020304" pitchFamily="18" charset="0"/>
                        <a:cs typeface="Times New Roman" panose="02020603050405020304" pitchFamily="18" charset="0"/>
                      </a:endParaRPr>
                    </a:p>
                  </a:txBody>
                  <a:tcPr marL="68482" marR="68482" marT="0" marB="0" anchor="ctr"/>
                </a:tc>
                <a:tc>
                  <a:txBody>
                    <a:bodyPr/>
                    <a:lstStyle/>
                    <a:p>
                      <a:pPr marL="0" marR="0" algn="l">
                        <a:lnSpc>
                          <a:spcPct val="150000"/>
                        </a:lnSpc>
                        <a:spcBef>
                          <a:spcPts val="0"/>
                        </a:spcBef>
                        <a:spcAft>
                          <a:spcPts val="0"/>
                        </a:spcAft>
                      </a:pPr>
                      <a:r>
                        <a:rPr lang="en-US" sz="1000" dirty="0">
                          <a:effectLst/>
                        </a:rPr>
                        <a:t>More positive that earnings.</a:t>
                      </a:r>
                      <a:endParaRPr lang="en-US" sz="1200" dirty="0">
                        <a:effectLst/>
                        <a:latin typeface="Times"/>
                        <a:ea typeface="Times New Roman" panose="02020603050405020304" pitchFamily="18" charset="0"/>
                        <a:cs typeface="Times New Roman" panose="02020603050405020304" pitchFamily="18" charset="0"/>
                      </a:endParaRPr>
                    </a:p>
                  </a:txBody>
                  <a:tcPr marL="68482" marR="68482" marT="0" marB="0" anchor="ctr"/>
                </a:tc>
                <a:extLst>
                  <a:ext uri="{0D108BD9-81ED-4DB2-BD59-A6C34878D82A}">
                    <a16:rowId xmlns:a16="http://schemas.microsoft.com/office/drawing/2014/main" val="3753485253"/>
                  </a:ext>
                </a:extLst>
              </a:tr>
            </a:tbl>
          </a:graphicData>
        </a:graphic>
      </p:graphicFrame>
      <p:sp>
        <p:nvSpPr>
          <p:cNvPr id="3" name="Text Placeholder 2">
            <a:extLst>
              <a:ext uri="{FF2B5EF4-FFF2-40B4-BE49-F238E27FC236}">
                <a16:creationId xmlns:a16="http://schemas.microsoft.com/office/drawing/2014/main" id="{37AA2A56-ACCB-018A-AF99-B1E12C34AE1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normAutofit fontScale="90000"/>
          </a:bodyPr>
          <a:lstStyle/>
          <a:p>
            <a:r>
              <a:rPr lang="en-US" dirty="0"/>
              <a:t>Operating metric breakdown of Global companies</a:t>
            </a:r>
          </a:p>
        </p:txBody>
      </p:sp>
      <p:pic>
        <p:nvPicPr>
          <p:cNvPr id="3" name="Content Placeholder 2" descr="Table&#10;&#10;Description automatically generated">
            <a:extLst>
              <a:ext uri="{FF2B5EF4-FFF2-40B4-BE49-F238E27FC236}">
                <a16:creationId xmlns:a16="http://schemas.microsoft.com/office/drawing/2014/main" id="{0F0F4145-6AC6-9870-B901-267A3A54D9F2}"/>
              </a:ext>
            </a:extLst>
          </p:cNvPr>
          <p:cNvPicPr>
            <a:picLocks noGrp="1" noChangeAspect="1"/>
          </p:cNvPicPr>
          <p:nvPr>
            <p:ph idx="1"/>
          </p:nvPr>
        </p:nvPicPr>
        <p:blipFill>
          <a:blip r:embed="rId2"/>
          <a:stretch>
            <a:fillRect/>
          </a:stretch>
        </p:blipFill>
        <p:spPr>
          <a:xfrm>
            <a:off x="628650" y="1726096"/>
            <a:ext cx="5033963" cy="2939083"/>
          </a:xfrm>
          <a:prstGeom prst="rect">
            <a:avLst/>
          </a:prstGeom>
        </p:spPr>
      </p:pic>
      <p:sp>
        <p:nvSpPr>
          <p:cNvPr id="5" name="Text Placeholder 4">
            <a:extLst>
              <a:ext uri="{FF2B5EF4-FFF2-40B4-BE49-F238E27FC236}">
                <a16:creationId xmlns:a16="http://schemas.microsoft.com/office/drawing/2014/main" id="{62519C58-9FCE-180B-3F70-FCCF5FFC460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Corporate life cycle - dimensions</a:t>
            </a:r>
          </a:p>
        </p:txBody>
      </p:sp>
      <p:sp>
        <p:nvSpPr>
          <p:cNvPr id="7" name="Content Placeholder 6">
            <a:extLst>
              <a:ext uri="{FF2B5EF4-FFF2-40B4-BE49-F238E27FC236}">
                <a16:creationId xmlns:a16="http://schemas.microsoft.com/office/drawing/2014/main" id="{18BCFF21-891C-48E0-D2FD-BF710339DC39}"/>
              </a:ext>
            </a:extLst>
          </p:cNvPr>
          <p:cNvSpPr>
            <a:spLocks noGrp="1"/>
          </p:cNvSpPr>
          <p:nvPr>
            <p:ph idx="1"/>
          </p:nvPr>
        </p:nvSpPr>
        <p:spPr/>
        <p:txBody>
          <a:bodyPr/>
          <a:lstStyle/>
          <a:p>
            <a:r>
              <a:rPr lang="en-US" dirty="0"/>
              <a:t>The first is the </a:t>
            </a:r>
            <a:r>
              <a:rPr lang="en-US" b="1" dirty="0"/>
              <a:t>length of the life cycle</a:t>
            </a:r>
            <a:r>
              <a:rPr lang="en-US" dirty="0"/>
              <a:t>, the period over which a business exists, with some businesses a lot longer than others. </a:t>
            </a:r>
          </a:p>
          <a:p>
            <a:r>
              <a:rPr lang="en-US" dirty="0"/>
              <a:t>The second is the </a:t>
            </a:r>
            <a:r>
              <a:rPr lang="en-US" b="1" dirty="0"/>
              <a:t>height of the life cycle</a:t>
            </a:r>
            <a:r>
              <a:rPr lang="en-US" dirty="0"/>
              <a:t>, characterizing the peak of the business.</a:t>
            </a:r>
          </a:p>
          <a:p>
            <a:r>
              <a:rPr lang="en-US" dirty="0"/>
              <a:t>The third dimension is the </a:t>
            </a:r>
            <a:r>
              <a:rPr lang="en-US" b="1" dirty="0"/>
              <a:t>steepness in the life cycle curve</a:t>
            </a:r>
            <a:r>
              <a:rPr lang="en-US" dirty="0"/>
              <a:t>, reflecting how quickly a founder or business novice is able to scale up a company’s size, as well as how quickly it scales down. </a:t>
            </a:r>
          </a:p>
          <a:p>
            <a:r>
              <a:rPr lang="en-US" dirty="0"/>
              <a:t>The final dimension in the </a:t>
            </a:r>
            <a:r>
              <a:rPr lang="en-US" b="1" dirty="0"/>
              <a:t>flattening part of the life cycle</a:t>
            </a:r>
            <a:r>
              <a:rPr lang="en-US" dirty="0"/>
              <a:t>, a measure of how long a business is able to stay at the top, once it becomes mature.</a:t>
            </a:r>
          </a:p>
          <a:p>
            <a:endParaRPr lang="en-US" dirty="0"/>
          </a:p>
        </p:txBody>
      </p:sp>
      <p:sp>
        <p:nvSpPr>
          <p:cNvPr id="3" name="Text Placeholder 2">
            <a:extLst>
              <a:ext uri="{FF2B5EF4-FFF2-40B4-BE49-F238E27FC236}">
                <a16:creationId xmlns:a16="http://schemas.microsoft.com/office/drawing/2014/main" id="{F7165410-DA06-7F9D-61C4-CC191572E5A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1. Life cycle length</a:t>
            </a:r>
          </a:p>
        </p:txBody>
      </p:sp>
      <p:sp>
        <p:nvSpPr>
          <p:cNvPr id="10" name="Content Placeholder 9">
            <a:extLst>
              <a:ext uri="{FF2B5EF4-FFF2-40B4-BE49-F238E27FC236}">
                <a16:creationId xmlns:a16="http://schemas.microsoft.com/office/drawing/2014/main" id="{55A875B8-78D0-AD0E-8BE3-639FD0017CE9}"/>
              </a:ext>
            </a:extLst>
          </p:cNvPr>
          <p:cNvSpPr>
            <a:spLocks noGrp="1"/>
          </p:cNvSpPr>
          <p:nvPr>
            <p:ph idx="1"/>
          </p:nvPr>
        </p:nvSpPr>
        <p:spPr/>
        <p:txBody>
          <a:bodyPr>
            <a:normAutofit fontScale="92500" lnSpcReduction="10000"/>
          </a:bodyPr>
          <a:lstStyle/>
          <a:p>
            <a:pPr lvl="0"/>
            <a:r>
              <a:rPr lang="en-US" sz="1400" b="1" dirty="0"/>
              <a:t>Type of Business</a:t>
            </a:r>
            <a:r>
              <a:rPr lang="en-US" sz="1400" dirty="0"/>
              <a:t>: There are some businesses that have more staying power than others, because the products and services they offer have durable demand. </a:t>
            </a:r>
          </a:p>
          <a:p>
            <a:pPr lvl="0"/>
            <a:r>
              <a:rPr lang="en-US" sz="1400" b="1" dirty="0"/>
              <a:t>Time to build business</a:t>
            </a:r>
            <a:r>
              <a:rPr lang="en-US" sz="1400" dirty="0"/>
              <a:t>: Businesses where it takes time to establish the business are more likely to have long lives than those that can ramp up production and be in business quickly. </a:t>
            </a:r>
          </a:p>
          <a:p>
            <a:pPr lvl="0"/>
            <a:r>
              <a:rPr lang="en-US" sz="1400" b="1" dirty="0"/>
              <a:t>Competitive barriers to entry</a:t>
            </a:r>
            <a:r>
              <a:rPr lang="en-US" sz="1400" dirty="0"/>
              <a:t>: The decline and demise of businesses often comes from new players entering the market and having strong and long-standing barriers to entry can allow companies to stay in business far longer than if they operate in free-for-all settings. </a:t>
            </a:r>
          </a:p>
          <a:p>
            <a:pPr lvl="0"/>
            <a:r>
              <a:rPr lang="en-US" sz="1400" b="1" dirty="0"/>
              <a:t>Macroeconomic conditions</a:t>
            </a:r>
            <a:r>
              <a:rPr lang="en-US" sz="1400" dirty="0"/>
              <a:t>: A business that operates in a more volatile macroeconomic environment will face more risks that could potentially shorten its life than an otherwise similar business in a stable environment. </a:t>
            </a:r>
          </a:p>
          <a:p>
            <a:pPr lvl="0"/>
            <a:r>
              <a:rPr lang="en-US" sz="1400" b="1" dirty="0"/>
              <a:t>Ownership structure and governance</a:t>
            </a:r>
            <a:r>
              <a:rPr lang="en-US" sz="1400" dirty="0"/>
              <a:t>: For a business to keep going, it needs management continuity. A business that is dependent on a key person or persons for its continued operations will have a shorter life than one that has a management team and well-established succession plans. </a:t>
            </a:r>
          </a:p>
          <a:p>
            <a:pPr lvl="0"/>
            <a:r>
              <a:rPr lang="en-US" sz="1400" b="1" dirty="0"/>
              <a:t>Time horizon</a:t>
            </a:r>
            <a:r>
              <a:rPr lang="en-US" sz="1400" dirty="0"/>
              <a:t>: In a point related to ownership structure, one reason why a successful family business may have a much longer life than a successful publicly traded company is the incentive structure of the decision makers who build the business, and how it may affect business life. </a:t>
            </a:r>
          </a:p>
        </p:txBody>
      </p:sp>
      <p:sp>
        <p:nvSpPr>
          <p:cNvPr id="3" name="Text Placeholder 2">
            <a:extLst>
              <a:ext uri="{FF2B5EF4-FFF2-40B4-BE49-F238E27FC236}">
                <a16:creationId xmlns:a16="http://schemas.microsoft.com/office/drawing/2014/main" id="{61E3AF58-9869-4EB9-965B-BD082A3DB9E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A083-3E76-7CBE-47F3-739D80BD873B}"/>
              </a:ext>
            </a:extLst>
          </p:cNvPr>
          <p:cNvSpPr>
            <a:spLocks noGrp="1"/>
          </p:cNvSpPr>
          <p:nvPr>
            <p:ph type="title"/>
          </p:nvPr>
        </p:nvSpPr>
        <p:spPr/>
        <p:txBody>
          <a:bodyPr/>
          <a:lstStyle/>
          <a:p>
            <a:r>
              <a:rPr lang="en-US" dirty="0"/>
              <a:t>2. Life cycle height</a:t>
            </a:r>
          </a:p>
        </p:txBody>
      </p:sp>
      <p:sp>
        <p:nvSpPr>
          <p:cNvPr id="7" name="Content Placeholder 6">
            <a:extLst>
              <a:ext uri="{FF2B5EF4-FFF2-40B4-BE49-F238E27FC236}">
                <a16:creationId xmlns:a16="http://schemas.microsoft.com/office/drawing/2014/main" id="{B5B46D89-7725-DB1E-7F1D-D6975F729FD8}"/>
              </a:ext>
            </a:extLst>
          </p:cNvPr>
          <p:cNvSpPr>
            <a:spLocks noGrp="1"/>
          </p:cNvSpPr>
          <p:nvPr>
            <p:ph idx="1"/>
          </p:nvPr>
        </p:nvSpPr>
        <p:spPr/>
        <p:txBody>
          <a:bodyPr>
            <a:normAutofit fontScale="92500" lnSpcReduction="20000"/>
          </a:bodyPr>
          <a:lstStyle/>
          <a:p>
            <a:pPr lvl="0"/>
            <a:r>
              <a:rPr lang="en-US" sz="1400" b="1" dirty="0"/>
              <a:t>Potential market for product or service</a:t>
            </a:r>
            <a:r>
              <a:rPr lang="en-US" sz="1400" dirty="0"/>
              <a:t>: The choices made by a business on whether to offer a product or service to a niche market or a mass market can determine how much it can scale up. </a:t>
            </a:r>
          </a:p>
          <a:p>
            <a:pPr lvl="0"/>
            <a:r>
              <a:rPr lang="en-US" sz="1400" b="1" dirty="0"/>
              <a:t>Geographical reach</a:t>
            </a:r>
            <a:r>
              <a:rPr lang="en-US" sz="1400" dirty="0"/>
              <a:t>: In the last three decades, companies all over the world have learned to look past their local markets for growth. That has allowed companies that would have been historically constrained to be small, because they operated in small domestic markets, to expand in foreign markets, and increase their size.</a:t>
            </a:r>
          </a:p>
          <a:p>
            <a:pPr lvl="0"/>
            <a:r>
              <a:rPr lang="en-US" sz="1400" b="1" dirty="0"/>
              <a:t>Technological and Economic Innovation</a:t>
            </a:r>
            <a:r>
              <a:rPr lang="en-US" sz="1400" dirty="0"/>
              <a:t>: There have been innovations in history that have opened the door for firms to expand to levels they could not, prior to those innovations. The internet and smart phones have allowed for scaling up in many businesses that were local and constrained before they came along.</a:t>
            </a:r>
          </a:p>
          <a:p>
            <a:pPr lvl="0"/>
            <a:r>
              <a:rPr lang="en-US" sz="1400" b="1" dirty="0"/>
              <a:t>Networking benefits</a:t>
            </a:r>
            <a:r>
              <a:rPr lang="en-US" sz="1400" dirty="0"/>
              <a:t>: One feature of the tech revolution has been a competitive advantage that is endows companies that are able to establish dominance early in a market. These companies find that their dominance makes it easier for them to attract customers and resources, as they get bigger, i.e., networking benefits. In this winner-take-all environment, you can end up with two or three very large players in a market, with each of these players capable of delivering much higher revenues</a:t>
            </a:r>
          </a:p>
          <a:p>
            <a:pPr lvl="0"/>
            <a:r>
              <a:rPr lang="en-US" sz="1400" b="1" dirty="0"/>
              <a:t>Regulatory constraints: </a:t>
            </a:r>
            <a:r>
              <a:rPr lang="en-US" sz="1400" dirty="0"/>
              <a:t>The potential for a company to grow can be restricted by laws that crack down on oligopolies and natural monopolies, putting caps on market share and growth for larger companies. </a:t>
            </a:r>
          </a:p>
        </p:txBody>
      </p:sp>
      <p:sp>
        <p:nvSpPr>
          <p:cNvPr id="3" name="Text Placeholder 2">
            <a:extLst>
              <a:ext uri="{FF2B5EF4-FFF2-40B4-BE49-F238E27FC236}">
                <a16:creationId xmlns:a16="http://schemas.microsoft.com/office/drawing/2014/main" id="{F2A4DDD2-9F62-13AA-371A-3F49D9F1690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5D37F6-CD79-FFA8-BC8F-76074DA702A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15255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lstStyle/>
          <a:p>
            <a:r>
              <a:rPr lang="en-US" dirty="0"/>
              <a:t>3. Life cycle shape</a:t>
            </a:r>
          </a:p>
        </p:txBody>
      </p:sp>
      <p:sp>
        <p:nvSpPr>
          <p:cNvPr id="3" name="Content Placeholder 2">
            <a:extLst>
              <a:ext uri="{FF2B5EF4-FFF2-40B4-BE49-F238E27FC236}">
                <a16:creationId xmlns:a16="http://schemas.microsoft.com/office/drawing/2014/main" id="{546BF8FA-5EBA-857E-FC45-25F6EBAFD97D}"/>
              </a:ext>
            </a:extLst>
          </p:cNvPr>
          <p:cNvSpPr>
            <a:spLocks noGrp="1"/>
          </p:cNvSpPr>
          <p:nvPr>
            <p:ph idx="1"/>
          </p:nvPr>
        </p:nvSpPr>
        <p:spPr/>
        <p:txBody>
          <a:bodyPr>
            <a:normAutofit fontScale="92500" lnSpcReduction="20000"/>
          </a:bodyPr>
          <a:lstStyle/>
          <a:p>
            <a:pPr lvl="0"/>
            <a:r>
              <a:rPr lang="en-US" sz="1600" b="1" dirty="0"/>
              <a:t>Capital intensity</a:t>
            </a:r>
            <a:r>
              <a:rPr lang="en-US" sz="1600" dirty="0"/>
              <a:t>: It takes more time to build a business and start generating positive cash flows in capital intensive industries than in capital light settings. </a:t>
            </a:r>
          </a:p>
          <a:p>
            <a:pPr lvl="0"/>
            <a:r>
              <a:rPr lang="en-US" sz="1600" b="1" dirty="0"/>
              <a:t>Capital access</a:t>
            </a:r>
            <a:r>
              <a:rPr lang="en-US" sz="1600" dirty="0"/>
              <a:t>: Even for capital-light businesses like Airbnb and Uber, access to capital to fund investments is critical for rapid growth. When capital is freely accessible and available as it is in large quantities, companies can climb the life cycle quicker than when there is limited or no capital access. </a:t>
            </a:r>
          </a:p>
          <a:p>
            <a:pPr lvl="0"/>
            <a:r>
              <a:rPr lang="en-US" sz="1600" b="1" dirty="0"/>
              <a:t>Customer inertia</a:t>
            </a:r>
            <a:r>
              <a:rPr lang="en-US" sz="1600" dirty="0"/>
              <a:t>: In marketing, customer inertia refers to the phenomenon of customers remaining attached to offering from the status quo (existing businesses that dominate the market), reluctant to try products or services from newcomers. What sets customer inertia apart from customer loyalty is that this attachment to existing offerings is rooted less in their meeting customer needs and more from a fear of trying something new. That said, customer inertia varies across different businesses, sometimes across cultures and perhaps across age groups. </a:t>
            </a:r>
          </a:p>
          <a:p>
            <a:pPr lvl="0"/>
            <a:r>
              <a:rPr lang="en-US" sz="1600" b="1" dirty="0"/>
              <a:t>Regulatory restrictions</a:t>
            </a:r>
            <a:r>
              <a:rPr lang="en-US" sz="1600" dirty="0"/>
              <a:t>: Start-ups in businesses that require licensing or regulatory approval to expand are, by their very nature, constrained in how quickly they can start showing operating success. </a:t>
            </a:r>
          </a:p>
        </p:txBody>
      </p:sp>
      <p:sp>
        <p:nvSpPr>
          <p:cNvPr id="5" name="Text Placeholder 4">
            <a:extLst>
              <a:ext uri="{FF2B5EF4-FFF2-40B4-BE49-F238E27FC236}">
                <a16:creationId xmlns:a16="http://schemas.microsoft.com/office/drawing/2014/main" id="{E46504F1-2CA7-EB45-CEE3-6216B03BBEC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92752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4. Life cycle flatness (stay at the top)</a:t>
            </a:r>
          </a:p>
        </p:txBody>
      </p:sp>
      <p:graphicFrame>
        <p:nvGraphicFramePr>
          <p:cNvPr id="3" name="Content Placeholder 2">
            <a:extLst>
              <a:ext uri="{FF2B5EF4-FFF2-40B4-BE49-F238E27FC236}">
                <a16:creationId xmlns:a16="http://schemas.microsoft.com/office/drawing/2014/main" id="{B19E7EBB-32F1-009D-769E-CDAB28F11322}"/>
              </a:ext>
            </a:extLst>
          </p:cNvPr>
          <p:cNvGraphicFramePr>
            <a:graphicFrameLocks noGrp="1"/>
          </p:cNvGraphicFramePr>
          <p:nvPr>
            <p:ph idx="1"/>
            <p:extLst>
              <p:ext uri="{D42A27DB-BD31-4B8C-83A1-F6EECF244321}">
                <p14:modId xmlns:p14="http://schemas.microsoft.com/office/powerpoint/2010/main" val="4139949549"/>
              </p:ext>
            </p:extLst>
          </p:nvPr>
        </p:nvGraphicFramePr>
        <p:xfrm>
          <a:off x="182882" y="490664"/>
          <a:ext cx="6229348" cy="6205404"/>
        </p:xfrm>
        <a:graphic>
          <a:graphicData uri="http://schemas.openxmlformats.org/drawingml/2006/table">
            <a:tbl>
              <a:tblPr firstRow="1" firstCol="1" bandRow="1">
                <a:tableStyleId>{5C22544A-7EE6-4342-B048-85BDC9FD1C3A}</a:tableStyleId>
              </a:tblPr>
              <a:tblGrid>
                <a:gridCol w="1037984">
                  <a:extLst>
                    <a:ext uri="{9D8B030D-6E8A-4147-A177-3AD203B41FA5}">
                      <a16:colId xmlns:a16="http://schemas.microsoft.com/office/drawing/2014/main" val="2531404420"/>
                    </a:ext>
                  </a:extLst>
                </a:gridCol>
                <a:gridCol w="1037984">
                  <a:extLst>
                    <a:ext uri="{9D8B030D-6E8A-4147-A177-3AD203B41FA5}">
                      <a16:colId xmlns:a16="http://schemas.microsoft.com/office/drawing/2014/main" val="638643720"/>
                    </a:ext>
                  </a:extLst>
                </a:gridCol>
                <a:gridCol w="1037984">
                  <a:extLst>
                    <a:ext uri="{9D8B030D-6E8A-4147-A177-3AD203B41FA5}">
                      <a16:colId xmlns:a16="http://schemas.microsoft.com/office/drawing/2014/main" val="3197839734"/>
                    </a:ext>
                  </a:extLst>
                </a:gridCol>
                <a:gridCol w="1037984">
                  <a:extLst>
                    <a:ext uri="{9D8B030D-6E8A-4147-A177-3AD203B41FA5}">
                      <a16:colId xmlns:a16="http://schemas.microsoft.com/office/drawing/2014/main" val="1344373622"/>
                    </a:ext>
                  </a:extLst>
                </a:gridCol>
                <a:gridCol w="1038706">
                  <a:extLst>
                    <a:ext uri="{9D8B030D-6E8A-4147-A177-3AD203B41FA5}">
                      <a16:colId xmlns:a16="http://schemas.microsoft.com/office/drawing/2014/main" val="2803763976"/>
                    </a:ext>
                  </a:extLst>
                </a:gridCol>
                <a:gridCol w="1038706">
                  <a:extLst>
                    <a:ext uri="{9D8B030D-6E8A-4147-A177-3AD203B41FA5}">
                      <a16:colId xmlns:a16="http://schemas.microsoft.com/office/drawing/2014/main" val="2733242901"/>
                    </a:ext>
                  </a:extLst>
                </a:gridCol>
              </a:tblGrid>
              <a:tr h="423242">
                <a:tc>
                  <a:txBody>
                    <a:bodyPr/>
                    <a:lstStyle/>
                    <a:p>
                      <a:pPr marL="0" marR="0" algn="ctr">
                        <a:lnSpc>
                          <a:spcPct val="150000"/>
                        </a:lnSpc>
                        <a:spcBef>
                          <a:spcPts val="0"/>
                        </a:spcBef>
                        <a:spcAft>
                          <a:spcPts val="0"/>
                        </a:spcAft>
                      </a:pPr>
                      <a:r>
                        <a:rPr lang="en-US" sz="1100" dirty="0">
                          <a:effectLst/>
                        </a:rPr>
                        <a:t> </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ctr">
                        <a:lnSpc>
                          <a:spcPct val="150000"/>
                        </a:lnSpc>
                        <a:spcBef>
                          <a:spcPts val="0"/>
                        </a:spcBef>
                        <a:spcAft>
                          <a:spcPts val="0"/>
                        </a:spcAft>
                      </a:pPr>
                      <a:r>
                        <a:rPr lang="en-US" sz="1100">
                          <a:effectLst/>
                        </a:rPr>
                        <a:t>Brand Name</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ctr">
                        <a:lnSpc>
                          <a:spcPct val="150000"/>
                        </a:lnSpc>
                        <a:spcBef>
                          <a:spcPts val="0"/>
                        </a:spcBef>
                        <a:spcAft>
                          <a:spcPts val="0"/>
                        </a:spcAft>
                      </a:pPr>
                      <a:r>
                        <a:rPr lang="en-US" sz="1100">
                          <a:effectLst/>
                        </a:rPr>
                        <a:t>Switching Costs</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ctr">
                        <a:lnSpc>
                          <a:spcPct val="150000"/>
                        </a:lnSpc>
                        <a:spcBef>
                          <a:spcPts val="0"/>
                        </a:spcBef>
                        <a:spcAft>
                          <a:spcPts val="0"/>
                        </a:spcAft>
                      </a:pPr>
                      <a:r>
                        <a:rPr lang="en-US" sz="1100">
                          <a:effectLst/>
                        </a:rPr>
                        <a:t>Network Effect</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ctr">
                        <a:lnSpc>
                          <a:spcPct val="150000"/>
                        </a:lnSpc>
                        <a:spcBef>
                          <a:spcPts val="0"/>
                        </a:spcBef>
                        <a:spcAft>
                          <a:spcPts val="0"/>
                        </a:spcAft>
                      </a:pPr>
                      <a:r>
                        <a:rPr lang="en-US" sz="1100">
                          <a:effectLst/>
                        </a:rPr>
                        <a:t>Cost Advantages</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ctr">
                        <a:lnSpc>
                          <a:spcPct val="150000"/>
                        </a:lnSpc>
                        <a:spcBef>
                          <a:spcPts val="0"/>
                        </a:spcBef>
                        <a:spcAft>
                          <a:spcPts val="0"/>
                        </a:spcAft>
                      </a:pPr>
                      <a:r>
                        <a:rPr lang="en-US" sz="1100">
                          <a:effectLst/>
                        </a:rPr>
                        <a:t>Efficient Scale</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extLst>
                  <a:ext uri="{0D108BD9-81ED-4DB2-BD59-A6C34878D82A}">
                    <a16:rowId xmlns:a16="http://schemas.microsoft.com/office/drawing/2014/main" val="2442178217"/>
                  </a:ext>
                </a:extLst>
              </a:tr>
              <a:tr h="1908001">
                <a:tc>
                  <a:txBody>
                    <a:bodyPr/>
                    <a:lstStyle/>
                    <a:p>
                      <a:pPr marL="0" marR="0" algn="ctr">
                        <a:lnSpc>
                          <a:spcPct val="150000"/>
                        </a:lnSpc>
                        <a:spcBef>
                          <a:spcPts val="0"/>
                        </a:spcBef>
                        <a:spcAft>
                          <a:spcPts val="0"/>
                        </a:spcAft>
                      </a:pPr>
                      <a:r>
                        <a:rPr lang="en-US" sz="1100" dirty="0">
                          <a:effectLst/>
                        </a:rPr>
                        <a:t>Wide</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dirty="0">
                          <a:effectLst/>
                        </a:rPr>
                        <a:t>Coca Cola: Just sugar water but consumers pay a premium</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dirty="0">
                          <a:effectLst/>
                        </a:rPr>
                        <a:t>Oracle: Ties to integrated databases make switching very expensive</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Chicago Mercantile Exchange: Clearing house function creates captive volume.</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UPS: Past logistics investments result in low marginal costs of delivery</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International Speedway: Owns the one NASCAR track that each metro area can support.</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extLst>
                  <a:ext uri="{0D108BD9-81ED-4DB2-BD59-A6C34878D82A}">
                    <a16:rowId xmlns:a16="http://schemas.microsoft.com/office/drawing/2014/main" val="1855255518"/>
                  </a:ext>
                </a:extLst>
              </a:tr>
              <a:tr h="2122862">
                <a:tc>
                  <a:txBody>
                    <a:bodyPr/>
                    <a:lstStyle/>
                    <a:p>
                      <a:pPr marL="0" marR="0" algn="ctr">
                        <a:lnSpc>
                          <a:spcPct val="150000"/>
                        </a:lnSpc>
                        <a:spcBef>
                          <a:spcPts val="0"/>
                        </a:spcBef>
                        <a:spcAft>
                          <a:spcPts val="0"/>
                        </a:spcAft>
                      </a:pPr>
                      <a:r>
                        <a:rPr lang="en-US" sz="1100">
                          <a:effectLst/>
                        </a:rPr>
                        <a:t>Narrow</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Snapple: Solid brand, but with less pricing power </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dirty="0">
                          <a:effectLst/>
                        </a:rPr>
                        <a:t>Salesforce: Popular, but weaker costs to switching</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dirty="0">
                          <a:effectLst/>
                        </a:rPr>
                        <a:t>NYSE Euronext: Leader in market, but leadership does not create as much of a network effect. </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FedEx: Higher fixed-costs from air express segment create smaller cost advantages</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Southern Company: Natural geographic monopoly, backed by regulators.</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extLst>
                  <a:ext uri="{0D108BD9-81ED-4DB2-BD59-A6C34878D82A}">
                    <a16:rowId xmlns:a16="http://schemas.microsoft.com/office/drawing/2014/main" val="1817732934"/>
                  </a:ext>
                </a:extLst>
              </a:tr>
              <a:tr h="1693140">
                <a:tc>
                  <a:txBody>
                    <a:bodyPr/>
                    <a:lstStyle/>
                    <a:p>
                      <a:pPr marL="0" marR="0" algn="ctr">
                        <a:lnSpc>
                          <a:spcPct val="150000"/>
                        </a:lnSpc>
                        <a:spcBef>
                          <a:spcPts val="0"/>
                        </a:spcBef>
                        <a:spcAft>
                          <a:spcPts val="0"/>
                        </a:spcAft>
                      </a:pPr>
                      <a:r>
                        <a:rPr lang="en-US" sz="1100">
                          <a:effectLst/>
                        </a:rPr>
                        <a:t>No Moat</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Cott: Generic player with no brand loyalty or pricing power</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a:effectLst/>
                        </a:rPr>
                        <a:t>TIBCO: High-end software but low or no costs to switching to competitors</a:t>
                      </a:r>
                      <a:endParaRPr lang="en-US" sz="110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dirty="0">
                          <a:effectLst/>
                        </a:rPr>
                        <a:t>Knight Capital: An order-taker/market maker, with little in networking benefits.</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dirty="0">
                          <a:effectLst/>
                        </a:rPr>
                        <a:t>Con-way: Trucking company, but fragmented business with few cost advantages.</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tc>
                  <a:txBody>
                    <a:bodyPr/>
                    <a:lstStyle/>
                    <a:p>
                      <a:pPr marL="0" marR="0" algn="l">
                        <a:lnSpc>
                          <a:spcPct val="150000"/>
                        </a:lnSpc>
                        <a:spcBef>
                          <a:spcPts val="0"/>
                        </a:spcBef>
                        <a:spcAft>
                          <a:spcPts val="0"/>
                        </a:spcAft>
                      </a:pPr>
                      <a:r>
                        <a:rPr lang="en-US" sz="1050" dirty="0">
                          <a:effectLst/>
                        </a:rPr>
                        <a:t>Valero: Refiner that has to be a price-taker in a commodity business</a:t>
                      </a:r>
                      <a:endParaRPr lang="en-US" sz="1100" dirty="0">
                        <a:effectLst/>
                        <a:latin typeface="Times"/>
                        <a:ea typeface="Times New Roman" panose="02020603050405020304" pitchFamily="18" charset="0"/>
                        <a:cs typeface="Times New Roman" panose="02020603050405020304" pitchFamily="18" charset="0"/>
                      </a:endParaRPr>
                    </a:p>
                  </a:txBody>
                  <a:tcPr marL="53255" marR="53255" marT="0" marB="0"/>
                </a:tc>
                <a:extLst>
                  <a:ext uri="{0D108BD9-81ED-4DB2-BD59-A6C34878D82A}">
                    <a16:rowId xmlns:a16="http://schemas.microsoft.com/office/drawing/2014/main" val="3954833141"/>
                  </a:ext>
                </a:extLst>
              </a:tr>
            </a:tbl>
          </a:graphicData>
        </a:graphic>
      </p:graphicFrame>
      <p:sp>
        <p:nvSpPr>
          <p:cNvPr id="5" name="Text Placeholder 4">
            <a:extLst>
              <a:ext uri="{FF2B5EF4-FFF2-40B4-BE49-F238E27FC236}">
                <a16:creationId xmlns:a16="http://schemas.microsoft.com/office/drawing/2014/main" id="{FA187214-4C95-A547-685E-E8DDF9490B7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Life cycle determinants</a:t>
            </a:r>
          </a:p>
        </p:txBody>
      </p:sp>
      <p:pic>
        <p:nvPicPr>
          <p:cNvPr id="8" name="Content Placeholder 7" descr="Diagram&#10;&#10;Description automatically generated">
            <a:extLst>
              <a:ext uri="{FF2B5EF4-FFF2-40B4-BE49-F238E27FC236}">
                <a16:creationId xmlns:a16="http://schemas.microsoft.com/office/drawing/2014/main" id="{0F5FB5F9-C47A-D717-414B-EDF3168EE173}"/>
              </a:ext>
            </a:extLst>
          </p:cNvPr>
          <p:cNvPicPr>
            <a:picLocks noGrp="1" noChangeAspect="1"/>
          </p:cNvPicPr>
          <p:nvPr>
            <p:ph idx="1"/>
          </p:nvPr>
        </p:nvPicPr>
        <p:blipFill>
          <a:blip r:embed="rId2"/>
          <a:stretch>
            <a:fillRect/>
          </a:stretch>
        </p:blipFill>
        <p:spPr>
          <a:xfrm>
            <a:off x="628650" y="1446436"/>
            <a:ext cx="5033963" cy="3498403"/>
          </a:xfrm>
          <a:prstGeom prst="rect">
            <a:avLst/>
          </a:prstGeom>
        </p:spPr>
      </p:pic>
      <p:sp>
        <p:nvSpPr>
          <p:cNvPr id="3" name="Text Placeholder 2">
            <a:extLst>
              <a:ext uri="{FF2B5EF4-FFF2-40B4-BE49-F238E27FC236}">
                <a16:creationId xmlns:a16="http://schemas.microsoft.com/office/drawing/2014/main" id="{0233E1D6-5BA7-6F2A-151D-C0FF366782A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594F-D8ED-F685-948F-28D16214D907}"/>
              </a:ext>
            </a:extLst>
          </p:cNvPr>
          <p:cNvSpPr>
            <a:spLocks noGrp="1"/>
          </p:cNvSpPr>
          <p:nvPr>
            <p:ph type="title"/>
          </p:nvPr>
        </p:nvSpPr>
        <p:spPr/>
        <p:txBody>
          <a:bodyPr/>
          <a:lstStyle/>
          <a:p>
            <a:r>
              <a:rPr lang="en-US" dirty="0"/>
              <a:t>Life cycle contrasts</a:t>
            </a:r>
          </a:p>
        </p:txBody>
      </p:sp>
      <p:pic>
        <p:nvPicPr>
          <p:cNvPr id="5" name="Content Placeholder 4" descr="Diagram&#10;&#10;Description automatically generated">
            <a:extLst>
              <a:ext uri="{FF2B5EF4-FFF2-40B4-BE49-F238E27FC236}">
                <a16:creationId xmlns:a16="http://schemas.microsoft.com/office/drawing/2014/main" id="{9BDB11FA-E557-E2DD-CF16-FE79F1C80543}"/>
              </a:ext>
            </a:extLst>
          </p:cNvPr>
          <p:cNvPicPr>
            <a:picLocks noGrp="1" noChangeAspect="1"/>
          </p:cNvPicPr>
          <p:nvPr>
            <p:ph idx="1"/>
          </p:nvPr>
        </p:nvPicPr>
        <p:blipFill>
          <a:blip r:embed="rId2"/>
          <a:stretch>
            <a:fillRect/>
          </a:stretch>
        </p:blipFill>
        <p:spPr>
          <a:xfrm>
            <a:off x="628650" y="1816826"/>
            <a:ext cx="5033963" cy="2757623"/>
          </a:xfrm>
          <a:prstGeom prst="rect">
            <a:avLst/>
          </a:prstGeom>
        </p:spPr>
      </p:pic>
      <p:sp>
        <p:nvSpPr>
          <p:cNvPr id="3" name="Text Placeholder 2">
            <a:extLst>
              <a:ext uri="{FF2B5EF4-FFF2-40B4-BE49-F238E27FC236}">
                <a16:creationId xmlns:a16="http://schemas.microsoft.com/office/drawing/2014/main" id="{7FFE67D2-12B5-CFAE-422E-2D1CEAE98AD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8D3B3B-182A-6D08-72B6-D5739ABFBC1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904268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BFC5-9292-2829-E468-F164CCEE2235}"/>
              </a:ext>
            </a:extLst>
          </p:cNvPr>
          <p:cNvSpPr>
            <a:spLocks noGrp="1"/>
          </p:cNvSpPr>
          <p:nvPr>
            <p:ph type="title"/>
          </p:nvPr>
        </p:nvSpPr>
        <p:spPr/>
        <p:txBody>
          <a:bodyPr>
            <a:normAutofit/>
          </a:bodyPr>
          <a:lstStyle/>
          <a:p>
            <a:r>
              <a:rPr lang="en-US" dirty="0"/>
              <a:t>Tech companies: The compressed life cycle</a:t>
            </a:r>
          </a:p>
        </p:txBody>
      </p:sp>
      <p:pic>
        <p:nvPicPr>
          <p:cNvPr id="5" name="Content Placeholder 4" descr="Diagram&#10;&#10;Description automatically generated">
            <a:extLst>
              <a:ext uri="{FF2B5EF4-FFF2-40B4-BE49-F238E27FC236}">
                <a16:creationId xmlns:a16="http://schemas.microsoft.com/office/drawing/2014/main" id="{DC94C940-40D1-B1B4-FC01-0078D99A1E63}"/>
              </a:ext>
            </a:extLst>
          </p:cNvPr>
          <p:cNvPicPr>
            <a:picLocks noGrp="1" noChangeAspect="1"/>
          </p:cNvPicPr>
          <p:nvPr>
            <p:ph idx="1"/>
          </p:nvPr>
        </p:nvPicPr>
        <p:blipFill>
          <a:blip r:embed="rId2"/>
          <a:stretch>
            <a:fillRect/>
          </a:stretch>
        </p:blipFill>
        <p:spPr>
          <a:xfrm>
            <a:off x="628650" y="1831970"/>
            <a:ext cx="5033963" cy="2727334"/>
          </a:xfrm>
          <a:prstGeom prst="rect">
            <a:avLst/>
          </a:prstGeom>
        </p:spPr>
      </p:pic>
      <p:sp>
        <p:nvSpPr>
          <p:cNvPr id="3" name="Text Placeholder 2">
            <a:extLst>
              <a:ext uri="{FF2B5EF4-FFF2-40B4-BE49-F238E27FC236}">
                <a16:creationId xmlns:a16="http://schemas.microsoft.com/office/drawing/2014/main" id="{EAEEBB8C-EE9A-4493-2F01-714580D46CC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C8A4DBC-4B4B-C105-70E1-6151504B836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7683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77A7-2380-2582-1743-87AE653415A9}"/>
              </a:ext>
            </a:extLst>
          </p:cNvPr>
          <p:cNvSpPr>
            <a:spLocks noGrp="1"/>
          </p:cNvSpPr>
          <p:nvPr>
            <p:ph type="title"/>
          </p:nvPr>
        </p:nvSpPr>
        <p:spPr/>
        <p:txBody>
          <a:bodyPr>
            <a:normAutofit/>
          </a:bodyPr>
          <a:lstStyle/>
          <a:p>
            <a:r>
              <a:rPr lang="en-US" dirty="0"/>
              <a:t>The Holding company life cycle</a:t>
            </a:r>
          </a:p>
        </p:txBody>
      </p:sp>
      <p:pic>
        <p:nvPicPr>
          <p:cNvPr id="5" name="Content Placeholder 4" descr="Table&#10;&#10;Description automatically generated">
            <a:extLst>
              <a:ext uri="{FF2B5EF4-FFF2-40B4-BE49-F238E27FC236}">
                <a16:creationId xmlns:a16="http://schemas.microsoft.com/office/drawing/2014/main" id="{172738E2-9F7A-677A-133F-3C656D018FFE}"/>
              </a:ext>
            </a:extLst>
          </p:cNvPr>
          <p:cNvPicPr>
            <a:picLocks noGrp="1" noChangeAspect="1"/>
          </p:cNvPicPr>
          <p:nvPr>
            <p:ph idx="1"/>
          </p:nvPr>
        </p:nvPicPr>
        <p:blipFill>
          <a:blip r:embed="rId2"/>
          <a:stretch>
            <a:fillRect/>
          </a:stretch>
        </p:blipFill>
        <p:spPr>
          <a:xfrm>
            <a:off x="628650" y="2037826"/>
            <a:ext cx="5033963" cy="2315622"/>
          </a:xfrm>
          <a:prstGeom prst="rect">
            <a:avLst/>
          </a:prstGeom>
        </p:spPr>
      </p:pic>
      <p:sp>
        <p:nvSpPr>
          <p:cNvPr id="3" name="Text Placeholder 2">
            <a:extLst>
              <a:ext uri="{FF2B5EF4-FFF2-40B4-BE49-F238E27FC236}">
                <a16:creationId xmlns:a16="http://schemas.microsoft.com/office/drawing/2014/main" id="{FF5E9DF0-A850-C08B-0090-41D7DD61544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7ECCD4F9-C852-4016-0C25-14B53328F775}"/>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140601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3F26F-9F3E-478B-4EFE-EB2B682D8700}"/>
              </a:ext>
            </a:extLst>
          </p:cNvPr>
          <p:cNvSpPr>
            <a:spLocks noGrp="1"/>
          </p:cNvSpPr>
          <p:nvPr>
            <p:ph type="title"/>
          </p:nvPr>
        </p:nvSpPr>
        <p:spPr/>
        <p:txBody>
          <a:bodyPr/>
          <a:lstStyle/>
          <a:p>
            <a:r>
              <a:rPr lang="en-US" dirty="0"/>
              <a:t>The disruptor effect</a:t>
            </a:r>
          </a:p>
        </p:txBody>
      </p:sp>
      <p:sp>
        <p:nvSpPr>
          <p:cNvPr id="3" name="Content Placeholder 2">
            <a:extLst>
              <a:ext uri="{FF2B5EF4-FFF2-40B4-BE49-F238E27FC236}">
                <a16:creationId xmlns:a16="http://schemas.microsoft.com/office/drawing/2014/main" id="{BC371530-3B7F-8573-9819-B4E5753D45DF}"/>
              </a:ext>
            </a:extLst>
          </p:cNvPr>
          <p:cNvSpPr>
            <a:spLocks noGrp="1"/>
          </p:cNvSpPr>
          <p:nvPr>
            <p:ph idx="1"/>
          </p:nvPr>
        </p:nvSpPr>
        <p:spPr/>
        <p:txBody>
          <a:bodyPr>
            <a:normAutofit fontScale="70000" lnSpcReduction="20000"/>
          </a:bodyPr>
          <a:lstStyle/>
          <a:p>
            <a:r>
              <a:rPr lang="en-US" dirty="0"/>
              <a:t>While much of the debate on disruption has focused on the disruptors, it is worth focusing just as much attention on the disrupted. Global ride-sharing companies have laid waste to the smaller and localized taxicab companies, and Google and Facebook have decimated traditional advertising businesses. </a:t>
            </a:r>
          </a:p>
          <a:p>
            <a:r>
              <a:rPr lang="en-US" dirty="0"/>
              <a:t>From a practical standpoint, you could argue that there is now a far greater chance of being disrupted today, for companies in almost every business, than just a few years ago, and that must show up in business and investment practices. </a:t>
            </a:r>
          </a:p>
          <a:p>
            <a:pPr lvl="1"/>
            <a:r>
              <a:rPr lang="en-US" dirty="0"/>
              <a:t>First, the assumption of mean reversion that is at the heart of how many analysts run and evaluate businesses must be re-examined, i.e., a decline in margins at a company with a long history of earning high margins may not be temporary, if there is a chance of disruption, and assuming that there will be a bounce back to historical margins may not be merited. </a:t>
            </a:r>
          </a:p>
          <a:p>
            <a:pPr lvl="1"/>
            <a:r>
              <a:rPr lang="en-US" dirty="0"/>
              <a:t>Second, even companies with strong competitive advantages (brand name, licensing, economies of scale) should have contingency plans, since change from disruption, when it happens, will be abrupt and damaging. </a:t>
            </a:r>
          </a:p>
          <a:p>
            <a:pPr lvl="1"/>
            <a:r>
              <a:rPr lang="en-US" dirty="0"/>
              <a:t>Third, regulators and lawmakers must consider the possibilities that the rules and laws that they write to keep existing companies in check, often with the best of intentions (increase competition, protect customers), can handicap them, when disruptors enter the game. </a:t>
            </a:r>
          </a:p>
        </p:txBody>
      </p:sp>
      <p:sp>
        <p:nvSpPr>
          <p:cNvPr id="5" name="Text Placeholder 4">
            <a:extLst>
              <a:ext uri="{FF2B5EF4-FFF2-40B4-BE49-F238E27FC236}">
                <a16:creationId xmlns:a16="http://schemas.microsoft.com/office/drawing/2014/main" id="{BCF62CB5-F97A-C4AF-EF39-A851FB747C8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CFCF0950-D1E8-B368-C09D-9181305C933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3601325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32228</TotalTime>
  <Pages>63</Pages>
  <Words>1585</Words>
  <Application>Microsoft Macintosh PowerPoint</Application>
  <PresentationFormat>Letter Paper (8.5x11 in)</PresentationFormat>
  <Paragraphs>125</Paragraphs>
  <Slides>18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Calibri</vt:lpstr>
      <vt:lpstr>Helvetica</vt:lpstr>
      <vt:lpstr>Rockwell</vt:lpstr>
      <vt:lpstr>Rockwell Condensed</vt:lpstr>
      <vt:lpstr>Rockwell Extra Bold</vt:lpstr>
      <vt:lpstr>Times</vt:lpstr>
      <vt:lpstr>Wingdings</vt:lpstr>
      <vt:lpstr>Wood Type</vt:lpstr>
      <vt:lpstr>Chapter 3: The Corporate life cycle – Measures &amp; determinants</vt:lpstr>
      <vt:lpstr>Measures of corporate life –  1. age</vt:lpstr>
      <vt:lpstr>Operating metrics, by age decile</vt:lpstr>
      <vt:lpstr>Measures of corporate life –  2. Sector</vt:lpstr>
      <vt:lpstr>Operating metrics: By sector</vt:lpstr>
      <vt:lpstr>Industry contrasts: Highest and lowest growth</vt:lpstr>
      <vt:lpstr>Measures of corporate life-  3. operating metrics</vt:lpstr>
      <vt:lpstr>Operating metric breakdown of Global companies</vt:lpstr>
      <vt:lpstr>Corporate life cycle - dimensions</vt:lpstr>
      <vt:lpstr>1. Life cycle length</vt:lpstr>
      <vt:lpstr>2. Life cycle height</vt:lpstr>
      <vt:lpstr>3. Life cycle shape</vt:lpstr>
      <vt:lpstr>4. Life cycle flatness (stay at the top)</vt:lpstr>
      <vt:lpstr>Life cycle determinants</vt:lpstr>
      <vt:lpstr>Life cycle contrasts</vt:lpstr>
      <vt:lpstr>Tech companies: The compressed life cycle</vt:lpstr>
      <vt:lpstr>The Holding company life cycle</vt:lpstr>
      <vt:lpstr>The disruptor effect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552</cp:revision>
  <cp:lastPrinted>2024-08-05T18:52:21Z</cp:lastPrinted>
  <dcterms:created xsi:type="dcterms:W3CDTF">2010-08-23T11:25:52Z</dcterms:created>
  <dcterms:modified xsi:type="dcterms:W3CDTF">2024-08-05T18:52:49Z</dcterms:modified>
</cp:coreProperties>
</file>