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22"/>
  </p:notesMasterIdLst>
  <p:handoutMasterIdLst>
    <p:handoutMasterId r:id="rId23"/>
  </p:handoutMasterIdLst>
  <p:sldIdLst>
    <p:sldId id="405" r:id="rId2"/>
    <p:sldId id="406" r:id="rId3"/>
    <p:sldId id="432" r:id="rId4"/>
    <p:sldId id="415" r:id="rId5"/>
    <p:sldId id="416" r:id="rId6"/>
    <p:sldId id="417" r:id="rId7"/>
    <p:sldId id="431" r:id="rId8"/>
    <p:sldId id="418" r:id="rId9"/>
    <p:sldId id="419" r:id="rId10"/>
    <p:sldId id="407" r:id="rId11"/>
    <p:sldId id="408" r:id="rId12"/>
    <p:sldId id="409" r:id="rId13"/>
    <p:sldId id="421" r:id="rId14"/>
    <p:sldId id="410" r:id="rId15"/>
    <p:sldId id="422" r:id="rId16"/>
    <p:sldId id="423" r:id="rId17"/>
    <p:sldId id="424" r:id="rId18"/>
    <p:sldId id="425" r:id="rId19"/>
    <p:sldId id="426" r:id="rId20"/>
    <p:sldId id="434" r:id="rId21"/>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32"/>
    <p:restoredTop sz="93605"/>
  </p:normalViewPr>
  <p:slideViewPr>
    <p:cSldViewPr>
      <p:cViewPr varScale="1">
        <p:scale>
          <a:sx n="115" d="100"/>
          <a:sy n="115" d="100"/>
        </p:scale>
        <p:origin x="1416"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fontScale="90000"/>
          </a:bodyPr>
          <a:lstStyle/>
          <a:p>
            <a:r>
              <a:rPr lang="en-US" sz="4200" dirty="0">
                <a:solidFill>
                  <a:srgbClr val="000000"/>
                </a:solidFill>
              </a:rPr>
              <a:t>Chapter 4: The Corporate life cycle – transitions</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normAutofit/>
          </a:bodyPr>
          <a:lstStyle/>
          <a:p>
            <a:r>
              <a:rPr lang="en-US" dirty="0"/>
              <a:t>The Transitions</a:t>
            </a:r>
          </a:p>
        </p:txBody>
      </p:sp>
      <p:pic>
        <p:nvPicPr>
          <p:cNvPr id="10" name="Content Placeholder 9" descr="A picture containing chart&#10;&#10;Description automatically generated">
            <a:extLst>
              <a:ext uri="{FF2B5EF4-FFF2-40B4-BE49-F238E27FC236}">
                <a16:creationId xmlns:a16="http://schemas.microsoft.com/office/drawing/2014/main" id="{F5D828AB-3953-6420-C40E-D10F6FE419EC}"/>
              </a:ext>
            </a:extLst>
          </p:cNvPr>
          <p:cNvPicPr>
            <a:picLocks noGrp="1" noChangeAspect="1"/>
          </p:cNvPicPr>
          <p:nvPr>
            <p:ph idx="1"/>
          </p:nvPr>
        </p:nvPicPr>
        <p:blipFill>
          <a:blip r:embed="rId2"/>
          <a:stretch>
            <a:fillRect/>
          </a:stretch>
        </p:blipFill>
        <p:spPr>
          <a:xfrm>
            <a:off x="628650" y="1574354"/>
            <a:ext cx="5033963" cy="3242566"/>
          </a:xfrm>
          <a:prstGeom prst="rect">
            <a:avLst/>
          </a:prstGeom>
        </p:spPr>
      </p:pic>
      <p:sp>
        <p:nvSpPr>
          <p:cNvPr id="3" name="Text Placeholder 2">
            <a:extLst>
              <a:ext uri="{FF2B5EF4-FFF2-40B4-BE49-F238E27FC236}">
                <a16:creationId xmlns:a16="http://schemas.microsoft.com/office/drawing/2014/main" id="{6F08D1B8-9578-180A-B775-464D650A20FD}"/>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95-4343-F3EF-9299-6052A2537F31}"/>
              </a:ext>
            </a:extLst>
          </p:cNvPr>
          <p:cNvSpPr>
            <a:spLocks noGrp="1"/>
          </p:cNvSpPr>
          <p:nvPr>
            <p:ph type="title"/>
          </p:nvPr>
        </p:nvSpPr>
        <p:spPr/>
        <p:txBody>
          <a:bodyPr>
            <a:normAutofit/>
          </a:bodyPr>
          <a:lstStyle/>
          <a:p>
            <a:r>
              <a:rPr lang="en-US" dirty="0"/>
              <a:t>1. Young business financing – Venture capital</a:t>
            </a:r>
          </a:p>
        </p:txBody>
      </p:sp>
      <p:pic>
        <p:nvPicPr>
          <p:cNvPr id="5" name="Content Placeholder 4" descr="Diagram&#10;&#10;Description automatically generated">
            <a:extLst>
              <a:ext uri="{FF2B5EF4-FFF2-40B4-BE49-F238E27FC236}">
                <a16:creationId xmlns:a16="http://schemas.microsoft.com/office/drawing/2014/main" id="{EBA71A3C-9871-FA88-BF61-52A02B867B53}"/>
              </a:ext>
            </a:extLst>
          </p:cNvPr>
          <p:cNvPicPr>
            <a:picLocks noGrp="1" noChangeAspect="1"/>
          </p:cNvPicPr>
          <p:nvPr>
            <p:ph idx="1"/>
          </p:nvPr>
        </p:nvPicPr>
        <p:blipFill>
          <a:blip r:embed="rId2"/>
          <a:stretch>
            <a:fillRect/>
          </a:stretch>
        </p:blipFill>
        <p:spPr>
          <a:xfrm>
            <a:off x="214789" y="1447800"/>
            <a:ext cx="5970107" cy="3505200"/>
          </a:xfrm>
          <a:prstGeom prst="rect">
            <a:avLst/>
          </a:prstGeom>
        </p:spPr>
      </p:pic>
      <p:sp>
        <p:nvSpPr>
          <p:cNvPr id="3" name="Text Placeholder 2">
            <a:extLst>
              <a:ext uri="{FF2B5EF4-FFF2-40B4-BE49-F238E27FC236}">
                <a16:creationId xmlns:a16="http://schemas.microsoft.com/office/drawing/2014/main" id="{DED64821-D2BB-A83F-169E-83BA510F1A5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DFB91D2A-923D-C64A-0DA1-85BBB8789F2E}"/>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9421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normAutofit/>
          </a:bodyPr>
          <a:lstStyle/>
          <a:p>
            <a:r>
              <a:rPr lang="en-US" dirty="0"/>
              <a:t>And pricing…</a:t>
            </a:r>
          </a:p>
        </p:txBody>
      </p:sp>
      <p:pic>
        <p:nvPicPr>
          <p:cNvPr id="13" name="Content Placeholder 12" descr="Diagram&#10;&#10;Description automatically generated">
            <a:extLst>
              <a:ext uri="{FF2B5EF4-FFF2-40B4-BE49-F238E27FC236}">
                <a16:creationId xmlns:a16="http://schemas.microsoft.com/office/drawing/2014/main" id="{6A6388A2-E29D-FB25-97C9-892BF0780ABF}"/>
              </a:ext>
            </a:extLst>
          </p:cNvPr>
          <p:cNvPicPr>
            <a:picLocks noGrp="1" noChangeAspect="1"/>
          </p:cNvPicPr>
          <p:nvPr>
            <p:ph idx="1"/>
          </p:nvPr>
        </p:nvPicPr>
        <p:blipFill>
          <a:blip r:embed="rId2"/>
          <a:stretch>
            <a:fillRect/>
          </a:stretch>
        </p:blipFill>
        <p:spPr>
          <a:xfrm>
            <a:off x="357490" y="1497504"/>
            <a:ext cx="5618939" cy="3074496"/>
          </a:xfrm>
          <a:prstGeom prst="rect">
            <a:avLst/>
          </a:prstGeom>
        </p:spPr>
      </p:pic>
      <p:sp>
        <p:nvSpPr>
          <p:cNvPr id="3" name="Text Placeholder 2">
            <a:extLst>
              <a:ext uri="{FF2B5EF4-FFF2-40B4-BE49-F238E27FC236}">
                <a16:creationId xmlns:a16="http://schemas.microsoft.com/office/drawing/2014/main" id="{84EF202C-B81E-3483-F900-B748B183E658}"/>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0508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lstStyle/>
          <a:p>
            <a:r>
              <a:rPr lang="en-US" dirty="0"/>
              <a:t>With special features…</a:t>
            </a:r>
          </a:p>
        </p:txBody>
      </p:sp>
      <p:sp>
        <p:nvSpPr>
          <p:cNvPr id="9" name="Content Placeholder 8">
            <a:extLst>
              <a:ext uri="{FF2B5EF4-FFF2-40B4-BE49-F238E27FC236}">
                <a16:creationId xmlns:a16="http://schemas.microsoft.com/office/drawing/2014/main" id="{80B69640-0D0A-6647-8652-0C39C9637E78}"/>
              </a:ext>
            </a:extLst>
          </p:cNvPr>
          <p:cNvSpPr>
            <a:spLocks noGrp="1"/>
          </p:cNvSpPr>
          <p:nvPr>
            <p:ph idx="1"/>
          </p:nvPr>
        </p:nvSpPr>
        <p:spPr/>
        <p:txBody>
          <a:bodyPr>
            <a:normAutofit fontScale="85000" lnSpcReduction="20000"/>
          </a:bodyPr>
          <a:lstStyle/>
          <a:p>
            <a:pPr lvl="0"/>
            <a:r>
              <a:rPr lang="en-US" u="sng" dirty="0"/>
              <a:t>Pre-money versus Post-money value</a:t>
            </a:r>
            <a:r>
              <a:rPr lang="en-US" dirty="0"/>
              <a:t>: Venture capitalists often draw a distinction between pre-money valuation of a business (the value prior to the venture capitalist investing) and a post-money valuation of the same business (after the venture capital infusion). </a:t>
            </a:r>
          </a:p>
          <a:p>
            <a:pPr lvl="1"/>
            <a:r>
              <a:rPr lang="en-US" dirty="0"/>
              <a:t>There is an element of judgment involved here, leading to different approaches to differentiating between the two estimates. </a:t>
            </a:r>
          </a:p>
          <a:p>
            <a:pPr lvl="1"/>
            <a:r>
              <a:rPr lang="en-US" dirty="0"/>
              <a:t>If you are working with an existing pricing of a business, the post-money pricing is estimated by adding the capital infusion to the pricing.  </a:t>
            </a:r>
          </a:p>
          <a:p>
            <a:pPr lvl="1"/>
            <a:r>
              <a:rPr lang="en-US" dirty="0"/>
              <a:t>Alternatively, the venture capital pricing described in the last section is considered a post-money pricing, and netting out the capital provided from it, yields the pre-money pricing. </a:t>
            </a:r>
          </a:p>
          <a:p>
            <a:pPr lvl="0"/>
            <a:r>
              <a:rPr lang="en-US" u="sng" dirty="0"/>
              <a:t>VC Protections</a:t>
            </a:r>
            <a:r>
              <a:rPr lang="en-US" dirty="0"/>
              <a:t>: When venture capitalists invest in a young business, they are hoping for upside, but they are also concerned about the downside. Many venture capital investments provide protection against ownership loss, by adjusting ownership shares of existing venture capitalists to reflect the lower value on the down round. </a:t>
            </a:r>
          </a:p>
        </p:txBody>
      </p:sp>
      <p:sp>
        <p:nvSpPr>
          <p:cNvPr id="3" name="Text Placeholder 2">
            <a:extLst>
              <a:ext uri="{FF2B5EF4-FFF2-40B4-BE49-F238E27FC236}">
                <a16:creationId xmlns:a16="http://schemas.microsoft.com/office/drawing/2014/main" id="{94466180-A82D-E564-55D5-7DD56C2A9BC0}"/>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489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normAutofit/>
          </a:bodyPr>
          <a:lstStyle/>
          <a:p>
            <a:r>
              <a:rPr lang="en-US" dirty="0"/>
              <a:t>VC funding over time</a:t>
            </a:r>
          </a:p>
        </p:txBody>
      </p:sp>
      <p:pic>
        <p:nvPicPr>
          <p:cNvPr id="10" name="Content Placeholder 9" descr="Chart&#10;&#10;Description automatically generated">
            <a:extLst>
              <a:ext uri="{FF2B5EF4-FFF2-40B4-BE49-F238E27FC236}">
                <a16:creationId xmlns:a16="http://schemas.microsoft.com/office/drawing/2014/main" id="{311B4323-2C00-1038-AF99-65CC9A48F196}"/>
              </a:ext>
            </a:extLst>
          </p:cNvPr>
          <p:cNvPicPr>
            <a:picLocks noGrp="1" noChangeAspect="1"/>
          </p:cNvPicPr>
          <p:nvPr>
            <p:ph idx="1"/>
          </p:nvPr>
        </p:nvPicPr>
        <p:blipFill>
          <a:blip r:embed="rId2"/>
          <a:stretch>
            <a:fillRect/>
          </a:stretch>
        </p:blipFill>
        <p:spPr>
          <a:xfrm>
            <a:off x="628650" y="1476055"/>
            <a:ext cx="5033963" cy="3439164"/>
          </a:xfrm>
          <a:prstGeom prst="rect">
            <a:avLst/>
          </a:prstGeom>
        </p:spPr>
      </p:pic>
      <p:sp>
        <p:nvSpPr>
          <p:cNvPr id="3" name="Text Placeholder 2">
            <a:extLst>
              <a:ext uri="{FF2B5EF4-FFF2-40B4-BE49-F238E27FC236}">
                <a16:creationId xmlns:a16="http://schemas.microsoft.com/office/drawing/2014/main" id="{C7B1C4D5-E5E3-A74E-7A0F-AD4D9B90DB9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4869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lstStyle/>
          <a:p>
            <a:r>
              <a:rPr lang="en-US" dirty="0"/>
              <a:t>And trends…</a:t>
            </a:r>
          </a:p>
        </p:txBody>
      </p:sp>
      <p:sp>
        <p:nvSpPr>
          <p:cNvPr id="3" name="Content Placeholder 2">
            <a:extLst>
              <a:ext uri="{FF2B5EF4-FFF2-40B4-BE49-F238E27FC236}">
                <a16:creationId xmlns:a16="http://schemas.microsoft.com/office/drawing/2014/main" id="{0724C26C-0DFC-E241-3363-A39703305CBA}"/>
              </a:ext>
            </a:extLst>
          </p:cNvPr>
          <p:cNvSpPr>
            <a:spLocks noGrp="1"/>
          </p:cNvSpPr>
          <p:nvPr>
            <p:ph idx="1"/>
          </p:nvPr>
        </p:nvSpPr>
        <p:spPr/>
        <p:txBody>
          <a:bodyPr>
            <a:normAutofit fontScale="92500" lnSpcReduction="10000"/>
          </a:bodyPr>
          <a:lstStyle/>
          <a:p>
            <a:pPr lvl="0"/>
            <a:r>
              <a:rPr lang="en-US" sz="1400" b="1" dirty="0"/>
              <a:t>Globalization</a:t>
            </a:r>
            <a:r>
              <a:rPr lang="en-US" sz="1400" dirty="0"/>
              <a:t>: For much of the last century, venture capital, at least in its structured form, was primarily US-focused, as young companies in the rest of the world either made do with government grants and bank funding to get by, putting them at a disadvantage, relative to their established domestic competitors. </a:t>
            </a:r>
          </a:p>
          <a:p>
            <a:pPr lvl="0"/>
            <a:r>
              <a:rPr lang="en-US" sz="1400" b="1" dirty="0"/>
              <a:t>Investor make-up</a:t>
            </a:r>
            <a:r>
              <a:rPr lang="en-US" sz="1400" dirty="0"/>
              <a:t>: In its original form, venture capital was marketed as an alternative investment to institutional investors (endowment funds, pension funds) and to very wealthy investors. In the last decade, the game has opened up to individual and retail investors, with innovations made possible by technology. </a:t>
            </a:r>
          </a:p>
          <a:p>
            <a:pPr lvl="0"/>
            <a:r>
              <a:rPr lang="en-US" sz="1400" b="1" dirty="0"/>
              <a:t>Corporate venture capital</a:t>
            </a:r>
            <a:r>
              <a:rPr lang="en-US" sz="1400" dirty="0"/>
              <a:t>: Some of the capital invested in young companies has always come from mature companies that have excess cash and relatively few organic investments or from companies seeking to make strategic investments in start-ups that may provide technology or support to their businesses. The flows from corporate venture capital have increased in the last two decades because of two developments. </a:t>
            </a:r>
          </a:p>
          <a:p>
            <a:pPr lvl="1"/>
            <a:r>
              <a:rPr lang="en-US" sz="1100" dirty="0"/>
              <a:t>The first is the growth in the health care and technology businesses, where mature companies have discovered that the most efficient ways for them to invest is to put their capital into young companies, with promising technologies, rather than spend the same money on internal R&amp;D. </a:t>
            </a:r>
          </a:p>
          <a:p>
            <a:pPr lvl="1"/>
            <a:r>
              <a:rPr lang="en-US" sz="1100" dirty="0"/>
              <a:t>The second is that the winners in these businesses have also accumulated unprecedented amounts of cash on their balance sheets, giving them capital to invest in a multitude of businesses. </a:t>
            </a:r>
          </a:p>
        </p:txBody>
      </p:sp>
      <p:sp>
        <p:nvSpPr>
          <p:cNvPr id="5" name="Text Placeholder 4">
            <a:extLst>
              <a:ext uri="{FF2B5EF4-FFF2-40B4-BE49-F238E27FC236}">
                <a16:creationId xmlns:a16="http://schemas.microsoft.com/office/drawing/2014/main" id="{99ED5797-5DD7-D8B1-4E24-EB2D6D047047}"/>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7374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normAutofit/>
          </a:bodyPr>
          <a:lstStyle/>
          <a:p>
            <a:r>
              <a:rPr lang="en-US" dirty="0"/>
              <a:t>2. Public equity – initial public offerings..</a:t>
            </a:r>
          </a:p>
        </p:txBody>
      </p:sp>
      <p:sp>
        <p:nvSpPr>
          <p:cNvPr id="8" name="Content Placeholder 7">
            <a:extLst>
              <a:ext uri="{FF2B5EF4-FFF2-40B4-BE49-F238E27FC236}">
                <a16:creationId xmlns:a16="http://schemas.microsoft.com/office/drawing/2014/main" id="{10B4D618-E2B2-03F5-B772-5BEDFA4C1F50}"/>
              </a:ext>
            </a:extLst>
          </p:cNvPr>
          <p:cNvSpPr>
            <a:spLocks noGrp="1"/>
          </p:cNvSpPr>
          <p:nvPr>
            <p:ph idx="1"/>
          </p:nvPr>
        </p:nvSpPr>
        <p:spPr/>
        <p:txBody>
          <a:bodyPr>
            <a:normAutofit fontScale="85000" lnSpcReduction="20000"/>
          </a:bodyPr>
          <a:lstStyle/>
          <a:p>
            <a:r>
              <a:rPr lang="en-US" dirty="0"/>
              <a:t>For some ambitious firms, with big growth plans, there may come a point where venture capitalists are either unable to provide capital in the amounts needed and/or require disproportionately large ownership stakes in return. It is at that point that the option to go public becomes a consideration, at least for those firms where public equity markets are offering better pricing terms and the need for liquidity is higher. </a:t>
            </a:r>
          </a:p>
          <a:p>
            <a:r>
              <a:rPr lang="en-US" dirty="0"/>
              <a:t>There are at least two costs to going public that must be weighed into the decision. </a:t>
            </a:r>
          </a:p>
          <a:p>
            <a:pPr lvl="1"/>
            <a:r>
              <a:rPr lang="en-US" dirty="0"/>
              <a:t>The first is that the information disclosure requirements for firms in public markets tend to be more onerous than for those in private businesses, and to the extent that this disclosure is costly and/or reveals information about the business that may be useful to competitors. </a:t>
            </a:r>
          </a:p>
          <a:p>
            <a:pPr lvl="1"/>
            <a:r>
              <a:rPr lang="en-US" dirty="0"/>
              <a:t>The second is that the pressures on the firm to match or beat investor expectations on a short term (quarterly, semi-annual) basis on metrics (user numbers, revenues, earnings) can not only add to the stresses of managing a firm, but can, at least in some cases, lead to decisions that are damaging to the firm in the long term. </a:t>
            </a:r>
          </a:p>
        </p:txBody>
      </p:sp>
      <p:sp>
        <p:nvSpPr>
          <p:cNvPr id="3" name="Text Placeholder 2">
            <a:extLst>
              <a:ext uri="{FF2B5EF4-FFF2-40B4-BE49-F238E27FC236}">
                <a16:creationId xmlns:a16="http://schemas.microsoft.com/office/drawing/2014/main" id="{5415827D-F5D8-B205-1E31-D0750B25878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6793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CE8-5C7A-4F6F-A7DA-8C89326028C5}"/>
              </a:ext>
            </a:extLst>
          </p:cNvPr>
          <p:cNvSpPr>
            <a:spLocks noGrp="1"/>
          </p:cNvSpPr>
          <p:nvPr>
            <p:ph type="title"/>
          </p:nvPr>
        </p:nvSpPr>
        <p:spPr/>
        <p:txBody>
          <a:bodyPr>
            <a:normAutofit/>
          </a:bodyPr>
          <a:lstStyle/>
          <a:p>
            <a:r>
              <a:rPr lang="en-US" dirty="0"/>
              <a:t>The IPO process: The Banker-led IPO </a:t>
            </a:r>
          </a:p>
        </p:txBody>
      </p:sp>
      <p:pic>
        <p:nvPicPr>
          <p:cNvPr id="8" name="Content Placeholder 7" descr="Diagram, text&#10;&#10;Description automatically generated">
            <a:extLst>
              <a:ext uri="{FF2B5EF4-FFF2-40B4-BE49-F238E27FC236}">
                <a16:creationId xmlns:a16="http://schemas.microsoft.com/office/drawing/2014/main" id="{4E1FF4B8-D3BB-CD27-5B5E-170C159C119A}"/>
              </a:ext>
            </a:extLst>
          </p:cNvPr>
          <p:cNvPicPr>
            <a:picLocks noGrp="1" noChangeAspect="1"/>
          </p:cNvPicPr>
          <p:nvPr>
            <p:ph idx="1"/>
          </p:nvPr>
        </p:nvPicPr>
        <p:blipFill>
          <a:blip r:embed="rId2"/>
          <a:stretch>
            <a:fillRect/>
          </a:stretch>
        </p:blipFill>
        <p:spPr>
          <a:xfrm>
            <a:off x="1114220" y="685800"/>
            <a:ext cx="4062823" cy="5019675"/>
          </a:xfrm>
          <a:prstGeom prst="rect">
            <a:avLst/>
          </a:prstGeom>
        </p:spPr>
      </p:pic>
      <p:sp>
        <p:nvSpPr>
          <p:cNvPr id="3" name="Text Placeholder 2">
            <a:extLst>
              <a:ext uri="{FF2B5EF4-FFF2-40B4-BE49-F238E27FC236}">
                <a16:creationId xmlns:a16="http://schemas.microsoft.com/office/drawing/2014/main" id="{D29848D7-AF7E-AB0F-4757-4A878556B4B8}"/>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A2ED26-9C86-462B-32DF-F32D49F9F1E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713533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lstStyle/>
          <a:p>
            <a:r>
              <a:rPr lang="en-US" dirty="0"/>
              <a:t>The IPO process – direct listing</a:t>
            </a:r>
          </a:p>
        </p:txBody>
      </p:sp>
      <p:pic>
        <p:nvPicPr>
          <p:cNvPr id="9" name="Content Placeholder 8" descr="Diagram&#10;&#10;Description automatically generated">
            <a:extLst>
              <a:ext uri="{FF2B5EF4-FFF2-40B4-BE49-F238E27FC236}">
                <a16:creationId xmlns:a16="http://schemas.microsoft.com/office/drawing/2014/main" id="{066AD8EE-35A6-BAD6-D877-E804602F6BEA}"/>
              </a:ext>
            </a:extLst>
          </p:cNvPr>
          <p:cNvPicPr>
            <a:picLocks noGrp="1" noChangeAspect="1"/>
          </p:cNvPicPr>
          <p:nvPr>
            <p:ph idx="1"/>
          </p:nvPr>
        </p:nvPicPr>
        <p:blipFill>
          <a:blip r:embed="rId2"/>
          <a:stretch>
            <a:fillRect/>
          </a:stretch>
        </p:blipFill>
        <p:spPr>
          <a:xfrm>
            <a:off x="628650" y="1689910"/>
            <a:ext cx="5033963" cy="3011454"/>
          </a:xfrm>
          <a:prstGeom prst="rect">
            <a:avLst/>
          </a:prstGeom>
        </p:spPr>
      </p:pic>
      <p:sp>
        <p:nvSpPr>
          <p:cNvPr id="3" name="Text Placeholder 2">
            <a:extLst>
              <a:ext uri="{FF2B5EF4-FFF2-40B4-BE49-F238E27FC236}">
                <a16:creationId xmlns:a16="http://schemas.microsoft.com/office/drawing/2014/main" id="{B75152CC-CF57-E514-F04F-143EAF5C874D}"/>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504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The IPO process - </a:t>
            </a:r>
            <a:r>
              <a:rPr lang="en-US" dirty="0" err="1"/>
              <a:t>spacs</a:t>
            </a:r>
            <a:endParaRPr lang="en-US" dirty="0"/>
          </a:p>
        </p:txBody>
      </p:sp>
      <p:pic>
        <p:nvPicPr>
          <p:cNvPr id="12" name="Content Placeholder 11" descr="Diagram&#10;&#10;Description automatically generated">
            <a:extLst>
              <a:ext uri="{FF2B5EF4-FFF2-40B4-BE49-F238E27FC236}">
                <a16:creationId xmlns:a16="http://schemas.microsoft.com/office/drawing/2014/main" id="{B86BB60E-3D99-4948-6312-7DB96D14B66C}"/>
              </a:ext>
            </a:extLst>
          </p:cNvPr>
          <p:cNvPicPr>
            <a:picLocks noGrp="1" noChangeAspect="1"/>
          </p:cNvPicPr>
          <p:nvPr>
            <p:ph idx="1"/>
          </p:nvPr>
        </p:nvPicPr>
        <p:blipFill>
          <a:blip r:embed="rId2"/>
          <a:stretch>
            <a:fillRect/>
          </a:stretch>
        </p:blipFill>
        <p:spPr>
          <a:xfrm>
            <a:off x="628650" y="2025083"/>
            <a:ext cx="5033963" cy="2341109"/>
          </a:xfrm>
          <a:prstGeom prst="rect">
            <a:avLst/>
          </a:prstGeom>
        </p:spPr>
      </p:pic>
      <p:sp>
        <p:nvSpPr>
          <p:cNvPr id="3" name="Text Placeholder 2">
            <a:extLst>
              <a:ext uri="{FF2B5EF4-FFF2-40B4-BE49-F238E27FC236}">
                <a16:creationId xmlns:a16="http://schemas.microsoft.com/office/drawing/2014/main" id="{64B34636-66BB-DFFB-7733-226F1432F63A}"/>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61001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8A083-3E76-7CBE-47F3-739D80BD873B}"/>
              </a:ext>
            </a:extLst>
          </p:cNvPr>
          <p:cNvSpPr>
            <a:spLocks noGrp="1"/>
          </p:cNvSpPr>
          <p:nvPr>
            <p:ph type="title"/>
          </p:nvPr>
        </p:nvSpPr>
        <p:spPr/>
        <p:txBody>
          <a:bodyPr/>
          <a:lstStyle/>
          <a:p>
            <a:r>
              <a:rPr lang="en-US" dirty="0"/>
              <a:t>IPO Trends in offerings</a:t>
            </a:r>
          </a:p>
        </p:txBody>
      </p:sp>
      <p:pic>
        <p:nvPicPr>
          <p:cNvPr id="8" name="Content Placeholder 7" descr="Chart, line chart&#10;&#10;Description automatically generated">
            <a:extLst>
              <a:ext uri="{FF2B5EF4-FFF2-40B4-BE49-F238E27FC236}">
                <a16:creationId xmlns:a16="http://schemas.microsoft.com/office/drawing/2014/main" id="{81F693B2-5E94-241F-2475-3717A41F10F7}"/>
              </a:ext>
            </a:extLst>
          </p:cNvPr>
          <p:cNvPicPr>
            <a:picLocks noGrp="1" noChangeAspect="1"/>
          </p:cNvPicPr>
          <p:nvPr>
            <p:ph idx="1"/>
          </p:nvPr>
        </p:nvPicPr>
        <p:blipFill>
          <a:blip r:embed="rId2"/>
          <a:stretch>
            <a:fillRect/>
          </a:stretch>
        </p:blipFill>
        <p:spPr>
          <a:xfrm>
            <a:off x="628650" y="1439759"/>
            <a:ext cx="5033963" cy="3511756"/>
          </a:xfrm>
          <a:prstGeom prst="rect">
            <a:avLst/>
          </a:prstGeom>
        </p:spPr>
      </p:pic>
      <p:sp>
        <p:nvSpPr>
          <p:cNvPr id="3" name="Text Placeholder 2">
            <a:extLst>
              <a:ext uri="{FF2B5EF4-FFF2-40B4-BE49-F238E27FC236}">
                <a16:creationId xmlns:a16="http://schemas.microsoft.com/office/drawing/2014/main" id="{1134E730-4F59-ADC7-DCD9-00572BEFF711}"/>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5D37F6-CD79-FFA8-BC8F-76074DA702A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15255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2CAFC-F15C-AC73-F971-34A4EC74C763}"/>
              </a:ext>
            </a:extLst>
          </p:cNvPr>
          <p:cNvSpPr>
            <a:spLocks noGrp="1"/>
          </p:cNvSpPr>
          <p:nvPr>
            <p:ph type="title"/>
          </p:nvPr>
        </p:nvSpPr>
        <p:spPr/>
        <p:txBody>
          <a:bodyPr>
            <a:normAutofit/>
          </a:bodyPr>
          <a:lstStyle/>
          <a:p>
            <a:r>
              <a:rPr lang="en-US" dirty="0"/>
              <a:t>IPO trends – company characteristics</a:t>
            </a:r>
          </a:p>
        </p:txBody>
      </p:sp>
      <p:pic>
        <p:nvPicPr>
          <p:cNvPr id="8" name="Content Placeholder 7" descr="Chart, line chart&#10;&#10;Description automatically generated">
            <a:extLst>
              <a:ext uri="{FF2B5EF4-FFF2-40B4-BE49-F238E27FC236}">
                <a16:creationId xmlns:a16="http://schemas.microsoft.com/office/drawing/2014/main" id="{DAEA9DBF-ADF5-EB11-F5AC-3300175BAE52}"/>
              </a:ext>
            </a:extLst>
          </p:cNvPr>
          <p:cNvPicPr>
            <a:picLocks noGrp="1" noChangeAspect="1"/>
          </p:cNvPicPr>
          <p:nvPr>
            <p:ph idx="1"/>
          </p:nvPr>
        </p:nvPicPr>
        <p:blipFill>
          <a:blip r:embed="rId2"/>
          <a:stretch>
            <a:fillRect/>
          </a:stretch>
        </p:blipFill>
        <p:spPr>
          <a:xfrm>
            <a:off x="628650" y="1378548"/>
            <a:ext cx="5033963" cy="3634179"/>
          </a:xfrm>
          <a:prstGeom prst="rect">
            <a:avLst/>
          </a:prstGeom>
        </p:spPr>
      </p:pic>
      <p:sp>
        <p:nvSpPr>
          <p:cNvPr id="3" name="Text Placeholder 2">
            <a:extLst>
              <a:ext uri="{FF2B5EF4-FFF2-40B4-BE49-F238E27FC236}">
                <a16:creationId xmlns:a16="http://schemas.microsoft.com/office/drawing/2014/main" id="{87552CAB-0209-0C18-F234-494604FE7A7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6350F461-45C3-D7B2-4C1B-09C941BDF5CE}"/>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92752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normAutofit/>
          </a:bodyPr>
          <a:lstStyle/>
          <a:p>
            <a:r>
              <a:rPr lang="en-US" dirty="0"/>
              <a:t>3. Seasoned equity offerings</a:t>
            </a:r>
          </a:p>
        </p:txBody>
      </p:sp>
      <p:pic>
        <p:nvPicPr>
          <p:cNvPr id="8" name="Content Placeholder 7" descr="Chart&#10;&#10;Description automatically generated">
            <a:extLst>
              <a:ext uri="{FF2B5EF4-FFF2-40B4-BE49-F238E27FC236}">
                <a16:creationId xmlns:a16="http://schemas.microsoft.com/office/drawing/2014/main" id="{A447154C-CF63-BBED-B32A-73996B1A09E3}"/>
              </a:ext>
            </a:extLst>
          </p:cNvPr>
          <p:cNvPicPr>
            <a:picLocks noGrp="1" noChangeAspect="1"/>
          </p:cNvPicPr>
          <p:nvPr>
            <p:ph idx="1"/>
          </p:nvPr>
        </p:nvPicPr>
        <p:blipFill>
          <a:blip r:embed="rId2"/>
          <a:stretch>
            <a:fillRect/>
          </a:stretch>
        </p:blipFill>
        <p:spPr>
          <a:xfrm>
            <a:off x="628650" y="1511044"/>
            <a:ext cx="5033963" cy="3369187"/>
          </a:xfrm>
          <a:prstGeom prst="rect">
            <a:avLst/>
          </a:prstGeom>
        </p:spPr>
      </p:pic>
      <p:sp>
        <p:nvSpPr>
          <p:cNvPr id="3" name="Text Placeholder 2">
            <a:extLst>
              <a:ext uri="{FF2B5EF4-FFF2-40B4-BE49-F238E27FC236}">
                <a16:creationId xmlns:a16="http://schemas.microsoft.com/office/drawing/2014/main" id="{A2FB03B0-72D2-B05E-665F-A5599EEEA6C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939768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With issuance costs…</a:t>
            </a:r>
          </a:p>
        </p:txBody>
      </p:sp>
      <p:pic>
        <p:nvPicPr>
          <p:cNvPr id="11" name="Content Placeholder 10" descr="Chart, bar chart&#10;&#10;Description automatically generated">
            <a:extLst>
              <a:ext uri="{FF2B5EF4-FFF2-40B4-BE49-F238E27FC236}">
                <a16:creationId xmlns:a16="http://schemas.microsoft.com/office/drawing/2014/main" id="{0D07CD34-10C0-250D-A873-44C72AF7B189}"/>
              </a:ext>
            </a:extLst>
          </p:cNvPr>
          <p:cNvPicPr>
            <a:picLocks noGrp="1" noChangeAspect="1"/>
          </p:cNvPicPr>
          <p:nvPr>
            <p:ph idx="1"/>
          </p:nvPr>
        </p:nvPicPr>
        <p:blipFill>
          <a:blip r:embed="rId2"/>
          <a:stretch>
            <a:fillRect/>
          </a:stretch>
        </p:blipFill>
        <p:spPr>
          <a:xfrm>
            <a:off x="628650" y="1497328"/>
            <a:ext cx="5033963" cy="3396618"/>
          </a:xfrm>
          <a:prstGeom prst="rect">
            <a:avLst/>
          </a:prstGeom>
        </p:spPr>
      </p:pic>
      <p:sp>
        <p:nvSpPr>
          <p:cNvPr id="3" name="Text Placeholder 2">
            <a:extLst>
              <a:ext uri="{FF2B5EF4-FFF2-40B4-BE49-F238E27FC236}">
                <a16:creationId xmlns:a16="http://schemas.microsoft.com/office/drawing/2014/main" id="{674DE2AE-0D61-C419-58BF-0B82CAA4752A}"/>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62436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4594F-D8ED-F685-948F-28D16214D907}"/>
              </a:ext>
            </a:extLst>
          </p:cNvPr>
          <p:cNvSpPr>
            <a:spLocks noGrp="1"/>
          </p:cNvSpPr>
          <p:nvPr>
            <p:ph type="title"/>
          </p:nvPr>
        </p:nvSpPr>
        <p:spPr/>
        <p:txBody>
          <a:bodyPr/>
          <a:lstStyle/>
          <a:p>
            <a:r>
              <a:rPr lang="en-US" dirty="0"/>
              <a:t>The right offering route?</a:t>
            </a:r>
          </a:p>
        </p:txBody>
      </p:sp>
      <p:pic>
        <p:nvPicPr>
          <p:cNvPr id="8" name="Content Placeholder 7" descr="Chart, bar chart&#10;&#10;Description automatically generated">
            <a:extLst>
              <a:ext uri="{FF2B5EF4-FFF2-40B4-BE49-F238E27FC236}">
                <a16:creationId xmlns:a16="http://schemas.microsoft.com/office/drawing/2014/main" id="{619FC19F-71D0-B842-CE1B-96611655BDF8}"/>
              </a:ext>
            </a:extLst>
          </p:cNvPr>
          <p:cNvPicPr>
            <a:picLocks noGrp="1" noChangeAspect="1"/>
          </p:cNvPicPr>
          <p:nvPr>
            <p:ph idx="1"/>
          </p:nvPr>
        </p:nvPicPr>
        <p:blipFill>
          <a:blip r:embed="rId2"/>
          <a:stretch>
            <a:fillRect/>
          </a:stretch>
        </p:blipFill>
        <p:spPr>
          <a:xfrm>
            <a:off x="628650" y="1454677"/>
            <a:ext cx="5033963" cy="3481921"/>
          </a:xfrm>
          <a:prstGeom prst="rect">
            <a:avLst/>
          </a:prstGeom>
        </p:spPr>
      </p:pic>
      <p:sp>
        <p:nvSpPr>
          <p:cNvPr id="3" name="Text Placeholder 2">
            <a:extLst>
              <a:ext uri="{FF2B5EF4-FFF2-40B4-BE49-F238E27FC236}">
                <a16:creationId xmlns:a16="http://schemas.microsoft.com/office/drawing/2014/main" id="{F03A2D26-110B-0899-55BF-E42148EB7E61}"/>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8D3B3B-182A-6D08-72B6-D5739ABFBC1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904268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4BFC5-9292-2829-E468-F164CCEE2235}"/>
              </a:ext>
            </a:extLst>
          </p:cNvPr>
          <p:cNvSpPr>
            <a:spLocks noGrp="1"/>
          </p:cNvSpPr>
          <p:nvPr>
            <p:ph type="title"/>
          </p:nvPr>
        </p:nvSpPr>
        <p:spPr/>
        <p:txBody>
          <a:bodyPr>
            <a:normAutofit/>
          </a:bodyPr>
          <a:lstStyle/>
          <a:p>
            <a:r>
              <a:rPr lang="en-US" dirty="0"/>
              <a:t>4. Private equity: Typical targets</a:t>
            </a:r>
          </a:p>
        </p:txBody>
      </p:sp>
      <p:pic>
        <p:nvPicPr>
          <p:cNvPr id="11" name="Content Placeholder 10">
            <a:extLst>
              <a:ext uri="{FF2B5EF4-FFF2-40B4-BE49-F238E27FC236}">
                <a16:creationId xmlns:a16="http://schemas.microsoft.com/office/drawing/2014/main" id="{7A34C7A2-0ECC-A1D2-DF73-B5855FE5F5C7}"/>
              </a:ext>
            </a:extLst>
          </p:cNvPr>
          <p:cNvPicPr>
            <a:picLocks noGrp="1" noChangeAspect="1"/>
          </p:cNvPicPr>
          <p:nvPr>
            <p:ph idx="1"/>
          </p:nvPr>
        </p:nvPicPr>
        <p:blipFill>
          <a:blip r:embed="rId2"/>
          <a:stretch>
            <a:fillRect/>
          </a:stretch>
        </p:blipFill>
        <p:spPr>
          <a:xfrm>
            <a:off x="628650" y="2298345"/>
            <a:ext cx="5033963" cy="1794584"/>
          </a:xfrm>
          <a:prstGeom prst="rect">
            <a:avLst/>
          </a:prstGeom>
        </p:spPr>
      </p:pic>
      <p:sp>
        <p:nvSpPr>
          <p:cNvPr id="3" name="Text Placeholder 2">
            <a:extLst>
              <a:ext uri="{FF2B5EF4-FFF2-40B4-BE49-F238E27FC236}">
                <a16:creationId xmlns:a16="http://schemas.microsoft.com/office/drawing/2014/main" id="{5C20D37B-95B7-2438-2796-3A2513144FBC}"/>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6C8A4DBC-4B4B-C105-70E1-6151504B836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67683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477A7-2380-2582-1743-87AE653415A9}"/>
              </a:ext>
            </a:extLst>
          </p:cNvPr>
          <p:cNvSpPr>
            <a:spLocks noGrp="1"/>
          </p:cNvSpPr>
          <p:nvPr>
            <p:ph type="title"/>
          </p:nvPr>
        </p:nvSpPr>
        <p:spPr/>
        <p:txBody>
          <a:bodyPr>
            <a:normAutofit/>
          </a:bodyPr>
          <a:lstStyle/>
          <a:p>
            <a:r>
              <a:rPr lang="en-US" dirty="0"/>
              <a:t>The PE process…</a:t>
            </a:r>
          </a:p>
        </p:txBody>
      </p:sp>
      <p:pic>
        <p:nvPicPr>
          <p:cNvPr id="8" name="Content Placeholder 7" descr="Chart, pie chart&#10;&#10;Description automatically generated">
            <a:extLst>
              <a:ext uri="{FF2B5EF4-FFF2-40B4-BE49-F238E27FC236}">
                <a16:creationId xmlns:a16="http://schemas.microsoft.com/office/drawing/2014/main" id="{52AD341E-7A44-4D92-7D59-CD13C7A70CA0}"/>
              </a:ext>
            </a:extLst>
          </p:cNvPr>
          <p:cNvPicPr>
            <a:picLocks noGrp="1" noChangeAspect="1"/>
          </p:cNvPicPr>
          <p:nvPr>
            <p:ph idx="1"/>
          </p:nvPr>
        </p:nvPicPr>
        <p:blipFill>
          <a:blip r:embed="rId2"/>
          <a:stretch>
            <a:fillRect/>
          </a:stretch>
        </p:blipFill>
        <p:spPr>
          <a:xfrm>
            <a:off x="628650" y="2057458"/>
            <a:ext cx="5033963" cy="2276359"/>
          </a:xfrm>
          <a:prstGeom prst="rect">
            <a:avLst/>
          </a:prstGeom>
        </p:spPr>
      </p:pic>
      <p:sp>
        <p:nvSpPr>
          <p:cNvPr id="3" name="Text Placeholder 2">
            <a:extLst>
              <a:ext uri="{FF2B5EF4-FFF2-40B4-BE49-F238E27FC236}">
                <a16:creationId xmlns:a16="http://schemas.microsoft.com/office/drawing/2014/main" id="{486CDBD0-C6BC-3D1B-DFB9-B0C6BA102D60}"/>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7ECCD4F9-C852-4016-0C25-14B53328F775}"/>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140601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3F26F-9F3E-478B-4EFE-EB2B682D8700}"/>
              </a:ext>
            </a:extLst>
          </p:cNvPr>
          <p:cNvSpPr>
            <a:spLocks noGrp="1"/>
          </p:cNvSpPr>
          <p:nvPr>
            <p:ph type="title"/>
          </p:nvPr>
        </p:nvSpPr>
        <p:spPr/>
        <p:txBody>
          <a:bodyPr/>
          <a:lstStyle/>
          <a:p>
            <a:r>
              <a:rPr lang="en-US" dirty="0"/>
              <a:t>The PE timeline</a:t>
            </a:r>
          </a:p>
        </p:txBody>
      </p:sp>
      <p:pic>
        <p:nvPicPr>
          <p:cNvPr id="9" name="Content Placeholder 8" descr="Table&#10;&#10;Description automatically generated">
            <a:extLst>
              <a:ext uri="{FF2B5EF4-FFF2-40B4-BE49-F238E27FC236}">
                <a16:creationId xmlns:a16="http://schemas.microsoft.com/office/drawing/2014/main" id="{96258464-53F4-FF62-661A-763FE08EA523}"/>
              </a:ext>
            </a:extLst>
          </p:cNvPr>
          <p:cNvPicPr>
            <a:picLocks noGrp="1" noChangeAspect="1"/>
          </p:cNvPicPr>
          <p:nvPr>
            <p:ph idx="1"/>
          </p:nvPr>
        </p:nvPicPr>
        <p:blipFill>
          <a:blip r:embed="rId2"/>
          <a:stretch>
            <a:fillRect/>
          </a:stretch>
        </p:blipFill>
        <p:spPr>
          <a:xfrm>
            <a:off x="628650" y="1791505"/>
            <a:ext cx="5033963" cy="2808264"/>
          </a:xfrm>
          <a:prstGeom prst="rect">
            <a:avLst/>
          </a:prstGeom>
        </p:spPr>
      </p:pic>
      <p:sp>
        <p:nvSpPr>
          <p:cNvPr id="3" name="Text Placeholder 2">
            <a:extLst>
              <a:ext uri="{FF2B5EF4-FFF2-40B4-BE49-F238E27FC236}">
                <a16:creationId xmlns:a16="http://schemas.microsoft.com/office/drawing/2014/main" id="{EE1B7094-DB1B-FD65-5E8F-1330F7CA8F69}"/>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CFCF0950-D1E8-B368-C09D-9181305C933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360132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34D74-974C-C1C0-3A66-9FACF38020B8}"/>
              </a:ext>
            </a:extLst>
          </p:cNvPr>
          <p:cNvSpPr>
            <a:spLocks noGrp="1"/>
          </p:cNvSpPr>
          <p:nvPr>
            <p:ph type="title"/>
          </p:nvPr>
        </p:nvSpPr>
        <p:spPr/>
        <p:txBody>
          <a:bodyPr/>
          <a:lstStyle/>
          <a:p>
            <a:r>
              <a:rPr lang="en-US" dirty="0"/>
              <a:t>PE trends</a:t>
            </a:r>
          </a:p>
        </p:txBody>
      </p:sp>
      <p:pic>
        <p:nvPicPr>
          <p:cNvPr id="6" name="Content Placeholder 5" descr="Chart, line chart&#10;&#10;Description automatically generated">
            <a:extLst>
              <a:ext uri="{FF2B5EF4-FFF2-40B4-BE49-F238E27FC236}">
                <a16:creationId xmlns:a16="http://schemas.microsoft.com/office/drawing/2014/main" id="{469D0132-EA23-C4C0-687B-BEF44461AFFB}"/>
              </a:ext>
            </a:extLst>
          </p:cNvPr>
          <p:cNvPicPr>
            <a:picLocks noGrp="1" noChangeAspect="1"/>
          </p:cNvPicPr>
          <p:nvPr>
            <p:ph idx="1"/>
          </p:nvPr>
        </p:nvPicPr>
        <p:blipFill>
          <a:blip r:embed="rId2"/>
          <a:stretch>
            <a:fillRect/>
          </a:stretch>
        </p:blipFill>
        <p:spPr>
          <a:xfrm>
            <a:off x="628650" y="2053828"/>
            <a:ext cx="5033963" cy="2283618"/>
          </a:xfrm>
        </p:spPr>
      </p:pic>
      <p:sp>
        <p:nvSpPr>
          <p:cNvPr id="4" name="Content Placeholder 3">
            <a:extLst>
              <a:ext uri="{FF2B5EF4-FFF2-40B4-BE49-F238E27FC236}">
                <a16:creationId xmlns:a16="http://schemas.microsoft.com/office/drawing/2014/main" id="{ABDFB064-079F-0656-3E48-91F3D444D503}"/>
              </a:ext>
            </a:extLst>
          </p:cNvPr>
          <p:cNvSpPr>
            <a:spLocks noGrp="1"/>
          </p:cNvSpPr>
          <p:nvPr>
            <p:ph type="body" sz="half" idx="2"/>
          </p:nvPr>
        </p:nvSpPr>
        <p:spPr/>
        <p:txBody>
          <a:bodyPr>
            <a:normAutofit fontScale="92500"/>
          </a:bodyPr>
          <a:lstStyle/>
          <a:p>
            <a:pPr lvl="0"/>
            <a:r>
              <a:rPr lang="en-US" b="1" dirty="0"/>
              <a:t>Bigger deals: </a:t>
            </a:r>
            <a:r>
              <a:rPr lang="en-US" dirty="0"/>
              <a:t>As the amount of capital flowing into private equity has increased, so has its capacity to do big deals. </a:t>
            </a:r>
          </a:p>
          <a:p>
            <a:pPr lvl="0"/>
            <a:r>
              <a:rPr lang="en-US" b="1" dirty="0"/>
              <a:t>Globalization</a:t>
            </a:r>
            <a:r>
              <a:rPr lang="en-US" dirty="0"/>
              <a:t>: As with venture capital and initial public offerings, private equity has evolved from a primarily US phenomenon to a more global setting. </a:t>
            </a:r>
          </a:p>
          <a:p>
            <a:pPr lvl="0"/>
            <a:r>
              <a:rPr lang="en-US" b="1" dirty="0"/>
              <a:t>Flexibility on leverage</a:t>
            </a:r>
            <a:r>
              <a:rPr lang="en-US" dirty="0"/>
              <a:t>: In the early years, almost every PE buyout was accompanied by leverage, giving rise to the LBO acronym. </a:t>
            </a:r>
          </a:p>
        </p:txBody>
      </p:sp>
      <p:sp>
        <p:nvSpPr>
          <p:cNvPr id="5" name="Footer Placeholder 4">
            <a:extLst>
              <a:ext uri="{FF2B5EF4-FFF2-40B4-BE49-F238E27FC236}">
                <a16:creationId xmlns:a16="http://schemas.microsoft.com/office/drawing/2014/main" id="{3B1A9592-E5FC-B110-7265-5D4517D685D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6916178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32205</TotalTime>
  <Pages>63</Pages>
  <Words>862</Words>
  <Application>Microsoft Macintosh PowerPoint</Application>
  <PresentationFormat>Letter Paper (8.5x11 in)</PresentationFormat>
  <Paragraphs>57</Paragraphs>
  <Slides>20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Calibri</vt:lpstr>
      <vt:lpstr>Helvetica</vt:lpstr>
      <vt:lpstr>Rockwell</vt:lpstr>
      <vt:lpstr>Rockwell Condensed</vt:lpstr>
      <vt:lpstr>Rockwell Extra Bold</vt:lpstr>
      <vt:lpstr>Wingdings</vt:lpstr>
      <vt:lpstr>Wood Type</vt:lpstr>
      <vt:lpstr>Chapter 4: The Corporate life cycle – transitions</vt:lpstr>
      <vt:lpstr>The Transitions</vt:lpstr>
      <vt:lpstr>1. Young business financing – Venture capital</vt:lpstr>
      <vt:lpstr>And pricing…</vt:lpstr>
      <vt:lpstr>With special features…</vt:lpstr>
      <vt:lpstr>VC funding over time</vt:lpstr>
      <vt:lpstr>And trends…</vt:lpstr>
      <vt:lpstr>2. Public equity – initial public offerings..</vt:lpstr>
      <vt:lpstr>The IPO process: The Banker-led IPO </vt:lpstr>
      <vt:lpstr>The IPO process – direct listing</vt:lpstr>
      <vt:lpstr>The IPO process - spacs</vt:lpstr>
      <vt:lpstr>IPO Trends in offerings</vt:lpstr>
      <vt:lpstr>IPO trends – company characteristics</vt:lpstr>
      <vt:lpstr>3. Seasoned equity offerings</vt:lpstr>
      <vt:lpstr>With issuance costs…</vt:lpstr>
      <vt:lpstr>The right offering route?</vt:lpstr>
      <vt:lpstr>4. Private equity: Typical targets</vt:lpstr>
      <vt:lpstr>The PE process…</vt:lpstr>
      <vt:lpstr>The PE timeline</vt:lpstr>
      <vt:lpstr>PE trends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553</cp:revision>
  <cp:lastPrinted>2023-03-20T22:26:29Z</cp:lastPrinted>
  <dcterms:created xsi:type="dcterms:W3CDTF">2010-08-23T11:25:52Z</dcterms:created>
  <dcterms:modified xsi:type="dcterms:W3CDTF">2024-07-24T18:43:47Z</dcterms:modified>
</cp:coreProperties>
</file>