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18"/>
  </p:notesMasterIdLst>
  <p:handoutMasterIdLst>
    <p:handoutMasterId r:id="rId19"/>
  </p:handoutMasterIdLst>
  <p:sldIdLst>
    <p:sldId id="405" r:id="rId2"/>
    <p:sldId id="406" r:id="rId3"/>
    <p:sldId id="432" r:id="rId4"/>
    <p:sldId id="415" r:id="rId5"/>
    <p:sldId id="416" r:id="rId6"/>
    <p:sldId id="417" r:id="rId7"/>
    <p:sldId id="431" r:id="rId8"/>
    <p:sldId id="418" r:id="rId9"/>
    <p:sldId id="419" r:id="rId10"/>
    <p:sldId id="407" r:id="rId11"/>
    <p:sldId id="408" r:id="rId12"/>
    <p:sldId id="409" r:id="rId13"/>
    <p:sldId id="421" r:id="rId14"/>
    <p:sldId id="410" r:id="rId15"/>
    <p:sldId id="422" r:id="rId16"/>
    <p:sldId id="423" r:id="rId17"/>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52"/>
    <p:restoredTop sz="93605"/>
  </p:normalViewPr>
  <p:slideViewPr>
    <p:cSldViewPr>
      <p:cViewPr varScale="1">
        <p:scale>
          <a:sx n="115" d="100"/>
          <a:sy n="115" d="100"/>
        </p:scale>
        <p:origin x="21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Chapter 5: corporate finance 101</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normAutofit/>
          </a:bodyPr>
          <a:lstStyle/>
          <a:p>
            <a:r>
              <a:rPr lang="en-US" dirty="0"/>
              <a:t>Corporate finance: The Big picture</a:t>
            </a:r>
          </a:p>
        </p:txBody>
      </p:sp>
      <p:pic>
        <p:nvPicPr>
          <p:cNvPr id="13" name="Content Placeholder 12" descr="Diagram, text&#10;&#10;Description automatically generated">
            <a:extLst>
              <a:ext uri="{FF2B5EF4-FFF2-40B4-BE49-F238E27FC236}">
                <a16:creationId xmlns:a16="http://schemas.microsoft.com/office/drawing/2014/main" id="{F03AEA51-93F9-F999-76F9-1F54607DEC0F}"/>
              </a:ext>
            </a:extLst>
          </p:cNvPr>
          <p:cNvPicPr>
            <a:picLocks noGrp="1" noChangeAspect="1"/>
          </p:cNvPicPr>
          <p:nvPr>
            <p:ph idx="1"/>
          </p:nvPr>
        </p:nvPicPr>
        <p:blipFill>
          <a:blip r:embed="rId2"/>
          <a:stretch>
            <a:fillRect/>
          </a:stretch>
        </p:blipFill>
        <p:spPr>
          <a:xfrm>
            <a:off x="685800" y="1927626"/>
            <a:ext cx="7761288" cy="4069548"/>
          </a:xfrm>
          <a:prstGeom prst="rect">
            <a:avLst/>
          </a:prstGeom>
        </p:spPr>
      </p:pic>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normAutofit/>
          </a:bodyPr>
          <a:lstStyle/>
          <a:p>
            <a:r>
              <a:rPr lang="en-US" dirty="0"/>
              <a:t>The end game in business</a:t>
            </a:r>
          </a:p>
        </p:txBody>
      </p:sp>
      <p:pic>
        <p:nvPicPr>
          <p:cNvPr id="8" name="Content Placeholder 7" descr="Diagram, text&#10;&#10;Description automatically generated">
            <a:extLst>
              <a:ext uri="{FF2B5EF4-FFF2-40B4-BE49-F238E27FC236}">
                <a16:creationId xmlns:a16="http://schemas.microsoft.com/office/drawing/2014/main" id="{89F4AA13-AAA1-C2CF-E7B2-491FF83DC088}"/>
              </a:ext>
            </a:extLst>
          </p:cNvPr>
          <p:cNvPicPr>
            <a:picLocks noGrp="1" noChangeAspect="1"/>
          </p:cNvPicPr>
          <p:nvPr>
            <p:ph idx="1"/>
          </p:nvPr>
        </p:nvPicPr>
        <p:blipFill>
          <a:blip r:embed="rId2"/>
          <a:stretch>
            <a:fillRect/>
          </a:stretch>
        </p:blipFill>
        <p:spPr>
          <a:xfrm>
            <a:off x="685800" y="2210337"/>
            <a:ext cx="7761288" cy="3504126"/>
          </a:xfrm>
          <a:prstGeom prst="rect">
            <a:avLst/>
          </a:prstGeom>
        </p:spPr>
      </p:pic>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Shareholder wealth maximization</a:t>
            </a:r>
          </a:p>
        </p:txBody>
      </p:sp>
      <p:sp>
        <p:nvSpPr>
          <p:cNvPr id="15" name="Content Placeholder 14">
            <a:extLst>
              <a:ext uri="{FF2B5EF4-FFF2-40B4-BE49-F238E27FC236}">
                <a16:creationId xmlns:a16="http://schemas.microsoft.com/office/drawing/2014/main" id="{ABF27E2A-AE0D-6F28-12AF-CA5C17B1D159}"/>
              </a:ext>
            </a:extLst>
          </p:cNvPr>
          <p:cNvSpPr>
            <a:spLocks noGrp="1"/>
          </p:cNvSpPr>
          <p:nvPr>
            <p:ph idx="1"/>
          </p:nvPr>
        </p:nvSpPr>
        <p:spPr/>
        <p:txBody>
          <a:bodyPr>
            <a:normAutofit fontScale="92500" lnSpcReduction="10000"/>
          </a:bodyPr>
          <a:lstStyle/>
          <a:p>
            <a:pPr lvl="0"/>
            <a:r>
              <a:rPr lang="en-US" dirty="0"/>
              <a:t>While the notion that a business should consider the interests of all of its different stakeholders is unexceptional, it fails, in our view, for two reasons: </a:t>
            </a:r>
          </a:p>
          <a:p>
            <a:pPr lvl="1"/>
            <a:r>
              <a:rPr lang="en-US" u="sng" dirty="0"/>
              <a:t>It leaves businesses rudderless</a:t>
            </a:r>
            <a:r>
              <a:rPr lang="en-US" dirty="0"/>
              <a:t>: While all stakeholders provide key ingredients for a business to succeed, they do have very different interests in the firm, and those interests will often collide. </a:t>
            </a:r>
          </a:p>
          <a:p>
            <a:pPr lvl="1"/>
            <a:r>
              <a:rPr lang="en-US" u="sng" dirty="0"/>
              <a:t>It leaves managers unaccountable</a:t>
            </a:r>
            <a:r>
              <a:rPr lang="en-US" dirty="0"/>
              <a:t>: If decision makers in a business are accountable to all stakeholders, we would argue that they are effectively accountable to none of them. </a:t>
            </a:r>
          </a:p>
          <a:p>
            <a:r>
              <a:rPr lang="en-US" dirty="0"/>
              <a:t>The shareholder value maximization objective is not perfect, by any stretch of the imagination, but </a:t>
            </a:r>
            <a:r>
              <a:rPr lang="en-US" b="1" dirty="0"/>
              <a:t>the notion that it is inimical to the well-being of the other stakeholders is neither logical, nor backed by data</a:t>
            </a:r>
            <a:r>
              <a:rPr lang="en-US" dirty="0"/>
              <a:t>. </a:t>
            </a:r>
          </a:p>
        </p:txBody>
      </p:sp>
      <p:sp>
        <p:nvSpPr>
          <p:cNvPr id="3" name="Text Placeholder 2">
            <a:extLst>
              <a:ext uri="{FF2B5EF4-FFF2-40B4-BE49-F238E27FC236}">
                <a16:creationId xmlns:a16="http://schemas.microsoft.com/office/drawing/2014/main" id="{A541BB70-098F-6633-AE92-5A74D23A621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1. Investment principle</a:t>
            </a:r>
          </a:p>
        </p:txBody>
      </p:sp>
      <p:pic>
        <p:nvPicPr>
          <p:cNvPr id="13" name="Content Placeholder 12" descr="Graphical user interface, application&#10;&#10;Description automatically generated">
            <a:extLst>
              <a:ext uri="{FF2B5EF4-FFF2-40B4-BE49-F238E27FC236}">
                <a16:creationId xmlns:a16="http://schemas.microsoft.com/office/drawing/2014/main" id="{1BD69102-96C6-4C56-9A0F-A4BDB90A4F9A}"/>
              </a:ext>
            </a:extLst>
          </p:cNvPr>
          <p:cNvPicPr>
            <a:picLocks noGrp="1" noChangeAspect="1"/>
          </p:cNvPicPr>
          <p:nvPr>
            <p:ph idx="1"/>
          </p:nvPr>
        </p:nvPicPr>
        <p:blipFill>
          <a:blip r:embed="rId2"/>
          <a:stretch>
            <a:fillRect/>
          </a:stretch>
        </p:blipFill>
        <p:spPr>
          <a:xfrm>
            <a:off x="628650" y="2418913"/>
            <a:ext cx="5033963" cy="1553449"/>
          </a:xfrm>
          <a:prstGeom prst="rect">
            <a:avLst/>
          </a:prstGeom>
        </p:spPr>
      </p:pic>
      <p:sp>
        <p:nvSpPr>
          <p:cNvPr id="3" name="Text Placeholder 2">
            <a:extLst>
              <a:ext uri="{FF2B5EF4-FFF2-40B4-BE49-F238E27FC236}">
                <a16:creationId xmlns:a16="http://schemas.microsoft.com/office/drawing/2014/main" id="{0C73CF2E-E7C3-EB7F-05C6-3ADB1FC9C49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normAutofit/>
          </a:bodyPr>
          <a:lstStyle/>
          <a:p>
            <a:r>
              <a:rPr lang="en-US" dirty="0"/>
              <a:t>The hurdle rate - Risk</a:t>
            </a:r>
          </a:p>
        </p:txBody>
      </p:sp>
      <p:graphicFrame>
        <p:nvGraphicFramePr>
          <p:cNvPr id="13" name="Content Placeholder 12">
            <a:extLst>
              <a:ext uri="{FF2B5EF4-FFF2-40B4-BE49-F238E27FC236}">
                <a16:creationId xmlns:a16="http://schemas.microsoft.com/office/drawing/2014/main" id="{EB93FDEE-C540-9DB1-D763-0A479E3604AE}"/>
              </a:ext>
            </a:extLst>
          </p:cNvPr>
          <p:cNvGraphicFramePr>
            <a:graphicFrameLocks noGrp="1"/>
          </p:cNvGraphicFramePr>
          <p:nvPr>
            <p:ph idx="1"/>
            <p:extLst>
              <p:ext uri="{D42A27DB-BD31-4B8C-83A1-F6EECF244321}">
                <p14:modId xmlns:p14="http://schemas.microsoft.com/office/powerpoint/2010/main" val="2797903212"/>
              </p:ext>
            </p:extLst>
          </p:nvPr>
        </p:nvGraphicFramePr>
        <p:xfrm>
          <a:off x="0" y="210797"/>
          <a:ext cx="6137445" cy="6519928"/>
        </p:xfrm>
        <a:graphic>
          <a:graphicData uri="http://schemas.openxmlformats.org/drawingml/2006/table">
            <a:tbl>
              <a:tblPr firstRow="1" firstCol="1" bandRow="1">
                <a:tableStyleId>{5C22544A-7EE6-4342-B048-85BDC9FD1C3A}</a:tableStyleId>
              </a:tblPr>
              <a:tblGrid>
                <a:gridCol w="2045815">
                  <a:extLst>
                    <a:ext uri="{9D8B030D-6E8A-4147-A177-3AD203B41FA5}">
                      <a16:colId xmlns:a16="http://schemas.microsoft.com/office/drawing/2014/main" val="4279741573"/>
                    </a:ext>
                  </a:extLst>
                </a:gridCol>
                <a:gridCol w="2045815">
                  <a:extLst>
                    <a:ext uri="{9D8B030D-6E8A-4147-A177-3AD203B41FA5}">
                      <a16:colId xmlns:a16="http://schemas.microsoft.com/office/drawing/2014/main" val="1082072742"/>
                    </a:ext>
                  </a:extLst>
                </a:gridCol>
                <a:gridCol w="2045815">
                  <a:extLst>
                    <a:ext uri="{9D8B030D-6E8A-4147-A177-3AD203B41FA5}">
                      <a16:colId xmlns:a16="http://schemas.microsoft.com/office/drawing/2014/main" val="2595476255"/>
                    </a:ext>
                  </a:extLst>
                </a:gridCol>
              </a:tblGrid>
              <a:tr h="416415">
                <a:tc>
                  <a:txBody>
                    <a:bodyPr/>
                    <a:lstStyle/>
                    <a:p>
                      <a:pPr marL="0" marR="0" algn="ctr">
                        <a:lnSpc>
                          <a:spcPct val="150000"/>
                        </a:lnSpc>
                        <a:spcBef>
                          <a:spcPts val="0"/>
                        </a:spcBef>
                        <a:spcAft>
                          <a:spcPts val="0"/>
                        </a:spcAft>
                      </a:pPr>
                      <a:r>
                        <a:rPr lang="en-US" sz="1000" dirty="0">
                          <a:effectLst/>
                        </a:rPr>
                        <a:t>Type of Risk/Uncertainty</a:t>
                      </a:r>
                      <a:endParaRPr lang="en-US" sz="1000" dirty="0">
                        <a:effectLst/>
                        <a:latin typeface="Times"/>
                        <a:ea typeface="Times New Roman" panose="02020603050405020304" pitchFamily="18" charset="0"/>
                        <a:cs typeface="Times New Roman" panose="02020603050405020304" pitchFamily="18" charset="0"/>
                      </a:endParaRPr>
                    </a:p>
                  </a:txBody>
                  <a:tcPr marL="49062" marR="49062" marT="0" marB="0"/>
                </a:tc>
                <a:tc>
                  <a:txBody>
                    <a:bodyPr/>
                    <a:lstStyle/>
                    <a:p>
                      <a:pPr marL="0" marR="0" algn="ctr">
                        <a:lnSpc>
                          <a:spcPct val="150000"/>
                        </a:lnSpc>
                        <a:spcBef>
                          <a:spcPts val="0"/>
                        </a:spcBef>
                        <a:spcAft>
                          <a:spcPts val="0"/>
                        </a:spcAft>
                      </a:pPr>
                      <a:r>
                        <a:rPr lang="en-US" sz="1000">
                          <a:effectLst/>
                        </a:rPr>
                        <a:t>The Difference</a:t>
                      </a:r>
                      <a:endParaRPr lang="en-US" sz="1000">
                        <a:effectLst/>
                        <a:latin typeface="Times"/>
                        <a:ea typeface="Times New Roman" panose="02020603050405020304" pitchFamily="18" charset="0"/>
                        <a:cs typeface="Times New Roman" panose="02020603050405020304" pitchFamily="18" charset="0"/>
                      </a:endParaRPr>
                    </a:p>
                  </a:txBody>
                  <a:tcPr marL="49062" marR="49062" marT="0" marB="0"/>
                </a:tc>
                <a:tc>
                  <a:txBody>
                    <a:bodyPr/>
                    <a:lstStyle/>
                    <a:p>
                      <a:pPr marL="0" marR="0" algn="ctr">
                        <a:lnSpc>
                          <a:spcPct val="150000"/>
                        </a:lnSpc>
                        <a:spcBef>
                          <a:spcPts val="0"/>
                        </a:spcBef>
                        <a:spcAft>
                          <a:spcPts val="0"/>
                        </a:spcAft>
                      </a:pPr>
                      <a:r>
                        <a:rPr lang="en-US" sz="1000">
                          <a:effectLst/>
                        </a:rPr>
                        <a:t>Why we care in corporate finance</a:t>
                      </a:r>
                      <a:endParaRPr lang="en-US" sz="1000">
                        <a:effectLst/>
                        <a:latin typeface="Times"/>
                        <a:ea typeface="Times New Roman" panose="02020603050405020304" pitchFamily="18" charset="0"/>
                        <a:cs typeface="Times New Roman" panose="02020603050405020304" pitchFamily="18" charset="0"/>
                      </a:endParaRPr>
                    </a:p>
                  </a:txBody>
                  <a:tcPr marL="49062" marR="49062" marT="0" marB="0"/>
                </a:tc>
                <a:extLst>
                  <a:ext uri="{0D108BD9-81ED-4DB2-BD59-A6C34878D82A}">
                    <a16:rowId xmlns:a16="http://schemas.microsoft.com/office/drawing/2014/main" val="356971317"/>
                  </a:ext>
                </a:extLst>
              </a:tr>
              <a:tr h="1966667">
                <a:tc>
                  <a:txBody>
                    <a:bodyPr/>
                    <a:lstStyle/>
                    <a:p>
                      <a:pPr marL="0" marR="0" algn="l">
                        <a:lnSpc>
                          <a:spcPct val="150000"/>
                        </a:lnSpc>
                        <a:spcBef>
                          <a:spcPts val="0"/>
                        </a:spcBef>
                        <a:spcAft>
                          <a:spcPts val="0"/>
                        </a:spcAft>
                      </a:pPr>
                      <a:r>
                        <a:rPr lang="en-US" sz="1000">
                          <a:effectLst/>
                        </a:rPr>
                        <a:t>Estimation versus Economic</a:t>
                      </a:r>
                      <a:endParaRPr lang="en-US" sz="1000">
                        <a:effectLst/>
                        <a:latin typeface="Times"/>
                        <a:ea typeface="Times New Roman" panose="02020603050405020304" pitchFamily="18" charset="0"/>
                        <a:cs typeface="Times New Roman" panose="02020603050405020304" pitchFamily="18" charset="0"/>
                      </a:endParaRPr>
                    </a:p>
                  </a:txBody>
                  <a:tcPr marL="49062" marR="49062" marT="0" marB="0"/>
                </a:tc>
                <a:tc>
                  <a:txBody>
                    <a:bodyPr/>
                    <a:lstStyle/>
                    <a:p>
                      <a:pPr marL="0" marR="0" algn="l">
                        <a:lnSpc>
                          <a:spcPct val="150000"/>
                        </a:lnSpc>
                        <a:spcBef>
                          <a:spcPts val="0"/>
                        </a:spcBef>
                        <a:spcAft>
                          <a:spcPts val="0"/>
                        </a:spcAft>
                      </a:pPr>
                      <a:r>
                        <a:rPr lang="en-US" sz="1000">
                          <a:effectLst/>
                        </a:rPr>
                        <a:t>Economic uncertainty refers to the unexpected changes doled out by fate that no amount of research or information is going to give us insight into. Estimation uncertainty relates to judgments in investing and valuation that can be improved by collecting more information and using it better.</a:t>
                      </a:r>
                      <a:endParaRPr lang="en-US" sz="1000">
                        <a:effectLst/>
                        <a:latin typeface="Times"/>
                        <a:ea typeface="Times New Roman" panose="02020603050405020304" pitchFamily="18" charset="0"/>
                        <a:cs typeface="Times New Roman" panose="02020603050405020304" pitchFamily="18" charset="0"/>
                      </a:endParaRPr>
                    </a:p>
                  </a:txBody>
                  <a:tcPr marL="49062" marR="49062" marT="0" marB="0"/>
                </a:tc>
                <a:tc>
                  <a:txBody>
                    <a:bodyPr/>
                    <a:lstStyle/>
                    <a:p>
                      <a:pPr marL="0" marR="0" algn="l">
                        <a:lnSpc>
                          <a:spcPct val="150000"/>
                        </a:lnSpc>
                        <a:spcBef>
                          <a:spcPts val="0"/>
                        </a:spcBef>
                        <a:spcAft>
                          <a:spcPts val="0"/>
                        </a:spcAft>
                      </a:pPr>
                      <a:r>
                        <a:rPr lang="en-US" sz="1000">
                          <a:effectLst/>
                        </a:rPr>
                        <a:t>Businesses must make decisions in the face of uncertainty, and while more due diligence and research will reduce estimation uncertainty, they will have no effect on economic uncertainty.    </a:t>
                      </a:r>
                      <a:endParaRPr lang="en-US" sz="1000">
                        <a:effectLst/>
                        <a:latin typeface="Times"/>
                        <a:ea typeface="Times New Roman" panose="02020603050405020304" pitchFamily="18" charset="0"/>
                        <a:cs typeface="Times New Roman" panose="02020603050405020304" pitchFamily="18" charset="0"/>
                      </a:endParaRPr>
                    </a:p>
                  </a:txBody>
                  <a:tcPr marL="49062" marR="49062" marT="0" marB="0"/>
                </a:tc>
                <a:extLst>
                  <a:ext uri="{0D108BD9-81ED-4DB2-BD59-A6C34878D82A}">
                    <a16:rowId xmlns:a16="http://schemas.microsoft.com/office/drawing/2014/main" val="1520139853"/>
                  </a:ext>
                </a:extLst>
              </a:tr>
              <a:tr h="2188132">
                <a:tc>
                  <a:txBody>
                    <a:bodyPr/>
                    <a:lstStyle/>
                    <a:p>
                      <a:pPr marL="0" marR="0" algn="l">
                        <a:lnSpc>
                          <a:spcPct val="150000"/>
                        </a:lnSpc>
                        <a:spcBef>
                          <a:spcPts val="0"/>
                        </a:spcBef>
                        <a:spcAft>
                          <a:spcPts val="0"/>
                        </a:spcAft>
                      </a:pPr>
                      <a:r>
                        <a:rPr lang="en-US" sz="1000">
                          <a:effectLst/>
                        </a:rPr>
                        <a:t>Micro versus Macro </a:t>
                      </a:r>
                      <a:endParaRPr lang="en-US" sz="1000">
                        <a:effectLst/>
                        <a:latin typeface="Times"/>
                        <a:ea typeface="Times New Roman" panose="02020603050405020304" pitchFamily="18" charset="0"/>
                        <a:cs typeface="Times New Roman" panose="02020603050405020304" pitchFamily="18" charset="0"/>
                      </a:endParaRPr>
                    </a:p>
                  </a:txBody>
                  <a:tcPr marL="49062" marR="49062" marT="0" marB="0"/>
                </a:tc>
                <a:tc>
                  <a:txBody>
                    <a:bodyPr/>
                    <a:lstStyle/>
                    <a:p>
                      <a:pPr marL="0" marR="0" algn="l">
                        <a:lnSpc>
                          <a:spcPct val="150000"/>
                        </a:lnSpc>
                        <a:spcBef>
                          <a:spcPts val="0"/>
                        </a:spcBef>
                        <a:spcAft>
                          <a:spcPts val="0"/>
                        </a:spcAft>
                      </a:pPr>
                      <a:r>
                        <a:rPr lang="en-US" sz="1000">
                          <a:effectLst/>
                        </a:rPr>
                        <a:t>Micro uncertainty is at the company-level and comes from management decisions, legal entanglements and even from immediate competitors. Macro uncertainty can be traced back to larger forces, i.e., the swings in fortune caused by changes in inflation, interest rates and economic cycles.</a:t>
                      </a:r>
                      <a:endParaRPr lang="en-US" sz="1000">
                        <a:effectLst/>
                        <a:latin typeface="Times"/>
                        <a:ea typeface="Times New Roman" panose="02020603050405020304" pitchFamily="18" charset="0"/>
                        <a:cs typeface="Times New Roman" panose="02020603050405020304" pitchFamily="18" charset="0"/>
                      </a:endParaRPr>
                    </a:p>
                  </a:txBody>
                  <a:tcPr marL="49062" marR="49062" marT="0" marB="0"/>
                </a:tc>
                <a:tc>
                  <a:txBody>
                    <a:bodyPr/>
                    <a:lstStyle/>
                    <a:p>
                      <a:pPr marL="0" marR="0" algn="l">
                        <a:lnSpc>
                          <a:spcPct val="150000"/>
                        </a:lnSpc>
                        <a:spcBef>
                          <a:spcPts val="0"/>
                        </a:spcBef>
                        <a:spcAft>
                          <a:spcPts val="0"/>
                        </a:spcAft>
                      </a:pPr>
                      <a:r>
                        <a:rPr lang="en-US" sz="1000">
                          <a:effectLst/>
                        </a:rPr>
                        <a:t>The managers of a business can affect only the micro component, with better decisions translating into better payoffs. However, they cannot control the macro component, coming from overall economic or country risk.</a:t>
                      </a:r>
                      <a:endParaRPr lang="en-US" sz="1000">
                        <a:effectLst/>
                        <a:latin typeface="Times"/>
                        <a:ea typeface="Times New Roman" panose="02020603050405020304" pitchFamily="18" charset="0"/>
                        <a:cs typeface="Times New Roman" panose="02020603050405020304" pitchFamily="18" charset="0"/>
                      </a:endParaRPr>
                    </a:p>
                  </a:txBody>
                  <a:tcPr marL="49062" marR="49062" marT="0" marB="0"/>
                </a:tc>
                <a:extLst>
                  <a:ext uri="{0D108BD9-81ED-4DB2-BD59-A6C34878D82A}">
                    <a16:rowId xmlns:a16="http://schemas.microsoft.com/office/drawing/2014/main" val="3857494569"/>
                  </a:ext>
                </a:extLst>
              </a:tr>
              <a:tr h="1305705">
                <a:tc>
                  <a:txBody>
                    <a:bodyPr/>
                    <a:lstStyle/>
                    <a:p>
                      <a:pPr marL="0" marR="0" algn="l">
                        <a:lnSpc>
                          <a:spcPct val="150000"/>
                        </a:lnSpc>
                        <a:spcBef>
                          <a:spcPts val="0"/>
                        </a:spcBef>
                        <a:spcAft>
                          <a:spcPts val="0"/>
                        </a:spcAft>
                      </a:pPr>
                      <a:r>
                        <a:rPr lang="en-US" sz="1000">
                          <a:effectLst/>
                        </a:rPr>
                        <a:t>Discrete versus Continuous</a:t>
                      </a:r>
                      <a:endParaRPr lang="en-US" sz="1000">
                        <a:effectLst/>
                        <a:latin typeface="Times"/>
                        <a:ea typeface="Times New Roman" panose="02020603050405020304" pitchFamily="18" charset="0"/>
                        <a:cs typeface="Times New Roman" panose="02020603050405020304" pitchFamily="18" charset="0"/>
                      </a:endParaRPr>
                    </a:p>
                  </a:txBody>
                  <a:tcPr marL="49062" marR="49062" marT="0" marB="0"/>
                </a:tc>
                <a:tc>
                  <a:txBody>
                    <a:bodyPr/>
                    <a:lstStyle/>
                    <a:p>
                      <a:pPr marL="0" marR="0" algn="l">
                        <a:lnSpc>
                          <a:spcPct val="150000"/>
                        </a:lnSpc>
                        <a:spcBef>
                          <a:spcPts val="0"/>
                        </a:spcBef>
                        <a:spcAft>
                          <a:spcPts val="0"/>
                        </a:spcAft>
                      </a:pPr>
                      <a:r>
                        <a:rPr lang="en-US" sz="1000">
                          <a:effectLst/>
                        </a:rPr>
                        <a:t>Continuous risk is risk that you are exposed to on a continuous basis, though the moment-to-moments will tend to be small. Discrete risk is risk that is uncommon but potentially catastrophic.</a:t>
                      </a:r>
                      <a:endParaRPr lang="en-US" sz="1000">
                        <a:effectLst/>
                        <a:latin typeface="Times"/>
                        <a:ea typeface="Times New Roman" panose="02020603050405020304" pitchFamily="18" charset="0"/>
                        <a:cs typeface="Times New Roman" panose="02020603050405020304" pitchFamily="18" charset="0"/>
                      </a:endParaRPr>
                    </a:p>
                  </a:txBody>
                  <a:tcPr marL="49062" marR="49062" marT="0" marB="0"/>
                </a:tc>
                <a:tc>
                  <a:txBody>
                    <a:bodyPr/>
                    <a:lstStyle/>
                    <a:p>
                      <a:pPr marL="0" marR="0" algn="l">
                        <a:lnSpc>
                          <a:spcPct val="150000"/>
                        </a:lnSpc>
                        <a:spcBef>
                          <a:spcPts val="0"/>
                        </a:spcBef>
                        <a:spcAft>
                          <a:spcPts val="0"/>
                        </a:spcAft>
                      </a:pPr>
                      <a:r>
                        <a:rPr lang="en-US" sz="1000" dirty="0">
                          <a:effectLst/>
                        </a:rPr>
                        <a:t>Risk management systems often are built to manage continuous risk, partly because you get constant reminders of its presence, and ignore or underplay discrete risks.</a:t>
                      </a:r>
                      <a:endParaRPr lang="en-US" sz="1000" dirty="0">
                        <a:effectLst/>
                        <a:latin typeface="Times"/>
                        <a:ea typeface="Times New Roman" panose="02020603050405020304" pitchFamily="18" charset="0"/>
                        <a:cs typeface="Times New Roman" panose="02020603050405020304" pitchFamily="18" charset="0"/>
                      </a:endParaRPr>
                    </a:p>
                  </a:txBody>
                  <a:tcPr marL="49062" marR="49062" marT="0" marB="0"/>
                </a:tc>
                <a:extLst>
                  <a:ext uri="{0D108BD9-81ED-4DB2-BD59-A6C34878D82A}">
                    <a16:rowId xmlns:a16="http://schemas.microsoft.com/office/drawing/2014/main" val="1138265196"/>
                  </a:ext>
                </a:extLst>
              </a:tr>
            </a:tbl>
          </a:graphicData>
        </a:graphic>
      </p:graphicFrame>
      <p:sp>
        <p:nvSpPr>
          <p:cNvPr id="3" name="Text Placeholder 2">
            <a:extLst>
              <a:ext uri="{FF2B5EF4-FFF2-40B4-BE49-F238E27FC236}">
                <a16:creationId xmlns:a16="http://schemas.microsoft.com/office/drawing/2014/main" id="{E74A671F-D262-1D66-8E18-F87E78BA00E9}"/>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Uncertainty across the life cycle</a:t>
            </a:r>
          </a:p>
        </p:txBody>
      </p:sp>
      <p:pic>
        <p:nvPicPr>
          <p:cNvPr id="10" name="Content Placeholder 9" descr="Chart&#10;&#10;Description automatically generated with medium confidence">
            <a:extLst>
              <a:ext uri="{FF2B5EF4-FFF2-40B4-BE49-F238E27FC236}">
                <a16:creationId xmlns:a16="http://schemas.microsoft.com/office/drawing/2014/main" id="{08550136-8BBB-9663-210B-9700971B096C}"/>
              </a:ext>
            </a:extLst>
          </p:cNvPr>
          <p:cNvPicPr>
            <a:picLocks noGrp="1" noChangeAspect="1"/>
          </p:cNvPicPr>
          <p:nvPr>
            <p:ph idx="1"/>
          </p:nvPr>
        </p:nvPicPr>
        <p:blipFill>
          <a:blip r:embed="rId2"/>
          <a:stretch>
            <a:fillRect/>
          </a:stretch>
        </p:blipFill>
        <p:spPr>
          <a:xfrm>
            <a:off x="1666353" y="1752600"/>
            <a:ext cx="5800182" cy="4419600"/>
          </a:xfrm>
          <a:prstGeom prst="rect">
            <a:avLst/>
          </a:prstGeom>
        </p:spPr>
      </p:pic>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normAutofit/>
          </a:bodyPr>
          <a:lstStyle/>
          <a:p>
            <a:r>
              <a:rPr lang="en-US" dirty="0"/>
              <a:t>Diversifiable vs undiversifiable risk</a:t>
            </a:r>
          </a:p>
        </p:txBody>
      </p:sp>
      <p:pic>
        <p:nvPicPr>
          <p:cNvPr id="12" name="Content Placeholder 11" descr="A picture containing diagram&#10;&#10;Description automatically generated">
            <a:extLst>
              <a:ext uri="{FF2B5EF4-FFF2-40B4-BE49-F238E27FC236}">
                <a16:creationId xmlns:a16="http://schemas.microsoft.com/office/drawing/2014/main" id="{6A52E700-A209-432A-AEE0-96FFB0548782}"/>
              </a:ext>
            </a:extLst>
          </p:cNvPr>
          <p:cNvPicPr>
            <a:picLocks noGrp="1" noChangeAspect="1"/>
          </p:cNvPicPr>
          <p:nvPr>
            <p:ph idx="1"/>
          </p:nvPr>
        </p:nvPicPr>
        <p:blipFill>
          <a:blip r:embed="rId2"/>
          <a:stretch>
            <a:fillRect/>
          </a:stretch>
        </p:blipFill>
        <p:spPr>
          <a:xfrm>
            <a:off x="628650" y="1897043"/>
            <a:ext cx="5033963" cy="2597188"/>
          </a:xfrm>
          <a:prstGeom prst="rect">
            <a:avLst/>
          </a:prstGeom>
        </p:spPr>
      </p:pic>
      <p:sp>
        <p:nvSpPr>
          <p:cNvPr id="3" name="Text Placeholder 2">
            <a:extLst>
              <a:ext uri="{FF2B5EF4-FFF2-40B4-BE49-F238E27FC236}">
                <a16:creationId xmlns:a16="http://schemas.microsoft.com/office/drawing/2014/main" id="{C4937099-52DD-47E0-7B4E-10E82A412FD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normAutofit/>
          </a:bodyPr>
          <a:lstStyle/>
          <a:p>
            <a:r>
              <a:rPr lang="en-US" dirty="0"/>
              <a:t>Investment returns</a:t>
            </a:r>
          </a:p>
        </p:txBody>
      </p:sp>
      <p:pic>
        <p:nvPicPr>
          <p:cNvPr id="11" name="Content Placeholder 10" descr="Diagram&#10;&#10;Description automatically generated">
            <a:extLst>
              <a:ext uri="{FF2B5EF4-FFF2-40B4-BE49-F238E27FC236}">
                <a16:creationId xmlns:a16="http://schemas.microsoft.com/office/drawing/2014/main" id="{4F8343A7-3908-8258-325E-0A7B7C15561F}"/>
              </a:ext>
            </a:extLst>
          </p:cNvPr>
          <p:cNvPicPr>
            <a:picLocks noGrp="1" noChangeAspect="1"/>
          </p:cNvPicPr>
          <p:nvPr>
            <p:ph idx="1"/>
          </p:nvPr>
        </p:nvPicPr>
        <p:blipFill>
          <a:blip r:embed="rId2"/>
          <a:stretch>
            <a:fillRect/>
          </a:stretch>
        </p:blipFill>
        <p:spPr>
          <a:xfrm>
            <a:off x="628650" y="2425547"/>
            <a:ext cx="5033963" cy="1540181"/>
          </a:xfrm>
          <a:prstGeom prst="rect">
            <a:avLst/>
          </a:prstGeom>
        </p:spPr>
      </p:pic>
      <p:sp>
        <p:nvSpPr>
          <p:cNvPr id="3" name="Text Placeholder 2">
            <a:extLst>
              <a:ext uri="{FF2B5EF4-FFF2-40B4-BE49-F238E27FC236}">
                <a16:creationId xmlns:a16="http://schemas.microsoft.com/office/drawing/2014/main" id="{9343D7DD-C878-8390-EC8A-184AE3051DC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2. The financing principle</a:t>
            </a:r>
          </a:p>
        </p:txBody>
      </p:sp>
      <p:pic>
        <p:nvPicPr>
          <p:cNvPr id="12" name="Content Placeholder 11" descr="Graphical user interface, diagram, text, application, chat or text message&#10;&#10;Description automatically generated">
            <a:extLst>
              <a:ext uri="{FF2B5EF4-FFF2-40B4-BE49-F238E27FC236}">
                <a16:creationId xmlns:a16="http://schemas.microsoft.com/office/drawing/2014/main" id="{679A9BF2-8E00-0D7C-4DE4-A0930BE9136A}"/>
              </a:ext>
            </a:extLst>
          </p:cNvPr>
          <p:cNvPicPr>
            <a:picLocks noGrp="1" noChangeAspect="1"/>
          </p:cNvPicPr>
          <p:nvPr>
            <p:ph idx="1"/>
          </p:nvPr>
        </p:nvPicPr>
        <p:blipFill>
          <a:blip r:embed="rId2"/>
          <a:stretch>
            <a:fillRect/>
          </a:stretch>
        </p:blipFill>
        <p:spPr>
          <a:xfrm>
            <a:off x="628650" y="2133012"/>
            <a:ext cx="5033963" cy="2125250"/>
          </a:xfrm>
          <a:prstGeom prst="rect">
            <a:avLst/>
          </a:prstGeom>
        </p:spPr>
      </p:pic>
      <p:sp>
        <p:nvSpPr>
          <p:cNvPr id="3" name="Text Placeholder 2">
            <a:extLst>
              <a:ext uri="{FF2B5EF4-FFF2-40B4-BE49-F238E27FC236}">
                <a16:creationId xmlns:a16="http://schemas.microsoft.com/office/drawing/2014/main" id="{9E9BA2F2-D852-1F33-CCA7-340908A23EA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Financing mix</a:t>
            </a:r>
          </a:p>
        </p:txBody>
      </p:sp>
      <p:pic>
        <p:nvPicPr>
          <p:cNvPr id="15" name="Content Placeholder 14" descr="Graphical user interface, diagram&#10;&#10;Description automatically generated">
            <a:extLst>
              <a:ext uri="{FF2B5EF4-FFF2-40B4-BE49-F238E27FC236}">
                <a16:creationId xmlns:a16="http://schemas.microsoft.com/office/drawing/2014/main" id="{1F239066-E208-802F-3553-F3BEF7DE83CA}"/>
              </a:ext>
            </a:extLst>
          </p:cNvPr>
          <p:cNvPicPr>
            <a:picLocks noGrp="1" noChangeAspect="1"/>
          </p:cNvPicPr>
          <p:nvPr>
            <p:ph idx="1"/>
          </p:nvPr>
        </p:nvPicPr>
        <p:blipFill>
          <a:blip r:embed="rId2"/>
          <a:stretch>
            <a:fillRect/>
          </a:stretch>
        </p:blipFill>
        <p:spPr>
          <a:xfrm>
            <a:off x="628650" y="2190656"/>
            <a:ext cx="5033963" cy="2009963"/>
          </a:xfrm>
          <a:prstGeom prst="rect">
            <a:avLst/>
          </a:prstGeom>
        </p:spPr>
      </p:pic>
      <p:sp>
        <p:nvSpPr>
          <p:cNvPr id="3" name="Text Placeholder 2">
            <a:extLst>
              <a:ext uri="{FF2B5EF4-FFF2-40B4-BE49-F238E27FC236}">
                <a16:creationId xmlns:a16="http://schemas.microsoft.com/office/drawing/2014/main" id="{62B61513-56A7-63EF-418C-4F17BBD609F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A083-3E76-7CBE-47F3-739D80BD873B}"/>
              </a:ext>
            </a:extLst>
          </p:cNvPr>
          <p:cNvSpPr>
            <a:spLocks noGrp="1"/>
          </p:cNvSpPr>
          <p:nvPr>
            <p:ph type="title"/>
          </p:nvPr>
        </p:nvSpPr>
        <p:spPr/>
        <p:txBody>
          <a:bodyPr/>
          <a:lstStyle/>
          <a:p>
            <a:r>
              <a:rPr lang="en-US" dirty="0"/>
              <a:t>financing type</a:t>
            </a:r>
          </a:p>
        </p:txBody>
      </p:sp>
      <p:pic>
        <p:nvPicPr>
          <p:cNvPr id="11" name="Content Placeholder 10" descr="Chart, line chart&#10;&#10;Description automatically generated with medium confidence">
            <a:extLst>
              <a:ext uri="{FF2B5EF4-FFF2-40B4-BE49-F238E27FC236}">
                <a16:creationId xmlns:a16="http://schemas.microsoft.com/office/drawing/2014/main" id="{2BEEF5BC-29C6-0A16-124C-15AF8D1DB00D}"/>
              </a:ext>
            </a:extLst>
          </p:cNvPr>
          <p:cNvPicPr>
            <a:picLocks noGrp="1" noChangeAspect="1"/>
          </p:cNvPicPr>
          <p:nvPr>
            <p:ph idx="1"/>
          </p:nvPr>
        </p:nvPicPr>
        <p:blipFill>
          <a:blip r:embed="rId2"/>
          <a:stretch>
            <a:fillRect/>
          </a:stretch>
        </p:blipFill>
        <p:spPr>
          <a:xfrm>
            <a:off x="344480" y="484673"/>
            <a:ext cx="5033963" cy="2554362"/>
          </a:xfrm>
          <a:prstGeom prst="rect">
            <a:avLst/>
          </a:prstGeom>
        </p:spPr>
      </p:pic>
      <p:sp>
        <p:nvSpPr>
          <p:cNvPr id="3" name="Text Placeholder 2">
            <a:extLst>
              <a:ext uri="{FF2B5EF4-FFF2-40B4-BE49-F238E27FC236}">
                <a16:creationId xmlns:a16="http://schemas.microsoft.com/office/drawing/2014/main" id="{15A46956-36B6-DCA4-E933-F283603A2AE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5D37F6-CD79-FFA8-BC8F-76074DA702AA}"/>
              </a:ext>
            </a:extLst>
          </p:cNvPr>
          <p:cNvSpPr>
            <a:spLocks noGrp="1"/>
          </p:cNvSpPr>
          <p:nvPr>
            <p:ph type="ftr" sz="quarter" idx="11"/>
          </p:nvPr>
        </p:nvSpPr>
        <p:spPr/>
        <p:txBody>
          <a:bodyPr/>
          <a:lstStyle/>
          <a:p>
            <a:r>
              <a:rPr lang="en-US"/>
              <a:t>Aswath Damodaran</a:t>
            </a:r>
          </a:p>
        </p:txBody>
      </p:sp>
      <p:pic>
        <p:nvPicPr>
          <p:cNvPr id="12" name="Picture 11" descr="Diagram, line chart&#10;&#10;Description automatically generated">
            <a:extLst>
              <a:ext uri="{FF2B5EF4-FFF2-40B4-BE49-F238E27FC236}">
                <a16:creationId xmlns:a16="http://schemas.microsoft.com/office/drawing/2014/main" id="{6195E6F2-2925-2129-7D36-70D084C8F561}"/>
              </a:ext>
            </a:extLst>
          </p:cNvPr>
          <p:cNvPicPr>
            <a:picLocks noChangeAspect="1"/>
          </p:cNvPicPr>
          <p:nvPr/>
        </p:nvPicPr>
        <p:blipFill>
          <a:blip r:embed="rId3"/>
          <a:stretch>
            <a:fillRect/>
          </a:stretch>
        </p:blipFill>
        <p:spPr>
          <a:xfrm>
            <a:off x="663578" y="3818966"/>
            <a:ext cx="4178397" cy="2057400"/>
          </a:xfrm>
          <a:prstGeom prst="rect">
            <a:avLst/>
          </a:prstGeom>
        </p:spPr>
      </p:pic>
      <p:sp>
        <p:nvSpPr>
          <p:cNvPr id="13" name="TextBox 12">
            <a:extLst>
              <a:ext uri="{FF2B5EF4-FFF2-40B4-BE49-F238E27FC236}">
                <a16:creationId xmlns:a16="http://schemas.microsoft.com/office/drawing/2014/main" id="{97962ECE-8281-31C2-C46B-2F1DF750CEAF}"/>
              </a:ext>
            </a:extLst>
          </p:cNvPr>
          <p:cNvSpPr txBox="1"/>
          <p:nvPr/>
        </p:nvSpPr>
        <p:spPr>
          <a:xfrm>
            <a:off x="1676400" y="300007"/>
            <a:ext cx="1657570" cy="369332"/>
          </a:xfrm>
          <a:prstGeom prst="rect">
            <a:avLst/>
          </a:prstGeom>
          <a:noFill/>
        </p:spPr>
        <p:txBody>
          <a:bodyPr wrap="none" rtlCol="0">
            <a:spAutoFit/>
          </a:bodyPr>
          <a:lstStyle/>
          <a:p>
            <a:r>
              <a:rPr lang="en-US" dirty="0"/>
              <a:t>Matched debt</a:t>
            </a:r>
          </a:p>
        </p:txBody>
      </p:sp>
      <p:sp>
        <p:nvSpPr>
          <p:cNvPr id="14" name="TextBox 13">
            <a:extLst>
              <a:ext uri="{FF2B5EF4-FFF2-40B4-BE49-F238E27FC236}">
                <a16:creationId xmlns:a16="http://schemas.microsoft.com/office/drawing/2014/main" id="{FA75F855-55A9-63CE-BE53-E7D7E1CBF333}"/>
              </a:ext>
            </a:extLst>
          </p:cNvPr>
          <p:cNvSpPr txBox="1"/>
          <p:nvPr/>
        </p:nvSpPr>
        <p:spPr>
          <a:xfrm>
            <a:off x="1447800" y="3195823"/>
            <a:ext cx="2350677" cy="369332"/>
          </a:xfrm>
          <a:prstGeom prst="rect">
            <a:avLst/>
          </a:prstGeom>
          <a:noFill/>
        </p:spPr>
        <p:txBody>
          <a:bodyPr wrap="square" rtlCol="0">
            <a:spAutoFit/>
          </a:bodyPr>
          <a:lstStyle/>
          <a:p>
            <a:r>
              <a:rPr lang="en-US" dirty="0"/>
              <a:t>Unmatched debt</a:t>
            </a:r>
          </a:p>
        </p:txBody>
      </p:sp>
    </p:spTree>
    <p:extLst>
      <p:ext uri="{BB962C8B-B14F-4D97-AF65-F5344CB8AC3E}">
        <p14:creationId xmlns:p14="http://schemas.microsoft.com/office/powerpoint/2010/main" val="1315255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CAFC-F15C-AC73-F971-34A4EC74C763}"/>
              </a:ext>
            </a:extLst>
          </p:cNvPr>
          <p:cNvSpPr>
            <a:spLocks noGrp="1"/>
          </p:cNvSpPr>
          <p:nvPr>
            <p:ph type="title"/>
          </p:nvPr>
        </p:nvSpPr>
        <p:spPr/>
        <p:txBody>
          <a:bodyPr>
            <a:normAutofit/>
          </a:bodyPr>
          <a:lstStyle/>
          <a:p>
            <a:r>
              <a:rPr lang="en-US" dirty="0"/>
              <a:t>3. The dividend principle</a:t>
            </a:r>
          </a:p>
        </p:txBody>
      </p:sp>
      <p:pic>
        <p:nvPicPr>
          <p:cNvPr id="11" name="Content Placeholder 10" descr="Diagram&#10;&#10;Description automatically generated">
            <a:extLst>
              <a:ext uri="{FF2B5EF4-FFF2-40B4-BE49-F238E27FC236}">
                <a16:creationId xmlns:a16="http://schemas.microsoft.com/office/drawing/2014/main" id="{34FA879B-C20A-4B2D-9D12-81BECC84A87D}"/>
              </a:ext>
            </a:extLst>
          </p:cNvPr>
          <p:cNvPicPr>
            <a:picLocks noGrp="1" noChangeAspect="1"/>
          </p:cNvPicPr>
          <p:nvPr>
            <p:ph idx="1"/>
          </p:nvPr>
        </p:nvPicPr>
        <p:blipFill>
          <a:blip r:embed="rId2"/>
          <a:stretch>
            <a:fillRect/>
          </a:stretch>
        </p:blipFill>
        <p:spPr>
          <a:xfrm>
            <a:off x="628650" y="2346156"/>
            <a:ext cx="5033963" cy="1698962"/>
          </a:xfrm>
          <a:prstGeom prst="rect">
            <a:avLst/>
          </a:prstGeom>
        </p:spPr>
      </p:pic>
      <p:sp>
        <p:nvSpPr>
          <p:cNvPr id="3" name="Text Placeholder 2">
            <a:extLst>
              <a:ext uri="{FF2B5EF4-FFF2-40B4-BE49-F238E27FC236}">
                <a16:creationId xmlns:a16="http://schemas.microsoft.com/office/drawing/2014/main" id="{5AE21864-6D28-AFA1-23EC-AB4D6558D3B2}"/>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350F461-45C3-D7B2-4C1B-09C941BDF5C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92752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normAutofit/>
          </a:bodyPr>
          <a:lstStyle/>
          <a:p>
            <a:r>
              <a:rPr lang="en-US" dirty="0"/>
              <a:t>Potential dividends?</a:t>
            </a:r>
          </a:p>
        </p:txBody>
      </p:sp>
      <p:pic>
        <p:nvPicPr>
          <p:cNvPr id="11" name="Content Placeholder 10" descr="Diagram&#10;&#10;Description automatically generated">
            <a:extLst>
              <a:ext uri="{FF2B5EF4-FFF2-40B4-BE49-F238E27FC236}">
                <a16:creationId xmlns:a16="http://schemas.microsoft.com/office/drawing/2014/main" id="{05A0D98D-AC02-68BA-2DDF-FEA7B6285CA2}"/>
              </a:ext>
            </a:extLst>
          </p:cNvPr>
          <p:cNvPicPr>
            <a:picLocks noGrp="1" noChangeAspect="1"/>
          </p:cNvPicPr>
          <p:nvPr>
            <p:ph idx="1"/>
          </p:nvPr>
        </p:nvPicPr>
        <p:blipFill>
          <a:blip r:embed="rId2"/>
          <a:stretch>
            <a:fillRect/>
          </a:stretch>
        </p:blipFill>
        <p:spPr>
          <a:xfrm>
            <a:off x="628650" y="1904670"/>
            <a:ext cx="5033963" cy="2581935"/>
          </a:xfrm>
          <a:prstGeom prst="rect">
            <a:avLst/>
          </a:prstGeom>
        </p:spPr>
      </p:pic>
      <p:sp>
        <p:nvSpPr>
          <p:cNvPr id="3" name="Text Placeholder 2">
            <a:extLst>
              <a:ext uri="{FF2B5EF4-FFF2-40B4-BE49-F238E27FC236}">
                <a16:creationId xmlns:a16="http://schemas.microsoft.com/office/drawing/2014/main" id="{96A34276-2732-3E91-6952-6F5A3FBA6CA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Cash return: dividends vs buybacks!</a:t>
            </a:r>
          </a:p>
        </p:txBody>
      </p:sp>
      <p:pic>
        <p:nvPicPr>
          <p:cNvPr id="14" name="Content Placeholder 13" descr="Diagram&#10;&#10;Description automatically generated">
            <a:extLst>
              <a:ext uri="{FF2B5EF4-FFF2-40B4-BE49-F238E27FC236}">
                <a16:creationId xmlns:a16="http://schemas.microsoft.com/office/drawing/2014/main" id="{3222F9F8-5127-CF12-267F-097016B933D0}"/>
              </a:ext>
            </a:extLst>
          </p:cNvPr>
          <p:cNvPicPr>
            <a:picLocks noGrp="1" noChangeAspect="1"/>
          </p:cNvPicPr>
          <p:nvPr>
            <p:ph idx="1"/>
          </p:nvPr>
        </p:nvPicPr>
        <p:blipFill>
          <a:blip r:embed="rId2"/>
          <a:stretch>
            <a:fillRect/>
          </a:stretch>
        </p:blipFill>
        <p:spPr>
          <a:xfrm>
            <a:off x="628650" y="1717262"/>
            <a:ext cx="5033963" cy="2956751"/>
          </a:xfrm>
          <a:prstGeom prst="rect">
            <a:avLst/>
          </a:prstGeom>
        </p:spPr>
      </p:pic>
      <p:sp>
        <p:nvSpPr>
          <p:cNvPr id="3" name="Text Placeholder 2">
            <a:extLst>
              <a:ext uri="{FF2B5EF4-FFF2-40B4-BE49-F238E27FC236}">
                <a16:creationId xmlns:a16="http://schemas.microsoft.com/office/drawing/2014/main" id="{3BE23EB8-89AF-A041-B575-5A612C2E666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62436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4594F-D8ED-F685-948F-28D16214D907}"/>
              </a:ext>
            </a:extLst>
          </p:cNvPr>
          <p:cNvSpPr>
            <a:spLocks noGrp="1"/>
          </p:cNvSpPr>
          <p:nvPr>
            <p:ph type="title"/>
          </p:nvPr>
        </p:nvSpPr>
        <p:spPr/>
        <p:txBody>
          <a:bodyPr>
            <a:normAutofit/>
          </a:bodyPr>
          <a:lstStyle/>
          <a:p>
            <a:r>
              <a:rPr lang="en-US" dirty="0"/>
              <a:t>Corporate finance emphasis across life cycle</a:t>
            </a:r>
          </a:p>
        </p:txBody>
      </p:sp>
      <p:pic>
        <p:nvPicPr>
          <p:cNvPr id="11" name="Content Placeholder 10" descr="A picture containing table&#10;&#10;Description automatically generated">
            <a:extLst>
              <a:ext uri="{FF2B5EF4-FFF2-40B4-BE49-F238E27FC236}">
                <a16:creationId xmlns:a16="http://schemas.microsoft.com/office/drawing/2014/main" id="{F8ADAD96-AEA8-FA21-5AEE-23A67ACB633D}"/>
              </a:ext>
            </a:extLst>
          </p:cNvPr>
          <p:cNvPicPr>
            <a:picLocks noGrp="1" noChangeAspect="1"/>
          </p:cNvPicPr>
          <p:nvPr>
            <p:ph idx="1"/>
          </p:nvPr>
        </p:nvPicPr>
        <p:blipFill>
          <a:blip r:embed="rId2"/>
          <a:stretch>
            <a:fillRect/>
          </a:stretch>
        </p:blipFill>
        <p:spPr>
          <a:xfrm>
            <a:off x="628650" y="1395804"/>
            <a:ext cx="5033963" cy="3599666"/>
          </a:xfrm>
          <a:prstGeom prst="rect">
            <a:avLst/>
          </a:prstGeom>
        </p:spPr>
      </p:pic>
      <p:sp>
        <p:nvSpPr>
          <p:cNvPr id="3" name="Text Placeholder 2">
            <a:extLst>
              <a:ext uri="{FF2B5EF4-FFF2-40B4-BE49-F238E27FC236}">
                <a16:creationId xmlns:a16="http://schemas.microsoft.com/office/drawing/2014/main" id="{7C9878F0-F96F-C7F6-17A8-242F3180EEF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8D3B3B-182A-6D08-72B6-D5739ABFBC1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9042681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32218</TotalTime>
  <Pages>63</Pages>
  <Words>489</Words>
  <Application>Microsoft Macintosh PowerPoint</Application>
  <PresentationFormat>Letter Paper (8.5x11 in)</PresentationFormat>
  <Paragraphs>50</Paragraphs>
  <Slides>16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Calibri</vt:lpstr>
      <vt:lpstr>Helvetica</vt:lpstr>
      <vt:lpstr>Rockwell</vt:lpstr>
      <vt:lpstr>Rockwell Condensed</vt:lpstr>
      <vt:lpstr>Rockwell Extra Bold</vt:lpstr>
      <vt:lpstr>Times</vt:lpstr>
      <vt:lpstr>Wingdings</vt:lpstr>
      <vt:lpstr>Wood Type</vt:lpstr>
      <vt:lpstr>Chapter 5: corporate finance 101</vt:lpstr>
      <vt:lpstr>Corporate finance: The Big picture</vt:lpstr>
      <vt:lpstr>The end game in business</vt:lpstr>
      <vt:lpstr>Shareholder wealth maximization</vt:lpstr>
      <vt:lpstr>1. Investment principle</vt:lpstr>
      <vt:lpstr>The hurdle rate - Risk</vt:lpstr>
      <vt:lpstr>Uncertainty across the life cycle</vt:lpstr>
      <vt:lpstr>Diversifiable vs undiversifiable risk</vt:lpstr>
      <vt:lpstr>Investment returns</vt:lpstr>
      <vt:lpstr>2. The financing principle</vt:lpstr>
      <vt:lpstr>Financing mix</vt:lpstr>
      <vt:lpstr>financing type</vt:lpstr>
      <vt:lpstr>3. The dividend principle</vt:lpstr>
      <vt:lpstr>Potential dividends?</vt:lpstr>
      <vt:lpstr>Cash return: dividends vs buybacks!</vt:lpstr>
      <vt:lpstr>Corporate finance emphasis across life cycle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555</cp:revision>
  <cp:lastPrinted>2023-03-20T22:26:29Z</cp:lastPrinted>
  <dcterms:created xsi:type="dcterms:W3CDTF">2010-08-23T11:25:52Z</dcterms:created>
  <dcterms:modified xsi:type="dcterms:W3CDTF">2024-08-05T19:08:12Z</dcterms:modified>
</cp:coreProperties>
</file>