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4411" r:id="rId1"/>
  </p:sldMasterIdLst>
  <p:notesMasterIdLst>
    <p:notesMasterId r:id="rId22"/>
  </p:notesMasterIdLst>
  <p:handoutMasterIdLst>
    <p:handoutMasterId r:id="rId23"/>
  </p:handoutMasterIdLst>
  <p:sldIdLst>
    <p:sldId id="405" r:id="rId2"/>
    <p:sldId id="438" r:id="rId3"/>
    <p:sldId id="406" r:id="rId4"/>
    <p:sldId id="432" r:id="rId5"/>
    <p:sldId id="415" r:id="rId6"/>
    <p:sldId id="416" r:id="rId7"/>
    <p:sldId id="417" r:id="rId8"/>
    <p:sldId id="431" r:id="rId9"/>
    <p:sldId id="418" r:id="rId10"/>
    <p:sldId id="419" r:id="rId11"/>
    <p:sldId id="407" r:id="rId12"/>
    <p:sldId id="408" r:id="rId13"/>
    <p:sldId id="421" r:id="rId14"/>
    <p:sldId id="410" r:id="rId15"/>
    <p:sldId id="422" r:id="rId16"/>
    <p:sldId id="433" r:id="rId17"/>
    <p:sldId id="434" r:id="rId18"/>
    <p:sldId id="435" r:id="rId19"/>
    <p:sldId id="437" r:id="rId20"/>
    <p:sldId id="436" r:id="rId21"/>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swath Damodaran" initials="AD" lastIdx="1"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794"/>
    <p:restoredTop sz="93605"/>
  </p:normalViewPr>
  <p:slideViewPr>
    <p:cSldViewPr>
      <p:cViewPr varScale="1">
        <p:scale>
          <a:sx n="115" d="100"/>
          <a:sy n="115" d="100"/>
        </p:scale>
        <p:origin x="1272"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97" d="100"/>
          <a:sy n="97" d="100"/>
        </p:scale>
        <p:origin x="4328"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101489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363" name="Rectangle 3"/>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Lst>
        </p:spPr>
      </p:sp>
    </p:spTree>
    <p:extLst>
      <p:ext uri="{BB962C8B-B14F-4D97-AF65-F5344CB8AC3E}">
        <p14:creationId xmlns:p14="http://schemas.microsoft.com/office/powerpoint/2010/main" val="364670658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xfrm>
            <a:off x="1150938" y="692150"/>
            <a:ext cx="4556125" cy="3416300"/>
          </a:xfrm>
          <a:ln/>
        </p:spPr>
      </p:sp>
      <p:sp>
        <p:nvSpPr>
          <p:cNvPr id="17410" name="Rectangle 3"/>
          <p:cNvSpPr>
            <a:spLocks noGrp="1" noChangeArrowheads="1"/>
          </p:cNvSpPr>
          <p:nvPr>
            <p:ph type="body" idx="1"/>
          </p:nvPr>
        </p:nvSpPr>
        <p:spPr>
          <a:noFill/>
          <a:ln w="9525"/>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5800" y="1484779"/>
            <a:ext cx="7772400" cy="274320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a:grpSpLocks noChangeAspect="1"/>
          </p:cNvGrpSpPr>
          <p:nvPr/>
        </p:nvGrpSpPr>
        <p:grpSpPr>
          <a:xfrm>
            <a:off x="7234780" y="4107023"/>
            <a:ext cx="914400" cy="914400"/>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p:cNvSpPr>
            <a:spLocks noGrp="1"/>
          </p:cNvSpPr>
          <p:nvPr>
            <p:ph type="ctrTitle"/>
          </p:nvPr>
        </p:nvSpPr>
        <p:spPr>
          <a:xfrm>
            <a:off x="788670" y="1432223"/>
            <a:ext cx="7593330" cy="3035808"/>
          </a:xfrm>
        </p:spPr>
        <p:txBody>
          <a:bodyPr anchor="ctr">
            <a:noAutofit/>
          </a:bodyPr>
          <a:lstStyle>
            <a:lvl1pPr algn="l">
              <a:lnSpc>
                <a:spcPct val="80000"/>
              </a:lnSpc>
              <a:defRPr sz="6400" b="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a:xfrm>
            <a:off x="812805" y="6272785"/>
            <a:ext cx="4745736" cy="365125"/>
          </a:xfrm>
        </p:spPr>
        <p:txBody>
          <a:bodyPr/>
          <a:lstStyle/>
          <a:p>
            <a:pPr>
              <a:defRPr/>
            </a:pPr>
            <a:r>
              <a:rPr lang="en-US"/>
              <a:t>Aswath Damodaran</a:t>
            </a:r>
            <a:endParaRPr lang="en-US" dirty="0"/>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pPr>
              <a:defRPr/>
            </a:pPr>
            <a:fld id="{B548DA48-CD55-7D46-9088-BD1D4AF668F0}" type="slidenum">
              <a:rPr lang="en-US" smtClean="0"/>
              <a:pPr>
                <a:defRPr/>
              </a:pPr>
              <a:t>‹#›</a:t>
            </a:fld>
            <a:endParaRPr lang="en-US" dirty="0"/>
          </a:p>
        </p:txBody>
      </p:sp>
    </p:spTree>
    <p:extLst>
      <p:ext uri="{BB962C8B-B14F-4D97-AF65-F5344CB8AC3E}">
        <p14:creationId xmlns:p14="http://schemas.microsoft.com/office/powerpoint/2010/main" val="41896550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97546" cy="1191768"/>
          </a:xfrm>
        </p:spPr>
        <p:txBody>
          <a:bodyPr/>
          <a:lstStyle/>
          <a:p>
            <a:r>
              <a:rPr lang="en-US"/>
              <a:t>Click to edit Master title style</a:t>
            </a:r>
            <a:endParaRPr lang="en-US" dirty="0"/>
          </a:p>
        </p:txBody>
      </p:sp>
      <p:sp>
        <p:nvSpPr>
          <p:cNvPr id="3" name="Content Placeholder 2"/>
          <p:cNvSpPr>
            <a:spLocks noGrp="1"/>
          </p:cNvSpPr>
          <p:nvPr>
            <p:ph idx="1"/>
          </p:nvPr>
        </p:nvSpPr>
        <p:spPr>
          <a:xfrm>
            <a:off x="685800" y="1752600"/>
            <a:ext cx="7761732" cy="44196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4061597799"/>
      </p:ext>
    </p:extLst>
  </p:cSld>
  <p:clrMapOvr>
    <a:masterClrMapping/>
  </p:clrMapOvr>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pPr>
              <a:defRPr/>
            </a:pPr>
            <a:endParaRPr lang="en-US"/>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pPr>
              <a:defRPr/>
            </a:pPr>
            <a:r>
              <a:rPr lang="en-US"/>
              <a:t>Aswath Damodaran</a:t>
            </a:r>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pPr>
              <a:defRPr/>
            </a:pPr>
            <a:fld id="{CA031F07-3481-9143-935D-C9BC1BAF8C14}" type="slidenum">
              <a:rPr lang="en-US" smtClean="0"/>
              <a:pPr>
                <a:defRPr/>
              </a:pPr>
              <a:t>‹#›</a:t>
            </a:fld>
            <a:endParaRPr lang="en-US" dirty="0"/>
          </a:p>
        </p:txBody>
      </p:sp>
    </p:spTree>
    <p:extLst>
      <p:ext uri="{BB962C8B-B14F-4D97-AF65-F5344CB8AC3E}">
        <p14:creationId xmlns:p14="http://schemas.microsoft.com/office/powerpoint/2010/main" val="37455845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r>
              <a:rPr lang="en-US"/>
              <a:t>Aswath Damodaran</a:t>
            </a:r>
          </a:p>
        </p:txBody>
      </p:sp>
      <p:sp>
        <p:nvSpPr>
          <p:cNvPr id="7" name="Slide Number Placeholder 6"/>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3932319342"/>
      </p:ext>
    </p:extLst>
  </p:cSld>
  <p:clrMapOvr>
    <a:masterClrMapping/>
  </p:clrMapOvr>
  <p:hf sldNum="0" hdr="0" dt="0"/>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308592848"/>
      </p:ext>
    </p:extLst>
  </p:cSld>
  <p:clrMapOvr>
    <a:masterClrMapping/>
  </p:clrMapOvr>
  <p:hf sldNum="0" hdr="0" dt="0"/>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pPr>
              <a:defRPr/>
            </a:pPr>
            <a:endParaRPr lang="en-US"/>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defRPr/>
            </a:pPr>
            <a:r>
              <a:rPr lang="en-US"/>
              <a:t>Aswath Damodaran</a:t>
            </a:r>
          </a:p>
        </p:txBody>
      </p:sp>
      <p:sp>
        <p:nvSpPr>
          <p:cNvPr id="5" name="Slide Number Placeholder 4"/>
          <p:cNvSpPr>
            <a:spLocks noGrp="1"/>
          </p:cNvSpPr>
          <p:nvPr>
            <p:ph type="sldNum" sz="quarter" idx="12"/>
          </p:nvPr>
        </p:nvSpPr>
        <p:spPr/>
        <p:txBody>
          <a:bodyPr/>
          <a:lstStyle/>
          <a:p>
            <a:pPr>
              <a:defRPr/>
            </a:pPr>
            <a:fld id="{500F3875-3E8C-C840-A055-17855AA13C79}" type="slidenum">
              <a:rPr lang="en-US" smtClean="0"/>
              <a:pPr>
                <a:defRPr/>
              </a:pPr>
              <a:t>‹#›</a:t>
            </a:fld>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09722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r>
              <a:rPr lang="en-US"/>
              <a:t>Aswath Damodaran</a:t>
            </a:r>
          </a:p>
        </p:txBody>
      </p:sp>
      <p:sp>
        <p:nvSpPr>
          <p:cNvPr id="4" name="Slide Number Placeholder 3"/>
          <p:cNvSpPr>
            <a:spLocks noGrp="1"/>
          </p:cNvSpPr>
          <p:nvPr>
            <p:ph type="sldNum" sz="quarter" idx="12"/>
          </p:nvPr>
        </p:nvSpPr>
        <p:spPr/>
        <p:txBody>
          <a:bodyPr/>
          <a:lstStyle/>
          <a:p>
            <a:pPr>
              <a:defRPr/>
            </a:pPr>
            <a:fld id="{B9BA377C-7D64-3F47-856A-286272E12FC8}" type="slidenum">
              <a:rPr lang="en-US" smtClean="0"/>
              <a:pPr>
                <a:defRPr/>
              </a:pPr>
              <a:t>‹#›</a:t>
            </a:fld>
            <a:endParaRPr lang="en-US" dirty="0"/>
          </a:p>
        </p:txBody>
      </p:sp>
    </p:spTree>
    <p:extLst>
      <p:ext uri="{BB962C8B-B14F-4D97-AF65-F5344CB8AC3E}">
        <p14:creationId xmlns:p14="http://schemas.microsoft.com/office/powerpoint/2010/main" val="33282635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pPr>
              <a:defRPr/>
            </a:pPr>
            <a:endParaRPr lang="en-US"/>
          </a:p>
        </p:txBody>
      </p:sp>
      <p:sp>
        <p:nvSpPr>
          <p:cNvPr id="10" name="Footer Placeholder 9"/>
          <p:cNvSpPr>
            <a:spLocks noGrp="1"/>
          </p:cNvSpPr>
          <p:nvPr>
            <p:ph type="ftr" sz="quarter" idx="11"/>
          </p:nvPr>
        </p:nvSpPr>
        <p:spPr/>
        <p:txBody>
          <a:bodyPr/>
          <a:lstStyle/>
          <a:p>
            <a:pPr>
              <a:defRPr/>
            </a:pPr>
            <a:r>
              <a:rPr lang="en-US"/>
              <a:t>Aswath Damodaran</a:t>
            </a:r>
          </a:p>
        </p:txBody>
      </p:sp>
      <p:sp>
        <p:nvSpPr>
          <p:cNvPr id="11" name="Slide Number Placeholder 10"/>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2438031939"/>
      </p:ext>
    </p:extLst>
  </p:cSld>
  <p:clrMapOvr>
    <a:masterClrMapping/>
  </p:clrMapOvr>
  <p:hf sldNum="0" hdr="0" dt="0"/>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pPr>
              <a:defRPr/>
            </a:pPr>
            <a:endParaRPr lang="en-US"/>
          </a:p>
        </p:txBody>
      </p:sp>
      <p:sp>
        <p:nvSpPr>
          <p:cNvPr id="10" name="Slide Number Placeholder 9"/>
          <p:cNvSpPr>
            <a:spLocks noGrp="1"/>
          </p:cNvSpPr>
          <p:nvPr>
            <p:ph type="sldNum" sz="quarter" idx="12"/>
          </p:nvPr>
        </p:nvSpPr>
        <p:spPr/>
        <p:txBody>
          <a:bodyPr/>
          <a:lstStyle/>
          <a:p>
            <a:pPr>
              <a:defRPr/>
            </a:pPr>
            <a:fld id="{3CC3F1FF-FCC0-0849-955C-7A2EFAD0A42E}" type="slidenum">
              <a:rPr lang="en-US" smtClean="0"/>
              <a:pPr>
                <a:defRPr/>
              </a:pPr>
              <a:t>‹#›</a:t>
            </a:fld>
            <a:endParaRPr lang="en-US" dirty="0"/>
          </a:p>
        </p:txBody>
      </p:sp>
    </p:spTree>
    <p:extLst>
      <p:ext uri="{BB962C8B-B14F-4D97-AF65-F5344CB8AC3E}">
        <p14:creationId xmlns:p14="http://schemas.microsoft.com/office/powerpoint/2010/main" val="28506407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3509058288"/>
      </p:ext>
    </p:extLst>
  </p:cSld>
  <p:clrMapOvr>
    <a:masterClrMapping/>
  </p:clrMapOvr>
  <p:hf sldNum="0"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2351946843"/>
      </p:ext>
    </p:extLst>
  </p:cSld>
  <p:clrMapOvr>
    <a:masterClrMapping/>
  </p:clrMapOvr>
  <p:hf sldNum="0"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pPr>
              <a:defRPr/>
            </a:pPr>
            <a:endParaRPr lang="en-US"/>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defRPr/>
            </a:pPr>
            <a:r>
              <a:rPr lang="en-US"/>
              <a:t>Aswath Damodaran</a:t>
            </a:r>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2142568023"/>
      </p:ext>
    </p:extLst>
  </p:cSld>
  <p:clrMap bg1="lt1" tx1="dk1" bg2="lt2" tx2="dk2" accent1="accent1" accent2="accent2" accent3="accent3" accent4="accent4" accent5="accent5" accent6="accent6" hlink="hlink" folHlink="folHlink"/>
  <p:sldLayoutIdLst>
    <p:sldLayoutId id="2147484412" r:id="rId1"/>
    <p:sldLayoutId id="2147484413" r:id="rId2"/>
    <p:sldLayoutId id="2147484414" r:id="rId3"/>
    <p:sldLayoutId id="2147484415" r:id="rId4"/>
    <p:sldLayoutId id="2147484416" r:id="rId5"/>
    <p:sldLayoutId id="2147484417" r:id="rId6"/>
    <p:sldLayoutId id="2147484418" r:id="rId7"/>
    <p:sldLayoutId id="2147484419" r:id="rId8"/>
    <p:sldLayoutId id="2147484420" r:id="rId9"/>
    <p:sldLayoutId id="2147484421" r:id="rId10"/>
    <p:sldLayoutId id="2147484422" r:id="rId11"/>
  </p:sldLayoutIdLst>
  <p:hf sldNum="0" hdr="0" dt="0"/>
  <p:txStyles>
    <p:titleStyle>
      <a:lvl1pPr algn="l" defTabSz="914400" rtl="0" eaLnBrk="1" latinLnBrk="0" hangingPunct="1">
        <a:lnSpc>
          <a:spcPct val="90000"/>
        </a:lnSpc>
        <a:spcBef>
          <a:spcPct val="0"/>
        </a:spcBef>
        <a:buNone/>
        <a:defRPr sz="4200" b="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microsoft.com/office/2007/relationships/hdphoto" Target="../media/hdphoto2.wdp"/><Relationship Id="rId5" Type="http://schemas.openxmlformats.org/officeDocument/2006/relationships/image" Target="../media/image5.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6404" name="Group 16391">
            <a:extLst>
              <a:ext uri="{FF2B5EF4-FFF2-40B4-BE49-F238E27FC236}">
                <a16:creationId xmlns:a16="http://schemas.microsoft.com/office/drawing/2014/main" id="{16DBFAD4-B5FC-442B-A283-381B01B195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551293" y="6229681"/>
            <a:ext cx="342900" cy="457200"/>
            <a:chOff x="11361456" y="6195813"/>
            <a:chExt cx="548640" cy="548640"/>
          </a:xfrm>
        </p:grpSpPr>
        <p:sp>
          <p:nvSpPr>
            <p:cNvPr id="16405" name="Oval 16392">
              <a:extLst>
                <a:ext uri="{FF2B5EF4-FFF2-40B4-BE49-F238E27FC236}">
                  <a16:creationId xmlns:a16="http://schemas.microsoft.com/office/drawing/2014/main" id="{9B649DC7-8769-4383-A6F2-8F366BA7A1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6406" name="Oval 16393">
              <a:extLst>
                <a:ext uri="{FF2B5EF4-FFF2-40B4-BE49-F238E27FC236}">
                  <a16:creationId xmlns:a16="http://schemas.microsoft.com/office/drawing/2014/main" id="{0C67FD53-2686-4E0E-BA49-976F78F9AA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sp useBgFill="1">
        <p:nvSpPr>
          <p:cNvPr id="16407" name="Rectangle 16395">
            <a:extLst>
              <a:ext uri="{FF2B5EF4-FFF2-40B4-BE49-F238E27FC236}">
                <a16:creationId xmlns:a16="http://schemas.microsoft.com/office/drawing/2014/main" id="{D8AFD15B-CF29-4306-884F-47675092F9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62" name="Rectangle 2"/>
          <p:cNvSpPr>
            <a:spLocks noGrp="1" noChangeArrowheads="1"/>
          </p:cNvSpPr>
          <p:nvPr>
            <p:ph type="title"/>
          </p:nvPr>
        </p:nvSpPr>
        <p:spPr>
          <a:xfrm>
            <a:off x="4940658" y="1382165"/>
            <a:ext cx="3651884" cy="1517984"/>
          </a:xfrm>
        </p:spPr>
        <p:txBody>
          <a:bodyPr vert="horz" lIns="91440" tIns="45720" rIns="91440" bIns="45720" rtlCol="0" anchor="ctr">
            <a:normAutofit fontScale="90000"/>
          </a:bodyPr>
          <a:lstStyle/>
          <a:p>
            <a:r>
              <a:rPr lang="en-US" sz="4200">
                <a:solidFill>
                  <a:srgbClr val="000000"/>
                </a:solidFill>
              </a:rPr>
              <a:t>Chapter 6: The </a:t>
            </a:r>
            <a:r>
              <a:rPr lang="en-US" sz="4200" dirty="0">
                <a:solidFill>
                  <a:srgbClr val="000000"/>
                </a:solidFill>
              </a:rPr>
              <a:t>Investing Decision across the life cycle </a:t>
            </a:r>
          </a:p>
        </p:txBody>
      </p:sp>
      <p:sp>
        <p:nvSpPr>
          <p:cNvPr id="16408" name="Freeform: Shape 16397">
            <a:extLst>
              <a:ext uri="{FF2B5EF4-FFF2-40B4-BE49-F238E27FC236}">
                <a16:creationId xmlns:a16="http://schemas.microsoft.com/office/drawing/2014/main" id="{96349AB3-1BD3-41E1-8979-1DBDCB5CDC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99" y="401980"/>
            <a:ext cx="4586799" cy="6456021"/>
          </a:xfrm>
          <a:custGeom>
            <a:avLst/>
            <a:gdLst>
              <a:gd name="connsiteX0" fmla="*/ 2259477 w 6115733"/>
              <a:gd name="connsiteY0" fmla="*/ 433395 h 6456021"/>
              <a:gd name="connsiteX1" fmla="*/ 5681904 w 6115733"/>
              <a:gd name="connsiteY1" fmla="*/ 3852396 h 6456021"/>
              <a:gd name="connsiteX2" fmla="*/ 4679499 w 6115733"/>
              <a:gd name="connsiteY2" fmla="*/ 6269995 h 6456021"/>
              <a:gd name="connsiteX3" fmla="*/ 4474613 w 6115733"/>
              <a:gd name="connsiteY3" fmla="*/ 6456021 h 6456021"/>
              <a:gd name="connsiteX4" fmla="*/ 44341 w 6115733"/>
              <a:gd name="connsiteY4" fmla="*/ 6456021 h 6456021"/>
              <a:gd name="connsiteX5" fmla="*/ 0 w 6115733"/>
              <a:gd name="connsiteY5" fmla="*/ 6415762 h 6456021"/>
              <a:gd name="connsiteX6" fmla="*/ 0 w 6115733"/>
              <a:gd name="connsiteY6" fmla="*/ 1289029 h 6456021"/>
              <a:gd name="connsiteX7" fmla="*/ 82495 w 6115733"/>
              <a:gd name="connsiteY7" fmla="*/ 1214128 h 6456021"/>
              <a:gd name="connsiteX8" fmla="*/ 2259477 w 6115733"/>
              <a:gd name="connsiteY8" fmla="*/ 433395 h 6456021"/>
              <a:gd name="connsiteX9" fmla="*/ 2259477 w 6115733"/>
              <a:gd name="connsiteY9" fmla="*/ 0 h 6456021"/>
              <a:gd name="connsiteX10" fmla="*/ 6115733 w 6115733"/>
              <a:gd name="connsiteY10" fmla="*/ 3852396 h 6456021"/>
              <a:gd name="connsiteX11" fmla="*/ 5235152 w 6115733"/>
              <a:gd name="connsiteY11" fmla="*/ 6302877 h 6456021"/>
              <a:gd name="connsiteX12" fmla="*/ 5095826 w 6115733"/>
              <a:gd name="connsiteY12" fmla="*/ 6456021 h 6456021"/>
              <a:gd name="connsiteX13" fmla="*/ 4617788 w 6115733"/>
              <a:gd name="connsiteY13" fmla="*/ 6456021 h 6456021"/>
              <a:gd name="connsiteX14" fmla="*/ 4747668 w 6115733"/>
              <a:gd name="connsiteY14" fmla="*/ 6338096 h 6456021"/>
              <a:gd name="connsiteX15" fmla="*/ 5778311 w 6115733"/>
              <a:gd name="connsiteY15" fmla="*/ 3852396 h 6456021"/>
              <a:gd name="connsiteX16" fmla="*/ 2259477 w 6115733"/>
              <a:gd name="connsiteY16" fmla="*/ 337085 h 6456021"/>
              <a:gd name="connsiteX17" fmla="*/ 21172 w 6115733"/>
              <a:gd name="connsiteY17" fmla="*/ 1139811 h 6456021"/>
              <a:gd name="connsiteX18" fmla="*/ 0 w 6115733"/>
              <a:gd name="connsiteY18" fmla="*/ 1159034 h 6456021"/>
              <a:gd name="connsiteX19" fmla="*/ 0 w 6115733"/>
              <a:gd name="connsiteY19" fmla="*/ 735177 h 6456021"/>
              <a:gd name="connsiteX20" fmla="*/ 103407 w 6115733"/>
              <a:gd name="connsiteY20" fmla="*/ 657929 h 6456021"/>
              <a:gd name="connsiteX21" fmla="*/ 2259477 w 6115733"/>
              <a:gd name="connsiteY21" fmla="*/ 0 h 645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a:blipFill dpi="0" rotWithShape="1">
            <a:blip r:embed="rId5">
              <a:alphaModFix amt="30000"/>
              <a:duotone>
                <a:prstClr val="black"/>
                <a:schemeClr val="accent1">
                  <a:tint val="45000"/>
                  <a:satMod val="400000"/>
                </a:schemeClr>
              </a:duotone>
              <a:extLst>
                <a:ext uri="{BEBA8EAE-BF5A-486C-A8C5-ECC9F3942E4B}">
                  <a14:imgProps xmlns:a14="http://schemas.microsoft.com/office/drawing/2010/main">
                    <a14:imgLayer r:embed="rId6">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pic>
        <p:nvPicPr>
          <p:cNvPr id="7" name="Content Placeholder 6" descr="A book cover with orange arrows and black text&#10;&#10;Description automatically generated">
            <a:extLst>
              <a:ext uri="{FF2B5EF4-FFF2-40B4-BE49-F238E27FC236}">
                <a16:creationId xmlns:a16="http://schemas.microsoft.com/office/drawing/2014/main" id="{D5097C87-D76C-CADB-2D08-0A73E45D106E}"/>
              </a:ext>
            </a:extLst>
          </p:cNvPr>
          <p:cNvPicPr>
            <a:picLocks noGrp="1" noChangeAspect="1"/>
          </p:cNvPicPr>
          <p:nvPr>
            <p:ph idx="1"/>
          </p:nvPr>
        </p:nvPicPr>
        <p:blipFill>
          <a:blip r:embed="rId7"/>
          <a:srcRect l="5911" r="8490"/>
          <a:stretch/>
        </p:blipFill>
        <p:spPr>
          <a:xfrm>
            <a:off x="-7399" y="401980"/>
            <a:ext cx="4586799" cy="6456021"/>
          </a:xfrm>
          <a:custGeom>
            <a:avLst/>
            <a:gdLst/>
            <a:ahLst/>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p:spPr>
      </p:pic>
      <p:sp>
        <p:nvSpPr>
          <p:cNvPr id="16387" name="Footer Placeholder 1"/>
          <p:cNvSpPr>
            <a:spLocks noGrp="1"/>
          </p:cNvSpPr>
          <p:nvPr>
            <p:ph type="ftr" sz="quarter" idx="11"/>
          </p:nvPr>
        </p:nvSpPr>
        <p:spPr>
          <a:xfrm>
            <a:off x="4940658" y="6252323"/>
            <a:ext cx="3442479" cy="365125"/>
          </a:xfrm>
        </p:spPr>
        <p:txBody>
          <a:bodyPr vert="horz" lIns="91440" tIns="45720" rIns="91440" bIns="45720" rtlCol="0" anchor="ctr">
            <a:normAutofit/>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pPr defTabSz="457200">
              <a:spcAft>
                <a:spcPts val="600"/>
              </a:spcAft>
            </a:pPr>
            <a:r>
              <a:rPr lang="en-US" sz="1100" kern="1200">
                <a:solidFill>
                  <a:srgbClr val="7F7F7F"/>
                </a:solidFill>
                <a:latin typeface="+mn-lt"/>
                <a:ea typeface="+mn-ea"/>
                <a:cs typeface="+mn-cs"/>
              </a:rPr>
              <a:t>Aswath Damodaran</a:t>
            </a:r>
          </a:p>
        </p:txBody>
      </p:sp>
      <p:grpSp>
        <p:nvGrpSpPr>
          <p:cNvPr id="16409" name="Group 16399">
            <a:extLst>
              <a:ext uri="{FF2B5EF4-FFF2-40B4-BE49-F238E27FC236}">
                <a16:creationId xmlns:a16="http://schemas.microsoft.com/office/drawing/2014/main" id="{54CA915D-BDF0-41F8-B00E-FB186EFF7B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551293" y="6229681"/>
            <a:ext cx="342900" cy="457200"/>
            <a:chOff x="11361456" y="6195813"/>
            <a:chExt cx="548640" cy="548640"/>
          </a:xfrm>
        </p:grpSpPr>
        <p:sp>
          <p:nvSpPr>
            <p:cNvPr id="16401" name="Oval 16400">
              <a:extLst>
                <a:ext uri="{FF2B5EF4-FFF2-40B4-BE49-F238E27FC236}">
                  <a16:creationId xmlns:a16="http://schemas.microsoft.com/office/drawing/2014/main" id="{317AAC03-BF64-4E67-9032-3BD0249980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6402" name="Oval 16401">
              <a:extLst>
                <a:ext uri="{FF2B5EF4-FFF2-40B4-BE49-F238E27FC236}">
                  <a16:creationId xmlns:a16="http://schemas.microsoft.com/office/drawing/2014/main" id="{1A131397-5A45-4344-9983-5E400A3EA5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44CF9F-BEC7-80B6-433F-4D0BD9061094}"/>
              </a:ext>
            </a:extLst>
          </p:cNvPr>
          <p:cNvSpPr>
            <a:spLocks noGrp="1"/>
          </p:cNvSpPr>
          <p:nvPr>
            <p:ph type="title"/>
          </p:nvPr>
        </p:nvSpPr>
        <p:spPr/>
        <p:txBody>
          <a:bodyPr/>
          <a:lstStyle/>
          <a:p>
            <a:r>
              <a:rPr lang="en-US" dirty="0"/>
              <a:t>The investment process</a:t>
            </a:r>
          </a:p>
        </p:txBody>
      </p:sp>
      <p:pic>
        <p:nvPicPr>
          <p:cNvPr id="6" name="Content Placeholder 5">
            <a:extLst>
              <a:ext uri="{FF2B5EF4-FFF2-40B4-BE49-F238E27FC236}">
                <a16:creationId xmlns:a16="http://schemas.microsoft.com/office/drawing/2014/main" id="{44B97CA2-1772-2BE9-7761-7D49EA4FB816}"/>
              </a:ext>
            </a:extLst>
          </p:cNvPr>
          <p:cNvPicPr>
            <a:picLocks noGrp="1" noChangeAspect="1"/>
          </p:cNvPicPr>
          <p:nvPr>
            <p:ph idx="1"/>
          </p:nvPr>
        </p:nvPicPr>
        <p:blipFill>
          <a:blip r:embed="rId2"/>
          <a:stretch>
            <a:fillRect/>
          </a:stretch>
        </p:blipFill>
        <p:spPr>
          <a:xfrm>
            <a:off x="628650" y="1931852"/>
            <a:ext cx="5033963" cy="2527571"/>
          </a:xfrm>
          <a:prstGeom prst="rect">
            <a:avLst/>
          </a:prstGeom>
        </p:spPr>
      </p:pic>
      <p:sp>
        <p:nvSpPr>
          <p:cNvPr id="4" name="Text Placeholder 3">
            <a:extLst>
              <a:ext uri="{FF2B5EF4-FFF2-40B4-BE49-F238E27FC236}">
                <a16:creationId xmlns:a16="http://schemas.microsoft.com/office/drawing/2014/main" id="{9305C454-E2E0-2A4C-929E-6950C2B48B9E}"/>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7A3A1E9E-DF81-C6E3-B673-626F2A2B2B77}"/>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29733746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249CA-B757-511B-6EDC-95B1D8BE44CE}"/>
              </a:ext>
            </a:extLst>
          </p:cNvPr>
          <p:cNvSpPr>
            <a:spLocks noGrp="1"/>
          </p:cNvSpPr>
          <p:nvPr>
            <p:ph type="title"/>
          </p:nvPr>
        </p:nvSpPr>
        <p:spPr/>
        <p:txBody>
          <a:bodyPr>
            <a:normAutofit/>
          </a:bodyPr>
          <a:lstStyle/>
          <a:p>
            <a:r>
              <a:rPr lang="en-US" dirty="0"/>
              <a:t>The hurdle rate: Cost of capital</a:t>
            </a:r>
          </a:p>
        </p:txBody>
      </p:sp>
      <p:pic>
        <p:nvPicPr>
          <p:cNvPr id="6" name="Content Placeholder 5" descr="Graphical user interface, application&#10;&#10;Description automatically generated">
            <a:extLst>
              <a:ext uri="{FF2B5EF4-FFF2-40B4-BE49-F238E27FC236}">
                <a16:creationId xmlns:a16="http://schemas.microsoft.com/office/drawing/2014/main" id="{F003DF76-0E67-72FC-821B-CB9A43884D74}"/>
              </a:ext>
            </a:extLst>
          </p:cNvPr>
          <p:cNvPicPr>
            <a:picLocks noGrp="1" noChangeAspect="1"/>
          </p:cNvPicPr>
          <p:nvPr>
            <p:ph idx="1"/>
          </p:nvPr>
        </p:nvPicPr>
        <p:blipFill>
          <a:blip r:embed="rId2"/>
          <a:stretch>
            <a:fillRect/>
          </a:stretch>
        </p:blipFill>
        <p:spPr>
          <a:xfrm>
            <a:off x="152400" y="2286000"/>
            <a:ext cx="6096000" cy="1920769"/>
          </a:xfrm>
          <a:prstGeom prst="rect">
            <a:avLst/>
          </a:prstGeom>
        </p:spPr>
      </p:pic>
      <p:sp>
        <p:nvSpPr>
          <p:cNvPr id="3" name="Text Placeholder 2">
            <a:extLst>
              <a:ext uri="{FF2B5EF4-FFF2-40B4-BE49-F238E27FC236}">
                <a16:creationId xmlns:a16="http://schemas.microsoft.com/office/drawing/2014/main" id="{2A0E0145-41A1-34D6-C2E6-EC5CF4190B5F}"/>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FF626AB-172F-11C6-07A3-F1C16DAFC52A}"/>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24019713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C5095-4343-F3EF-9299-6052A2537F31}"/>
              </a:ext>
            </a:extLst>
          </p:cNvPr>
          <p:cNvSpPr>
            <a:spLocks noGrp="1"/>
          </p:cNvSpPr>
          <p:nvPr>
            <p:ph type="title"/>
          </p:nvPr>
        </p:nvSpPr>
        <p:spPr/>
        <p:txBody>
          <a:bodyPr>
            <a:normAutofit/>
          </a:bodyPr>
          <a:lstStyle/>
          <a:p>
            <a:r>
              <a:rPr lang="en-US" dirty="0"/>
              <a:t>The cost of debt</a:t>
            </a:r>
          </a:p>
        </p:txBody>
      </p:sp>
      <p:pic>
        <p:nvPicPr>
          <p:cNvPr id="6" name="Content Placeholder 5" descr="Diagram&#10;&#10;Description automatically generated">
            <a:extLst>
              <a:ext uri="{FF2B5EF4-FFF2-40B4-BE49-F238E27FC236}">
                <a16:creationId xmlns:a16="http://schemas.microsoft.com/office/drawing/2014/main" id="{EF41F6E2-4413-256F-1708-1CF4A878285D}"/>
              </a:ext>
            </a:extLst>
          </p:cNvPr>
          <p:cNvPicPr>
            <a:picLocks noGrp="1" noChangeAspect="1"/>
          </p:cNvPicPr>
          <p:nvPr>
            <p:ph idx="1"/>
          </p:nvPr>
        </p:nvPicPr>
        <p:blipFill>
          <a:blip r:embed="rId2"/>
          <a:stretch>
            <a:fillRect/>
          </a:stretch>
        </p:blipFill>
        <p:spPr>
          <a:xfrm>
            <a:off x="214789" y="2362200"/>
            <a:ext cx="5734586" cy="1447800"/>
          </a:xfrm>
          <a:prstGeom prst="rect">
            <a:avLst/>
          </a:prstGeom>
        </p:spPr>
      </p:pic>
      <p:sp>
        <p:nvSpPr>
          <p:cNvPr id="3" name="Text Placeholder 2">
            <a:extLst>
              <a:ext uri="{FF2B5EF4-FFF2-40B4-BE49-F238E27FC236}">
                <a16:creationId xmlns:a16="http://schemas.microsoft.com/office/drawing/2014/main" id="{F6805ACB-E060-2060-FCC9-E6EB42AE2E80}"/>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DFB91D2A-923D-C64A-0DA1-85BBB8789F2E}"/>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1942108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1B995-EC7C-5323-ECD2-931C04C400DD}"/>
              </a:ext>
            </a:extLst>
          </p:cNvPr>
          <p:cNvSpPr>
            <a:spLocks noGrp="1"/>
          </p:cNvSpPr>
          <p:nvPr>
            <p:ph type="title"/>
          </p:nvPr>
        </p:nvSpPr>
        <p:spPr/>
        <p:txBody>
          <a:bodyPr/>
          <a:lstStyle/>
          <a:p>
            <a:r>
              <a:rPr lang="en-US" dirty="0"/>
              <a:t>The cost of equity</a:t>
            </a:r>
          </a:p>
        </p:txBody>
      </p:sp>
      <p:pic>
        <p:nvPicPr>
          <p:cNvPr id="3" name="Content Placeholder 2" descr="Graphical user interface, diagram&#10;&#10;Description automatically generated with medium confidence">
            <a:extLst>
              <a:ext uri="{FF2B5EF4-FFF2-40B4-BE49-F238E27FC236}">
                <a16:creationId xmlns:a16="http://schemas.microsoft.com/office/drawing/2014/main" id="{10FAD722-C94D-7E0B-73FC-0026E8DEE5DD}"/>
              </a:ext>
            </a:extLst>
          </p:cNvPr>
          <p:cNvPicPr>
            <a:picLocks noGrp="1" noChangeAspect="1"/>
          </p:cNvPicPr>
          <p:nvPr>
            <p:ph idx="1"/>
          </p:nvPr>
        </p:nvPicPr>
        <p:blipFill>
          <a:blip r:embed="rId2"/>
          <a:stretch>
            <a:fillRect/>
          </a:stretch>
        </p:blipFill>
        <p:spPr>
          <a:xfrm>
            <a:off x="0" y="1856190"/>
            <a:ext cx="6216668" cy="1953809"/>
          </a:xfrm>
          <a:prstGeom prst="rect">
            <a:avLst/>
          </a:prstGeom>
        </p:spPr>
      </p:pic>
      <p:sp>
        <p:nvSpPr>
          <p:cNvPr id="5" name="Text Placeholder 4">
            <a:extLst>
              <a:ext uri="{FF2B5EF4-FFF2-40B4-BE49-F238E27FC236}">
                <a16:creationId xmlns:a16="http://schemas.microsoft.com/office/drawing/2014/main" id="{EEE02C24-FF47-A727-AD12-1FE3C0D8C6AD}"/>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81E37BF-37A7-1B20-D2F9-564FAACD7930}"/>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33050889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F04B6-0A4B-EFB7-A3D3-43C03301AC4B}"/>
              </a:ext>
            </a:extLst>
          </p:cNvPr>
          <p:cNvSpPr>
            <a:spLocks noGrp="1"/>
          </p:cNvSpPr>
          <p:nvPr>
            <p:ph type="title"/>
          </p:nvPr>
        </p:nvSpPr>
        <p:spPr/>
        <p:txBody>
          <a:bodyPr>
            <a:normAutofit/>
          </a:bodyPr>
          <a:lstStyle/>
          <a:p>
            <a:r>
              <a:rPr lang="en-US" dirty="0"/>
              <a:t>Inputs to cost of capital: </a:t>
            </a:r>
            <a:br>
              <a:rPr lang="en-US" dirty="0"/>
            </a:br>
            <a:r>
              <a:rPr lang="en-US" dirty="0"/>
              <a:t>1. Riskfree rate</a:t>
            </a:r>
          </a:p>
        </p:txBody>
      </p:sp>
      <p:pic>
        <p:nvPicPr>
          <p:cNvPr id="6" name="Content Placeholder 5" descr="A picture containing text, antenna&#10;&#10;Description automatically generated">
            <a:extLst>
              <a:ext uri="{FF2B5EF4-FFF2-40B4-BE49-F238E27FC236}">
                <a16:creationId xmlns:a16="http://schemas.microsoft.com/office/drawing/2014/main" id="{017E34D0-E0B6-327F-6813-F39B7CE1347E}"/>
              </a:ext>
            </a:extLst>
          </p:cNvPr>
          <p:cNvPicPr>
            <a:picLocks noGrp="1" noChangeAspect="1"/>
          </p:cNvPicPr>
          <p:nvPr>
            <p:ph idx="1"/>
          </p:nvPr>
        </p:nvPicPr>
        <p:blipFill>
          <a:blip r:embed="rId2"/>
          <a:stretch>
            <a:fillRect/>
          </a:stretch>
        </p:blipFill>
        <p:spPr>
          <a:xfrm>
            <a:off x="628650" y="1488974"/>
            <a:ext cx="5558253" cy="3768826"/>
          </a:xfrm>
          <a:prstGeom prst="rect">
            <a:avLst/>
          </a:prstGeom>
        </p:spPr>
      </p:pic>
      <p:sp>
        <p:nvSpPr>
          <p:cNvPr id="3" name="Text Placeholder 2">
            <a:extLst>
              <a:ext uri="{FF2B5EF4-FFF2-40B4-BE49-F238E27FC236}">
                <a16:creationId xmlns:a16="http://schemas.microsoft.com/office/drawing/2014/main" id="{20090854-11F7-1A5F-7E5E-D3C98CC96D5B}"/>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E46CCCD8-2F80-324C-24F8-AF50CDFCAFB0}"/>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8489950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4ED3A-1E58-8BF9-8C6B-0B2A6F45097F}"/>
              </a:ext>
            </a:extLst>
          </p:cNvPr>
          <p:cNvSpPr>
            <a:spLocks noGrp="1"/>
          </p:cNvSpPr>
          <p:nvPr>
            <p:ph type="title"/>
          </p:nvPr>
        </p:nvSpPr>
        <p:spPr/>
        <p:txBody>
          <a:bodyPr>
            <a:normAutofit/>
          </a:bodyPr>
          <a:lstStyle/>
          <a:p>
            <a:r>
              <a:rPr lang="en-US" dirty="0"/>
              <a:t>2. Default spreads</a:t>
            </a:r>
          </a:p>
        </p:txBody>
      </p:sp>
      <p:pic>
        <p:nvPicPr>
          <p:cNvPr id="6" name="Content Placeholder 5" descr="Chart, bar chart&#10;&#10;Description automatically generated">
            <a:extLst>
              <a:ext uri="{FF2B5EF4-FFF2-40B4-BE49-F238E27FC236}">
                <a16:creationId xmlns:a16="http://schemas.microsoft.com/office/drawing/2014/main" id="{DBA50319-A625-1FE9-03D0-EE64453B53CF}"/>
              </a:ext>
            </a:extLst>
          </p:cNvPr>
          <p:cNvPicPr>
            <a:picLocks noGrp="1" noChangeAspect="1"/>
          </p:cNvPicPr>
          <p:nvPr>
            <p:ph idx="1"/>
          </p:nvPr>
        </p:nvPicPr>
        <p:blipFill>
          <a:blip r:embed="rId2"/>
          <a:stretch>
            <a:fillRect/>
          </a:stretch>
        </p:blipFill>
        <p:spPr>
          <a:xfrm>
            <a:off x="331470" y="1219200"/>
            <a:ext cx="5728967" cy="4114800"/>
          </a:xfrm>
          <a:prstGeom prst="rect">
            <a:avLst/>
          </a:prstGeom>
        </p:spPr>
      </p:pic>
      <p:sp>
        <p:nvSpPr>
          <p:cNvPr id="3" name="Text Placeholder 2">
            <a:extLst>
              <a:ext uri="{FF2B5EF4-FFF2-40B4-BE49-F238E27FC236}">
                <a16:creationId xmlns:a16="http://schemas.microsoft.com/office/drawing/2014/main" id="{28919D51-EDF0-BE34-8A1D-38ACED5EF7EB}"/>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AA410754-7B11-8508-83D2-1A191C6F91B9}"/>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1486917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A0D18-09C7-CBEB-FCB8-0EB8827AA598}"/>
              </a:ext>
            </a:extLst>
          </p:cNvPr>
          <p:cNvSpPr>
            <a:spLocks noGrp="1"/>
          </p:cNvSpPr>
          <p:nvPr>
            <p:ph type="title"/>
          </p:nvPr>
        </p:nvSpPr>
        <p:spPr/>
        <p:txBody>
          <a:bodyPr/>
          <a:lstStyle/>
          <a:p>
            <a:r>
              <a:rPr lang="en-US" dirty="0"/>
              <a:t>3. Equity risk premium</a:t>
            </a:r>
          </a:p>
        </p:txBody>
      </p:sp>
      <p:pic>
        <p:nvPicPr>
          <p:cNvPr id="6" name="Content Placeholder 5" descr="Chart, line chart&#10;&#10;Description automatically generated">
            <a:extLst>
              <a:ext uri="{FF2B5EF4-FFF2-40B4-BE49-F238E27FC236}">
                <a16:creationId xmlns:a16="http://schemas.microsoft.com/office/drawing/2014/main" id="{3A033C8F-6F14-125E-C548-53087E361FF6}"/>
              </a:ext>
            </a:extLst>
          </p:cNvPr>
          <p:cNvPicPr>
            <a:picLocks noGrp="1" noChangeAspect="1"/>
          </p:cNvPicPr>
          <p:nvPr>
            <p:ph idx="1"/>
          </p:nvPr>
        </p:nvPicPr>
        <p:blipFill>
          <a:blip r:embed="rId2"/>
          <a:stretch>
            <a:fillRect/>
          </a:stretch>
        </p:blipFill>
        <p:spPr>
          <a:xfrm>
            <a:off x="0" y="1051832"/>
            <a:ext cx="6189613" cy="3748768"/>
          </a:xfrm>
          <a:prstGeom prst="rect">
            <a:avLst/>
          </a:prstGeom>
        </p:spPr>
      </p:pic>
      <p:sp>
        <p:nvSpPr>
          <p:cNvPr id="3" name="Text Placeholder 2">
            <a:extLst>
              <a:ext uri="{FF2B5EF4-FFF2-40B4-BE49-F238E27FC236}">
                <a16:creationId xmlns:a16="http://schemas.microsoft.com/office/drawing/2014/main" id="{1393557C-94C9-FF7D-630D-DA711ADFCA6E}"/>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BA862804-B63C-A3A3-DCD4-57DB3A57C12C}"/>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32737449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84839-4433-81C3-A8A2-1E83EC05C221}"/>
              </a:ext>
            </a:extLst>
          </p:cNvPr>
          <p:cNvSpPr>
            <a:spLocks noGrp="1"/>
          </p:cNvSpPr>
          <p:nvPr>
            <p:ph type="title"/>
          </p:nvPr>
        </p:nvSpPr>
        <p:spPr/>
        <p:txBody>
          <a:bodyPr>
            <a:normAutofit/>
          </a:bodyPr>
          <a:lstStyle/>
          <a:p>
            <a:r>
              <a:rPr lang="en-US" dirty="0"/>
              <a:t>And by country, in 2022</a:t>
            </a:r>
          </a:p>
        </p:txBody>
      </p:sp>
      <p:pic>
        <p:nvPicPr>
          <p:cNvPr id="6" name="Content Placeholder 5" descr="Diagram, schematic&#10;&#10;Description automatically generated">
            <a:extLst>
              <a:ext uri="{FF2B5EF4-FFF2-40B4-BE49-F238E27FC236}">
                <a16:creationId xmlns:a16="http://schemas.microsoft.com/office/drawing/2014/main" id="{C5C1D9D7-9D3B-EB3A-144B-DF578FD3A9C2}"/>
              </a:ext>
            </a:extLst>
          </p:cNvPr>
          <p:cNvPicPr>
            <a:picLocks noGrp="1" noChangeAspect="1"/>
          </p:cNvPicPr>
          <p:nvPr>
            <p:ph idx="1"/>
          </p:nvPr>
        </p:nvPicPr>
        <p:blipFill>
          <a:blip r:embed="rId2"/>
          <a:stretch>
            <a:fillRect/>
          </a:stretch>
        </p:blipFill>
        <p:spPr>
          <a:xfrm>
            <a:off x="660654" y="1285923"/>
            <a:ext cx="7368318" cy="5528672"/>
          </a:xfrm>
          <a:prstGeom prst="rect">
            <a:avLst/>
          </a:prstGeom>
        </p:spPr>
      </p:pic>
    </p:spTree>
    <p:extLst>
      <p:ext uri="{BB962C8B-B14F-4D97-AF65-F5344CB8AC3E}">
        <p14:creationId xmlns:p14="http://schemas.microsoft.com/office/powerpoint/2010/main" val="33679391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6BCE8-5C7A-4F6F-A7DA-8C89326028C5}"/>
              </a:ext>
            </a:extLst>
          </p:cNvPr>
          <p:cNvSpPr>
            <a:spLocks noGrp="1"/>
          </p:cNvSpPr>
          <p:nvPr>
            <p:ph type="title"/>
          </p:nvPr>
        </p:nvSpPr>
        <p:spPr/>
        <p:txBody>
          <a:bodyPr>
            <a:normAutofit/>
          </a:bodyPr>
          <a:lstStyle/>
          <a:p>
            <a:r>
              <a:rPr lang="en-US" dirty="0"/>
              <a:t>4. Relative risk (beta)</a:t>
            </a:r>
          </a:p>
        </p:txBody>
      </p:sp>
      <p:pic>
        <p:nvPicPr>
          <p:cNvPr id="6" name="Content Placeholder 5" descr="Diagram, text&#10;&#10;Description automatically generated">
            <a:extLst>
              <a:ext uri="{FF2B5EF4-FFF2-40B4-BE49-F238E27FC236}">
                <a16:creationId xmlns:a16="http://schemas.microsoft.com/office/drawing/2014/main" id="{2708510B-40FB-F09E-39FC-586025ACE644}"/>
              </a:ext>
            </a:extLst>
          </p:cNvPr>
          <p:cNvPicPr>
            <a:picLocks noGrp="1" noChangeAspect="1"/>
          </p:cNvPicPr>
          <p:nvPr>
            <p:ph idx="1"/>
          </p:nvPr>
        </p:nvPicPr>
        <p:blipFill>
          <a:blip r:embed="rId2"/>
          <a:stretch>
            <a:fillRect/>
          </a:stretch>
        </p:blipFill>
        <p:spPr>
          <a:xfrm>
            <a:off x="628650" y="1828888"/>
            <a:ext cx="5472656" cy="2971711"/>
          </a:xfrm>
          <a:prstGeom prst="rect">
            <a:avLst/>
          </a:prstGeom>
        </p:spPr>
      </p:pic>
      <p:sp>
        <p:nvSpPr>
          <p:cNvPr id="3" name="Text Placeholder 2">
            <a:extLst>
              <a:ext uri="{FF2B5EF4-FFF2-40B4-BE49-F238E27FC236}">
                <a16:creationId xmlns:a16="http://schemas.microsoft.com/office/drawing/2014/main" id="{49BCE4CD-C6CA-3027-5BF8-F4BDD7B9AEFF}"/>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DA2ED26-9C86-462B-32DF-F32D49F9F1E4}"/>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27135332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65361-B8F8-0ADA-B36F-27E307F2A7D9}"/>
              </a:ext>
            </a:extLst>
          </p:cNvPr>
          <p:cNvSpPr>
            <a:spLocks noGrp="1"/>
          </p:cNvSpPr>
          <p:nvPr>
            <p:ph type="title"/>
          </p:nvPr>
        </p:nvSpPr>
        <p:spPr/>
        <p:txBody>
          <a:bodyPr>
            <a:normAutofit/>
          </a:bodyPr>
          <a:lstStyle/>
          <a:p>
            <a:r>
              <a:rPr lang="en-US" dirty="0"/>
              <a:t>Cost of capital – distribution (all firms)</a:t>
            </a:r>
          </a:p>
        </p:txBody>
      </p:sp>
      <p:pic>
        <p:nvPicPr>
          <p:cNvPr id="6" name="Content Placeholder 5" descr="Chart, bar chart&#10;&#10;Description automatically generated">
            <a:extLst>
              <a:ext uri="{FF2B5EF4-FFF2-40B4-BE49-F238E27FC236}">
                <a16:creationId xmlns:a16="http://schemas.microsoft.com/office/drawing/2014/main" id="{659114E5-5B14-65AE-2F85-6EE4FEAD22DA}"/>
              </a:ext>
            </a:extLst>
          </p:cNvPr>
          <p:cNvPicPr>
            <a:picLocks noGrp="1" noChangeAspect="1"/>
          </p:cNvPicPr>
          <p:nvPr>
            <p:ph idx="1"/>
          </p:nvPr>
        </p:nvPicPr>
        <p:blipFill>
          <a:blip r:embed="rId2"/>
          <a:stretch>
            <a:fillRect/>
          </a:stretch>
        </p:blipFill>
        <p:spPr>
          <a:xfrm>
            <a:off x="628650" y="1403154"/>
            <a:ext cx="5033963" cy="3584966"/>
          </a:xfrm>
          <a:prstGeom prst="rect">
            <a:avLst/>
          </a:prstGeom>
        </p:spPr>
      </p:pic>
      <p:sp>
        <p:nvSpPr>
          <p:cNvPr id="3" name="Text Placeholder 2">
            <a:extLst>
              <a:ext uri="{FF2B5EF4-FFF2-40B4-BE49-F238E27FC236}">
                <a16:creationId xmlns:a16="http://schemas.microsoft.com/office/drawing/2014/main" id="{17D2DE9F-B0E9-2E40-8C65-DCF7D7A0C3CF}"/>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4E41EA3-A11C-AA5E-3179-5F7473D2F631}"/>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3250408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E1634-F6C4-6558-2138-3197105AD17A}"/>
              </a:ext>
            </a:extLst>
          </p:cNvPr>
          <p:cNvSpPr>
            <a:spLocks noGrp="1"/>
          </p:cNvSpPr>
          <p:nvPr>
            <p:ph type="title"/>
          </p:nvPr>
        </p:nvSpPr>
        <p:spPr/>
        <p:txBody>
          <a:bodyPr/>
          <a:lstStyle/>
          <a:p>
            <a:r>
              <a:rPr lang="en-US" dirty="0"/>
              <a:t>And by age decile…</a:t>
            </a:r>
          </a:p>
        </p:txBody>
      </p:sp>
      <p:pic>
        <p:nvPicPr>
          <p:cNvPr id="6" name="Content Placeholder 5" descr="Table&#10;&#10;Description automatically generated">
            <a:extLst>
              <a:ext uri="{FF2B5EF4-FFF2-40B4-BE49-F238E27FC236}">
                <a16:creationId xmlns:a16="http://schemas.microsoft.com/office/drawing/2014/main" id="{68BDE905-C6DF-922D-9353-357B58BE04C6}"/>
              </a:ext>
            </a:extLst>
          </p:cNvPr>
          <p:cNvPicPr>
            <a:picLocks noGrp="1" noChangeAspect="1"/>
          </p:cNvPicPr>
          <p:nvPr>
            <p:ph idx="1"/>
          </p:nvPr>
        </p:nvPicPr>
        <p:blipFill>
          <a:blip r:embed="rId2"/>
          <a:stretch>
            <a:fillRect/>
          </a:stretch>
        </p:blipFill>
        <p:spPr>
          <a:xfrm>
            <a:off x="165100" y="1554480"/>
            <a:ext cx="5527448" cy="3169920"/>
          </a:xfrm>
          <a:prstGeom prst="rect">
            <a:avLst/>
          </a:prstGeom>
        </p:spPr>
      </p:pic>
      <p:sp>
        <p:nvSpPr>
          <p:cNvPr id="3" name="Text Placeholder 2">
            <a:extLst>
              <a:ext uri="{FF2B5EF4-FFF2-40B4-BE49-F238E27FC236}">
                <a16:creationId xmlns:a16="http://schemas.microsoft.com/office/drawing/2014/main" id="{71A418AB-7808-8E95-8028-B8B90FB8D37C}"/>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08C4E855-E8FB-D6FE-9675-19244638A630}"/>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13610015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2CAFC-F15C-AC73-F971-34A4EC74C763}"/>
              </a:ext>
            </a:extLst>
          </p:cNvPr>
          <p:cNvSpPr>
            <a:spLocks noGrp="1"/>
          </p:cNvSpPr>
          <p:nvPr>
            <p:ph type="title"/>
          </p:nvPr>
        </p:nvSpPr>
        <p:spPr/>
        <p:txBody>
          <a:bodyPr>
            <a:normAutofit/>
          </a:bodyPr>
          <a:lstStyle/>
          <a:p>
            <a:r>
              <a:rPr lang="en-US" dirty="0"/>
              <a:t>Extending to private businesses (total risk)</a:t>
            </a:r>
          </a:p>
        </p:txBody>
      </p:sp>
      <p:pic>
        <p:nvPicPr>
          <p:cNvPr id="6" name="Content Placeholder 5" descr="Table&#10;&#10;Description automatically generated">
            <a:extLst>
              <a:ext uri="{FF2B5EF4-FFF2-40B4-BE49-F238E27FC236}">
                <a16:creationId xmlns:a16="http://schemas.microsoft.com/office/drawing/2014/main" id="{5F4D3821-DA92-CBB0-7119-6FCBB69667F0}"/>
              </a:ext>
            </a:extLst>
          </p:cNvPr>
          <p:cNvPicPr>
            <a:picLocks noGrp="1" noChangeAspect="1"/>
          </p:cNvPicPr>
          <p:nvPr>
            <p:ph idx="1"/>
          </p:nvPr>
        </p:nvPicPr>
        <p:blipFill>
          <a:blip r:embed="rId2"/>
          <a:stretch>
            <a:fillRect/>
          </a:stretch>
        </p:blipFill>
        <p:spPr>
          <a:xfrm>
            <a:off x="214789" y="1896592"/>
            <a:ext cx="5707231" cy="1737360"/>
          </a:xfrm>
          <a:prstGeom prst="rect">
            <a:avLst/>
          </a:prstGeom>
        </p:spPr>
      </p:pic>
      <p:sp>
        <p:nvSpPr>
          <p:cNvPr id="3" name="Text Placeholder 2">
            <a:extLst>
              <a:ext uri="{FF2B5EF4-FFF2-40B4-BE49-F238E27FC236}">
                <a16:creationId xmlns:a16="http://schemas.microsoft.com/office/drawing/2014/main" id="{82567CA0-38B5-F064-6DF0-2898B5DEC30C}"/>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6350F461-45C3-D7B2-4C1B-09C941BDF5CE}"/>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13927527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BEC27-34D0-1588-928E-11E6A1A56F38}"/>
              </a:ext>
            </a:extLst>
          </p:cNvPr>
          <p:cNvSpPr>
            <a:spLocks noGrp="1"/>
          </p:cNvSpPr>
          <p:nvPr>
            <p:ph type="title"/>
          </p:nvPr>
        </p:nvSpPr>
        <p:spPr/>
        <p:txBody>
          <a:bodyPr>
            <a:normAutofit/>
          </a:bodyPr>
          <a:lstStyle/>
          <a:p>
            <a:r>
              <a:rPr lang="en-US" dirty="0"/>
              <a:t>Investment decision rules: </a:t>
            </a:r>
            <a:br>
              <a:rPr lang="en-US" dirty="0"/>
            </a:br>
            <a:r>
              <a:rPr lang="en-US" dirty="0"/>
              <a:t>1. Accounting returns</a:t>
            </a:r>
          </a:p>
        </p:txBody>
      </p:sp>
      <p:pic>
        <p:nvPicPr>
          <p:cNvPr id="6" name="Content Placeholder 5" descr="Graphical user interface, text&#10;&#10;Description automatically generated with medium confidence">
            <a:extLst>
              <a:ext uri="{FF2B5EF4-FFF2-40B4-BE49-F238E27FC236}">
                <a16:creationId xmlns:a16="http://schemas.microsoft.com/office/drawing/2014/main" id="{91D0344B-1996-9EA7-D75B-9ECA2E442C19}"/>
              </a:ext>
            </a:extLst>
          </p:cNvPr>
          <p:cNvPicPr>
            <a:picLocks noGrp="1" noChangeAspect="1"/>
          </p:cNvPicPr>
          <p:nvPr>
            <p:ph idx="1"/>
          </p:nvPr>
        </p:nvPicPr>
        <p:blipFill>
          <a:blip r:embed="rId2"/>
          <a:stretch>
            <a:fillRect/>
          </a:stretch>
        </p:blipFill>
        <p:spPr>
          <a:xfrm>
            <a:off x="302533" y="1676400"/>
            <a:ext cx="5868360" cy="2362200"/>
          </a:xfrm>
          <a:prstGeom prst="rect">
            <a:avLst/>
          </a:prstGeom>
        </p:spPr>
      </p:pic>
      <p:sp>
        <p:nvSpPr>
          <p:cNvPr id="3" name="Text Placeholder 2">
            <a:extLst>
              <a:ext uri="{FF2B5EF4-FFF2-40B4-BE49-F238E27FC236}">
                <a16:creationId xmlns:a16="http://schemas.microsoft.com/office/drawing/2014/main" id="{509674B8-313D-18FC-4F84-3C8FBED1D78F}"/>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8D97410A-20E2-D876-D8AC-92B49E36A7ED}"/>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29397683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0EF9F-16E9-1EC5-3955-4391AAD075B7}"/>
              </a:ext>
            </a:extLst>
          </p:cNvPr>
          <p:cNvSpPr>
            <a:spLocks noGrp="1"/>
          </p:cNvSpPr>
          <p:nvPr>
            <p:ph type="title"/>
          </p:nvPr>
        </p:nvSpPr>
        <p:spPr/>
        <p:txBody>
          <a:bodyPr/>
          <a:lstStyle/>
          <a:p>
            <a:r>
              <a:rPr lang="en-US" dirty="0"/>
              <a:t>Accounting returns – by age decile</a:t>
            </a:r>
          </a:p>
        </p:txBody>
      </p:sp>
      <p:pic>
        <p:nvPicPr>
          <p:cNvPr id="6" name="Content Placeholder 5">
            <a:extLst>
              <a:ext uri="{FF2B5EF4-FFF2-40B4-BE49-F238E27FC236}">
                <a16:creationId xmlns:a16="http://schemas.microsoft.com/office/drawing/2014/main" id="{1B4F1C08-2673-8345-748B-56C212D0F0C5}"/>
              </a:ext>
            </a:extLst>
          </p:cNvPr>
          <p:cNvPicPr>
            <a:picLocks noGrp="1" noChangeAspect="1"/>
          </p:cNvPicPr>
          <p:nvPr>
            <p:ph idx="1"/>
          </p:nvPr>
        </p:nvPicPr>
        <p:blipFill>
          <a:blip r:embed="rId2"/>
          <a:stretch>
            <a:fillRect/>
          </a:stretch>
        </p:blipFill>
        <p:spPr>
          <a:xfrm>
            <a:off x="214789" y="1752600"/>
            <a:ext cx="5997923" cy="2286000"/>
          </a:xfrm>
          <a:prstGeom prst="rect">
            <a:avLst/>
          </a:prstGeom>
        </p:spPr>
      </p:pic>
      <p:sp>
        <p:nvSpPr>
          <p:cNvPr id="3" name="Text Placeholder 2">
            <a:extLst>
              <a:ext uri="{FF2B5EF4-FFF2-40B4-BE49-F238E27FC236}">
                <a16:creationId xmlns:a16="http://schemas.microsoft.com/office/drawing/2014/main" id="{06EB5492-1161-771D-0EE3-F7E2A5384815}"/>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4894D6C8-B234-3CF0-D004-2EFFB7957EDD}"/>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2624366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3802C-570C-C734-26C1-D7493A7FFF3B}"/>
              </a:ext>
            </a:extLst>
          </p:cNvPr>
          <p:cNvSpPr>
            <a:spLocks noGrp="1"/>
          </p:cNvSpPr>
          <p:nvPr>
            <p:ph type="title"/>
          </p:nvPr>
        </p:nvSpPr>
        <p:spPr/>
        <p:txBody>
          <a:bodyPr>
            <a:normAutofit fontScale="90000"/>
          </a:bodyPr>
          <a:lstStyle/>
          <a:p>
            <a:r>
              <a:rPr lang="en-US" dirty="0"/>
              <a:t>Investment decision rules:</a:t>
            </a:r>
            <a:br>
              <a:rPr lang="en-US" dirty="0"/>
            </a:br>
            <a:r>
              <a:rPr lang="en-US" dirty="0"/>
              <a:t>2. Discounted Cashflow approaches</a:t>
            </a:r>
          </a:p>
        </p:txBody>
      </p:sp>
      <p:sp>
        <p:nvSpPr>
          <p:cNvPr id="3" name="Content Placeholder 2">
            <a:extLst>
              <a:ext uri="{FF2B5EF4-FFF2-40B4-BE49-F238E27FC236}">
                <a16:creationId xmlns:a16="http://schemas.microsoft.com/office/drawing/2014/main" id="{AD122121-6BE5-9936-E81C-63D5CA3C91BF}"/>
              </a:ext>
            </a:extLst>
          </p:cNvPr>
          <p:cNvSpPr>
            <a:spLocks noGrp="1"/>
          </p:cNvSpPr>
          <p:nvPr>
            <p:ph idx="1"/>
          </p:nvPr>
        </p:nvSpPr>
        <p:spPr/>
        <p:txBody>
          <a:bodyPr>
            <a:normAutofit/>
          </a:bodyPr>
          <a:lstStyle/>
          <a:p>
            <a:pPr lvl="0"/>
            <a:r>
              <a:rPr lang="en-US" dirty="0"/>
              <a:t>The </a:t>
            </a:r>
            <a:r>
              <a:rPr lang="en-US" b="1" dirty="0"/>
              <a:t>net present value of a project </a:t>
            </a:r>
            <a:r>
              <a:rPr lang="en-US" dirty="0"/>
              <a:t>is the sum of the present values of the expected cash flows on the project, over its lifetime, discounted back at the hurdle rate, </a:t>
            </a:r>
            <a:r>
              <a:rPr lang="en-US" dirty="0" err="1"/>
              <a:t>i</a:t>
            </a:r>
            <a:r>
              <a:rPr lang="en-US" dirty="0"/>
              <a:t>..e, the cost of equity or capital. If the NPV is greater (less) than zero, the project is generating a return that exceeds (trails) its hurdle rate and is a good (bad) project. </a:t>
            </a:r>
          </a:p>
          <a:p>
            <a:pPr lvl="0"/>
            <a:r>
              <a:rPr lang="en-US" dirty="0"/>
              <a:t>The </a:t>
            </a:r>
            <a:r>
              <a:rPr lang="en-US" b="1" dirty="0"/>
              <a:t>internal rate of return </a:t>
            </a:r>
            <a:r>
              <a:rPr lang="en-US" dirty="0"/>
              <a:t>is the discount rate that makes the aggregated present value of all cash flows on the project equal to zero. That internal rate of return can be compared to the hurdle rate for the project, and if it exceeds (falls below) the hurdle rate, the project is a good project</a:t>
            </a:r>
          </a:p>
          <a:p>
            <a:endParaRPr lang="en-US" dirty="0"/>
          </a:p>
        </p:txBody>
      </p:sp>
      <p:sp>
        <p:nvSpPr>
          <p:cNvPr id="5" name="Text Placeholder 4">
            <a:extLst>
              <a:ext uri="{FF2B5EF4-FFF2-40B4-BE49-F238E27FC236}">
                <a16:creationId xmlns:a16="http://schemas.microsoft.com/office/drawing/2014/main" id="{0B6A5A36-B487-2B33-576E-97245E1CBBDC}"/>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37BEB071-B4D4-B4DD-0671-B04ADF82C126}"/>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23211143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0ECC1-F0B6-B670-9DAA-3B33DD3F71B7}"/>
              </a:ext>
            </a:extLst>
          </p:cNvPr>
          <p:cNvSpPr>
            <a:spLocks noGrp="1"/>
          </p:cNvSpPr>
          <p:nvPr>
            <p:ph type="title"/>
          </p:nvPr>
        </p:nvSpPr>
        <p:spPr/>
        <p:txBody>
          <a:bodyPr/>
          <a:lstStyle/>
          <a:p>
            <a:r>
              <a:rPr lang="en-US" dirty="0"/>
              <a:t>NPV vs </a:t>
            </a:r>
            <a:r>
              <a:rPr lang="en-US" dirty="0" err="1"/>
              <a:t>irr</a:t>
            </a:r>
            <a:endParaRPr lang="en-US" dirty="0"/>
          </a:p>
        </p:txBody>
      </p:sp>
      <p:sp>
        <p:nvSpPr>
          <p:cNvPr id="3" name="Content Placeholder 2">
            <a:extLst>
              <a:ext uri="{FF2B5EF4-FFF2-40B4-BE49-F238E27FC236}">
                <a16:creationId xmlns:a16="http://schemas.microsoft.com/office/drawing/2014/main" id="{326465D6-78E7-31B3-61E1-2C4730CBB903}"/>
              </a:ext>
            </a:extLst>
          </p:cNvPr>
          <p:cNvSpPr>
            <a:spLocks noGrp="1"/>
          </p:cNvSpPr>
          <p:nvPr>
            <p:ph idx="1"/>
          </p:nvPr>
        </p:nvSpPr>
        <p:spPr/>
        <p:txBody>
          <a:bodyPr>
            <a:normAutofit fontScale="92500" lnSpcReduction="10000"/>
          </a:bodyPr>
          <a:lstStyle/>
          <a:p>
            <a:pPr lvl="0"/>
            <a:r>
              <a:rPr lang="en-US" sz="1600" b="1" dirty="0"/>
              <a:t>Percent versus Absolute Value</a:t>
            </a:r>
            <a:r>
              <a:rPr lang="en-US" sz="1600" dirty="0"/>
              <a:t>: The first difference is that the NPV for a project is an absolute value, i.e., with expected dollar cash flows, the NPV will be a dollar value, biasing it towards investments that require more capital. The internal rate of return, as a percentage value, is likely to skew towards projects that require less capital, yielding rankings that diverge from the NPV rule. </a:t>
            </a:r>
          </a:p>
          <a:p>
            <a:pPr lvl="0"/>
            <a:r>
              <a:rPr lang="en-US" sz="1600" b="1" dirty="0"/>
              <a:t>Unique versus Multiple Value</a:t>
            </a:r>
            <a:r>
              <a:rPr lang="en-US" sz="1600" dirty="0"/>
              <a:t>s: There can be only one net present value for a project, but if a project has cash flows that change sign more than once, going from negative to positive and then back to negative, over time, there can be more than one internal rate of return for the project.</a:t>
            </a:r>
          </a:p>
          <a:p>
            <a:pPr lvl="0"/>
            <a:r>
              <a:rPr lang="en-US" sz="1600" b="1" dirty="0"/>
              <a:t>Reinvestment of intermediate cash flows</a:t>
            </a:r>
            <a:r>
              <a:rPr lang="en-US" sz="1600" dirty="0"/>
              <a:t>: The NPV rule assumes that these intermediate cash flows are reinvested at the hurdle rate, a safe assumption if these hurdle rates represent what investors can earn in the market right now on investments of equivalent risk. The IRR rule assumes that intermediate cash flows get reinvested at the computed IRR for the project, an implicit assumption that the business will continue to have new projects very similar in quality and returns to the one that is being assessed, in the future.</a:t>
            </a:r>
          </a:p>
        </p:txBody>
      </p:sp>
      <p:sp>
        <p:nvSpPr>
          <p:cNvPr id="5" name="Text Placeholder 4">
            <a:extLst>
              <a:ext uri="{FF2B5EF4-FFF2-40B4-BE49-F238E27FC236}">
                <a16:creationId xmlns:a16="http://schemas.microsoft.com/office/drawing/2014/main" id="{E9782D63-C934-1A4C-0641-7BDC94CA3604}"/>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89BD2263-C695-97A8-DB9E-2A764B6DED15}"/>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25185068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44293-58D8-4FA2-E47B-77133B98766D}"/>
              </a:ext>
            </a:extLst>
          </p:cNvPr>
          <p:cNvSpPr>
            <a:spLocks noGrp="1"/>
          </p:cNvSpPr>
          <p:nvPr>
            <p:ph type="title"/>
          </p:nvPr>
        </p:nvSpPr>
        <p:spPr/>
        <p:txBody>
          <a:bodyPr>
            <a:normAutofit/>
          </a:bodyPr>
          <a:lstStyle/>
          <a:p>
            <a:r>
              <a:rPr lang="en-US" dirty="0"/>
              <a:t>Investment decision rules: </a:t>
            </a:r>
            <a:br>
              <a:rPr lang="en-US" dirty="0"/>
            </a:br>
            <a:r>
              <a:rPr lang="en-US" dirty="0"/>
              <a:t>3. Real options</a:t>
            </a:r>
          </a:p>
        </p:txBody>
      </p:sp>
      <p:pic>
        <p:nvPicPr>
          <p:cNvPr id="6" name="Content Placeholder 5" descr="Diagram&#10;&#10;Description automatically generated">
            <a:extLst>
              <a:ext uri="{FF2B5EF4-FFF2-40B4-BE49-F238E27FC236}">
                <a16:creationId xmlns:a16="http://schemas.microsoft.com/office/drawing/2014/main" id="{685ED41C-0F95-1A57-BF52-5FBD2E897BEF}"/>
              </a:ext>
            </a:extLst>
          </p:cNvPr>
          <p:cNvPicPr>
            <a:picLocks noGrp="1" noChangeAspect="1"/>
          </p:cNvPicPr>
          <p:nvPr>
            <p:ph idx="1"/>
          </p:nvPr>
        </p:nvPicPr>
        <p:blipFill>
          <a:blip r:embed="rId2"/>
          <a:stretch>
            <a:fillRect/>
          </a:stretch>
        </p:blipFill>
        <p:spPr>
          <a:xfrm>
            <a:off x="327612" y="1523614"/>
            <a:ext cx="5692203" cy="3048386"/>
          </a:xfrm>
          <a:prstGeom prst="rect">
            <a:avLst/>
          </a:prstGeom>
        </p:spPr>
      </p:pic>
      <p:sp>
        <p:nvSpPr>
          <p:cNvPr id="3" name="Text Placeholder 2">
            <a:extLst>
              <a:ext uri="{FF2B5EF4-FFF2-40B4-BE49-F238E27FC236}">
                <a16:creationId xmlns:a16="http://schemas.microsoft.com/office/drawing/2014/main" id="{EDEA0560-45F5-AC6A-E10D-FA1A2677B05D}"/>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A89EA30C-81DB-7FCE-A6DE-98DC7B6FE4B7}"/>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1742026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E21A9-1E7F-B936-5C2C-11DBB3CB89E0}"/>
              </a:ext>
            </a:extLst>
          </p:cNvPr>
          <p:cNvSpPr>
            <a:spLocks noGrp="1"/>
          </p:cNvSpPr>
          <p:nvPr>
            <p:ph type="title"/>
          </p:nvPr>
        </p:nvSpPr>
        <p:spPr/>
        <p:txBody>
          <a:bodyPr/>
          <a:lstStyle/>
          <a:p>
            <a:r>
              <a:rPr lang="en-US" dirty="0"/>
              <a:t>Real options in practice</a:t>
            </a:r>
          </a:p>
        </p:txBody>
      </p:sp>
      <p:sp>
        <p:nvSpPr>
          <p:cNvPr id="3" name="Content Placeholder 2">
            <a:extLst>
              <a:ext uri="{FF2B5EF4-FFF2-40B4-BE49-F238E27FC236}">
                <a16:creationId xmlns:a16="http://schemas.microsoft.com/office/drawing/2014/main" id="{9FBA3F54-36A9-E4AE-325E-895024F41B2D}"/>
              </a:ext>
            </a:extLst>
          </p:cNvPr>
          <p:cNvSpPr>
            <a:spLocks noGrp="1"/>
          </p:cNvSpPr>
          <p:nvPr>
            <p:ph idx="1"/>
          </p:nvPr>
        </p:nvSpPr>
        <p:spPr/>
        <p:txBody>
          <a:bodyPr>
            <a:normAutofit fontScale="85000" lnSpcReduction="20000"/>
          </a:bodyPr>
          <a:lstStyle/>
          <a:p>
            <a:r>
              <a:rPr lang="en-US" dirty="0"/>
              <a:t>Real options are notoriously difficult to value, since the option pricing models that we use to value listed options do not adapt well to valuing project options, where the underlying asset is not traded, the options are long term and early exercise is more the rule than the exception. </a:t>
            </a:r>
          </a:p>
          <a:p>
            <a:r>
              <a:rPr lang="en-US" dirty="0"/>
              <a:t>However, recognizing that there is a real option embedded in a project can yield valuable insights and alter decision making. Thus, even without attaching a value to the option, we know that option to expand have the most value, when the market you plan to expand into is a big one and when you are most uncertain about its size, and whether you will be able to enter it. </a:t>
            </a:r>
          </a:p>
          <a:p>
            <a:r>
              <a:rPr lang="en-US" dirty="0"/>
              <a:t>While businesses across the life cycle can and often do make real options arguments for investing in projects that don’t pass financial muster (NPV is less than zero or return on capital is less than the cost of capital), you can see the appeal to young firms, especially those entering large markets, since they often face the most uncertainty about the future. </a:t>
            </a:r>
          </a:p>
          <a:p>
            <a:endParaRPr lang="en-US" dirty="0"/>
          </a:p>
        </p:txBody>
      </p:sp>
      <p:sp>
        <p:nvSpPr>
          <p:cNvPr id="5" name="Text Placeholder 4">
            <a:extLst>
              <a:ext uri="{FF2B5EF4-FFF2-40B4-BE49-F238E27FC236}">
                <a16:creationId xmlns:a16="http://schemas.microsoft.com/office/drawing/2014/main" id="{5CBDA630-A7F0-44E0-4549-E4CDF6DC4375}"/>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9794C657-1678-CC32-8C3A-6D4C42901EA1}"/>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8804263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53286-4204-5515-7686-918C21CDF4A0}"/>
              </a:ext>
            </a:extLst>
          </p:cNvPr>
          <p:cNvSpPr>
            <a:spLocks noGrp="1"/>
          </p:cNvSpPr>
          <p:nvPr>
            <p:ph type="title"/>
          </p:nvPr>
        </p:nvSpPr>
        <p:spPr/>
        <p:txBody>
          <a:bodyPr>
            <a:normAutofit fontScale="90000"/>
          </a:bodyPr>
          <a:lstStyle/>
          <a:p>
            <a:r>
              <a:rPr lang="en-US" dirty="0"/>
              <a:t>Investment decision rules across the life </a:t>
            </a:r>
            <a:r>
              <a:rPr lang="en-US" dirty="0" err="1"/>
              <a:t>cyCle</a:t>
            </a:r>
            <a:r>
              <a:rPr lang="en-US" dirty="0"/>
              <a:t>!</a:t>
            </a:r>
          </a:p>
        </p:txBody>
      </p:sp>
      <p:pic>
        <p:nvPicPr>
          <p:cNvPr id="5" name="Content Placeholder 4" descr="Chart&#10;&#10;Description automatically generated with medium confidence">
            <a:extLst>
              <a:ext uri="{FF2B5EF4-FFF2-40B4-BE49-F238E27FC236}">
                <a16:creationId xmlns:a16="http://schemas.microsoft.com/office/drawing/2014/main" id="{AE5FC92D-7C3D-E724-289F-6456484C7F15}"/>
              </a:ext>
            </a:extLst>
          </p:cNvPr>
          <p:cNvPicPr>
            <a:picLocks noGrp="1" noChangeAspect="1"/>
          </p:cNvPicPr>
          <p:nvPr>
            <p:ph idx="1"/>
          </p:nvPr>
        </p:nvPicPr>
        <p:blipFill>
          <a:blip r:embed="rId2"/>
          <a:stretch>
            <a:fillRect/>
          </a:stretch>
        </p:blipFill>
        <p:spPr>
          <a:xfrm>
            <a:off x="1676400" y="1673506"/>
            <a:ext cx="6324600" cy="5119508"/>
          </a:xfrm>
          <a:prstGeom prst="rect">
            <a:avLst/>
          </a:prstGeom>
        </p:spPr>
      </p:pic>
    </p:spTree>
    <p:extLst>
      <p:ext uri="{BB962C8B-B14F-4D97-AF65-F5344CB8AC3E}">
        <p14:creationId xmlns:p14="http://schemas.microsoft.com/office/powerpoint/2010/main" val="181190780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{4ED3E472-F967-4B46-B9EF-D8C12DA60E0B}tf10001070</Template>
  <TotalTime>36646</TotalTime>
  <Pages>63</Pages>
  <Words>733</Words>
  <Application>Microsoft Macintosh PowerPoint</Application>
  <PresentationFormat>Letter Paper (8.5x11 in)</PresentationFormat>
  <Paragraphs>46</Paragraphs>
  <Slides>20</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Calibri</vt:lpstr>
      <vt:lpstr>Helvetica</vt:lpstr>
      <vt:lpstr>Rockwell</vt:lpstr>
      <vt:lpstr>Rockwell Condensed</vt:lpstr>
      <vt:lpstr>Rockwell Extra Bold</vt:lpstr>
      <vt:lpstr>Wingdings</vt:lpstr>
      <vt:lpstr>Wood Type</vt:lpstr>
      <vt:lpstr>Chapter 6: The Investing Decision across the life cycle </vt:lpstr>
      <vt:lpstr>The investment process</vt:lpstr>
      <vt:lpstr>The hurdle rate: Cost of capital</vt:lpstr>
      <vt:lpstr>The cost of debt</vt:lpstr>
      <vt:lpstr>The cost of equity</vt:lpstr>
      <vt:lpstr>Inputs to cost of capital:  1. Riskfree rate</vt:lpstr>
      <vt:lpstr>2. Default spreads</vt:lpstr>
      <vt:lpstr>3. Equity risk premium</vt:lpstr>
      <vt:lpstr>And by country, in 2022</vt:lpstr>
      <vt:lpstr>4. Relative risk (beta)</vt:lpstr>
      <vt:lpstr>Cost of capital – distribution (all firms)</vt:lpstr>
      <vt:lpstr>And by age decile…</vt:lpstr>
      <vt:lpstr>Extending to private businesses (total risk)</vt:lpstr>
      <vt:lpstr>Investment decision rules:  1. Accounting returns</vt:lpstr>
      <vt:lpstr>Accounting returns – by age decile</vt:lpstr>
      <vt:lpstr>Investment decision rules: 2. Discounted Cashflow approaches</vt:lpstr>
      <vt:lpstr>NPV vs irr</vt:lpstr>
      <vt:lpstr>Investment decision rules:  3. Real options</vt:lpstr>
      <vt:lpstr>Real options in practice</vt:lpstr>
      <vt:lpstr>Investment decision rules across the life cyCle!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Option Pricing Theory and Applications</dc:title>
  <dc:subject/>
  <dc:creator>Aswath Damodaran</dc:creator>
  <cp:keywords/>
  <dc:description/>
  <cp:lastModifiedBy>Aswath Damodaran</cp:lastModifiedBy>
  <cp:revision>567</cp:revision>
  <cp:lastPrinted>2024-08-06T16:39:41Z</cp:lastPrinted>
  <dcterms:created xsi:type="dcterms:W3CDTF">2010-08-23T11:25:52Z</dcterms:created>
  <dcterms:modified xsi:type="dcterms:W3CDTF">2024-08-06T16:43:17Z</dcterms:modified>
</cp:coreProperties>
</file>