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2"/>
  </p:notesMasterIdLst>
  <p:handoutMasterIdLst>
    <p:handoutMasterId r:id="rId23"/>
  </p:handoutMasterIdLst>
  <p:sldIdLst>
    <p:sldId id="405" r:id="rId2"/>
    <p:sldId id="406" r:id="rId3"/>
    <p:sldId id="432" r:id="rId4"/>
    <p:sldId id="415" r:id="rId5"/>
    <p:sldId id="416" r:id="rId6"/>
    <p:sldId id="417" r:id="rId7"/>
    <p:sldId id="431" r:id="rId8"/>
    <p:sldId id="418" r:id="rId9"/>
    <p:sldId id="419" r:id="rId10"/>
    <p:sldId id="407" r:id="rId11"/>
    <p:sldId id="408" r:id="rId12"/>
    <p:sldId id="421" r:id="rId13"/>
    <p:sldId id="410" r:id="rId14"/>
    <p:sldId id="422" r:id="rId15"/>
    <p:sldId id="433" r:id="rId16"/>
    <p:sldId id="434" r:id="rId17"/>
    <p:sldId id="435" r:id="rId18"/>
    <p:sldId id="437" r:id="rId19"/>
    <p:sldId id="436" r:id="rId20"/>
    <p:sldId id="438" r:id="rId2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42"/>
    <p:restoredTop sz="93605"/>
  </p:normalViewPr>
  <p:slideViewPr>
    <p:cSldViewPr>
      <p:cViewPr varScale="1">
        <p:scale>
          <a:sx n="110" d="100"/>
          <a:sy n="110" d="100"/>
        </p:scale>
        <p:origin x="192"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7: The Financing Decision across the life cycle </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normAutofit/>
          </a:bodyPr>
          <a:lstStyle/>
          <a:p>
            <a:r>
              <a:rPr lang="en-US" dirty="0"/>
              <a:t>The Debt-Equity trade off</a:t>
            </a:r>
          </a:p>
        </p:txBody>
      </p:sp>
      <p:sp>
        <p:nvSpPr>
          <p:cNvPr id="3" name="Text Placeholder 2">
            <a:extLst>
              <a:ext uri="{FF2B5EF4-FFF2-40B4-BE49-F238E27FC236}">
                <a16:creationId xmlns:a16="http://schemas.microsoft.com/office/drawing/2014/main" id="{2A0E0145-41A1-34D6-C2E6-EC5CF4190B5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
        <p:nvSpPr>
          <p:cNvPr id="7" name="Content Placeholder 6">
            <a:extLst>
              <a:ext uri="{FF2B5EF4-FFF2-40B4-BE49-F238E27FC236}">
                <a16:creationId xmlns:a16="http://schemas.microsoft.com/office/drawing/2014/main" id="{6D99800B-5C38-838E-DDB4-4F3006C51D30}"/>
              </a:ext>
            </a:extLst>
          </p:cNvPr>
          <p:cNvSpPr>
            <a:spLocks noGrp="1"/>
          </p:cNvSpPr>
          <p:nvPr>
            <p:ph idx="1"/>
          </p:nvPr>
        </p:nvSpPr>
        <p:spPr/>
        <p:txBody>
          <a:bodyPr>
            <a:normAutofit/>
          </a:bodyPr>
          <a:lstStyle/>
          <a:p>
            <a:r>
              <a:rPr lang="en-US" dirty="0">
                <a:effectLst/>
                <a:latin typeface="Times"/>
                <a:ea typeface="Times New Roman" panose="02020603050405020304" pitchFamily="18" charset="0"/>
                <a:cs typeface="Times New Roman" panose="02020603050405020304" pitchFamily="18" charset="0"/>
              </a:rPr>
              <a:t>If the choice that businesses face is between using equity and debt, the way to determine which funding source will benefit them more is to weigh the costs and benefits of borrowing money, relative to using equity. </a:t>
            </a:r>
          </a:p>
          <a:p>
            <a:pPr lvl="1"/>
            <a:r>
              <a:rPr lang="en-US" dirty="0">
                <a:effectLst/>
                <a:latin typeface="Times"/>
                <a:ea typeface="Times New Roman" panose="02020603050405020304" pitchFamily="18" charset="0"/>
                <a:cs typeface="Times New Roman" panose="02020603050405020304" pitchFamily="18" charset="0"/>
              </a:rPr>
              <a:t>We will start by arguing that many businesses are drawn to debt for what we will term </a:t>
            </a:r>
            <a:r>
              <a:rPr lang="en-US" i="1" dirty="0">
                <a:effectLst/>
                <a:latin typeface="Times"/>
                <a:ea typeface="Times New Roman" panose="02020603050405020304" pitchFamily="18" charset="0"/>
                <a:cs typeface="Times New Roman" panose="02020603050405020304" pitchFamily="18" charset="0"/>
              </a:rPr>
              <a:t>illusory reasons</a:t>
            </a:r>
            <a:r>
              <a:rPr lang="en-US" dirty="0">
                <a:effectLst/>
                <a:latin typeface="Times"/>
                <a:ea typeface="Times New Roman" panose="02020603050405020304" pitchFamily="18" charset="0"/>
                <a:cs typeface="Times New Roman" panose="02020603050405020304" pitchFamily="18" charset="0"/>
              </a:rPr>
              <a:t>,. </a:t>
            </a:r>
          </a:p>
          <a:p>
            <a:pPr lvl="1"/>
            <a:r>
              <a:rPr lang="en-US" dirty="0">
                <a:effectLst/>
                <a:latin typeface="Times"/>
                <a:ea typeface="Times New Roman" panose="02020603050405020304" pitchFamily="18" charset="0"/>
                <a:cs typeface="Times New Roman" panose="02020603050405020304" pitchFamily="18" charset="0"/>
              </a:rPr>
              <a:t>We will then move to the other end of the spectrum, and consider </a:t>
            </a:r>
            <a:r>
              <a:rPr lang="en-US" i="1" dirty="0">
                <a:effectLst/>
                <a:latin typeface="Times"/>
                <a:ea typeface="Times New Roman" panose="02020603050405020304" pitchFamily="18" charset="0"/>
                <a:cs typeface="Times New Roman" panose="02020603050405020304" pitchFamily="18" charset="0"/>
              </a:rPr>
              <a:t>just the financial tradeoffs</a:t>
            </a:r>
            <a:r>
              <a:rPr lang="en-US" dirty="0">
                <a:effectLst/>
                <a:latin typeface="Times"/>
                <a:ea typeface="Times New Roman" panose="02020603050405020304" pitchFamily="18" charset="0"/>
                <a:cs typeface="Times New Roman" panose="02020603050405020304" pitchFamily="18" charset="0"/>
              </a:rPr>
              <a:t>, i.e., the fundamental costs and benefits of borrowing. </a:t>
            </a:r>
          </a:p>
          <a:p>
            <a:pPr lvl="1"/>
            <a:r>
              <a:rPr lang="en-US" dirty="0">
                <a:effectLst/>
                <a:latin typeface="Times"/>
                <a:ea typeface="Times New Roman" panose="02020603050405020304" pitchFamily="18" charset="0"/>
                <a:cs typeface="Times New Roman" panose="02020603050405020304" pitchFamily="18" charset="0"/>
              </a:rPr>
              <a:t>We will end by </a:t>
            </a:r>
            <a:r>
              <a:rPr lang="en-US" i="1" dirty="0">
                <a:effectLst/>
                <a:latin typeface="Times"/>
                <a:ea typeface="Times New Roman" panose="02020603050405020304" pitchFamily="18" charset="0"/>
                <a:cs typeface="Times New Roman" panose="02020603050405020304" pitchFamily="18" charset="0"/>
              </a:rPr>
              <a:t>looking at market frictions</a:t>
            </a:r>
            <a:r>
              <a:rPr lang="en-US" dirty="0">
                <a:effectLst/>
                <a:latin typeface="Times"/>
                <a:ea typeface="Times New Roman" panose="02020603050405020304" pitchFamily="18" charset="0"/>
                <a:cs typeface="Times New Roman" panose="02020603050405020304" pitchFamily="18" charset="0"/>
              </a:rPr>
              <a:t>, mispricing and distortions that can lead some businesses to borrow more or less than they should, given fundamentals, and how these deviations vary across the life cycle. </a:t>
            </a:r>
            <a:endParaRPr lang="en-US" sz="2000" dirty="0"/>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The Illusory trade off</a:t>
            </a:r>
          </a:p>
        </p:txBody>
      </p:sp>
      <p:pic>
        <p:nvPicPr>
          <p:cNvPr id="8" name="Content Placeholder 7" descr="Diagram, text&#10;&#10;Description automatically generated">
            <a:extLst>
              <a:ext uri="{FF2B5EF4-FFF2-40B4-BE49-F238E27FC236}">
                <a16:creationId xmlns:a16="http://schemas.microsoft.com/office/drawing/2014/main" id="{57785DE2-C469-E321-2FAE-E4D2A61ACDA5}"/>
              </a:ext>
            </a:extLst>
          </p:cNvPr>
          <p:cNvPicPr>
            <a:picLocks noGrp="1" noChangeAspect="1"/>
          </p:cNvPicPr>
          <p:nvPr>
            <p:ph idx="1"/>
          </p:nvPr>
        </p:nvPicPr>
        <p:blipFill>
          <a:blip r:embed="rId2"/>
          <a:stretch>
            <a:fillRect/>
          </a:stretch>
        </p:blipFill>
        <p:spPr>
          <a:xfrm>
            <a:off x="76200" y="1554480"/>
            <a:ext cx="6174446" cy="2865120"/>
          </a:xfrm>
        </p:spPr>
      </p:pic>
      <p:sp>
        <p:nvSpPr>
          <p:cNvPr id="12" name="Text Placeholder 11">
            <a:extLst>
              <a:ext uri="{FF2B5EF4-FFF2-40B4-BE49-F238E27FC236}">
                <a16:creationId xmlns:a16="http://schemas.microsoft.com/office/drawing/2014/main" id="{9F995359-F434-59B7-9E49-1B279C6FABA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And implications across life cycle</a:t>
            </a:r>
          </a:p>
        </p:txBody>
      </p:sp>
      <p:sp>
        <p:nvSpPr>
          <p:cNvPr id="7" name="Content Placeholder 6">
            <a:extLst>
              <a:ext uri="{FF2B5EF4-FFF2-40B4-BE49-F238E27FC236}">
                <a16:creationId xmlns:a16="http://schemas.microsoft.com/office/drawing/2014/main" id="{C031EDDA-9EFA-D33A-9FD0-E8077587897C}"/>
              </a:ext>
            </a:extLst>
          </p:cNvPr>
          <p:cNvSpPr>
            <a:spLocks noGrp="1"/>
          </p:cNvSpPr>
          <p:nvPr>
            <p:ph idx="1"/>
          </p:nvPr>
        </p:nvSpPr>
        <p:spPr/>
        <p:txBody>
          <a:bodyPr>
            <a:normAutofit fontScale="92500" lnSpcReduction="10000"/>
          </a:bodyPr>
          <a:lstStyle/>
          <a:p>
            <a:r>
              <a:rPr lang="en-US" dirty="0"/>
              <a:t>While these illusory reasons are used by firms across the life cycle, they </a:t>
            </a:r>
            <a:r>
              <a:rPr lang="en-US" b="1" dirty="0"/>
              <a:t>can often explain inexplicable choices</a:t>
            </a:r>
            <a:r>
              <a:rPr lang="en-US" dirty="0"/>
              <a:t> made by firms at each stage. </a:t>
            </a:r>
          </a:p>
          <a:p>
            <a:pPr lvl="1"/>
            <a:r>
              <a:rPr lang="en-US" dirty="0"/>
              <a:t>There are </a:t>
            </a:r>
            <a:r>
              <a:rPr lang="en-US" i="1" dirty="0"/>
              <a:t>young firms, clearly unsuited to debt, that choose to borrow money because the interest rate that they pay on the debt looks lower than the target rates demanded by venture capitalists</a:t>
            </a:r>
            <a:r>
              <a:rPr lang="en-US" dirty="0"/>
              <a:t>.  This illusion is fed by the inclusion of equity components in debt, as is the case with convertible debt or venture debt paired with equity warrants, that lower the interest rate on the debt. </a:t>
            </a:r>
          </a:p>
          <a:p>
            <a:pPr lvl="1"/>
            <a:r>
              <a:rPr lang="en-US" dirty="0"/>
              <a:t>At the other end of the spectrum, </a:t>
            </a:r>
            <a:r>
              <a:rPr lang="en-US" i="1" dirty="0"/>
              <a:t>there are mature firms that are family-run that view equity as a free or very cheap source of capital that choose to borrow very little or no money</a:t>
            </a:r>
            <a:r>
              <a:rPr lang="en-US" dirty="0"/>
              <a:t> and take investments that barely make money, because of their misconceptions about funding costs. At the heart of this illusion is the belief that dividends are the only cost of equity.</a:t>
            </a:r>
          </a:p>
          <a:p>
            <a:endParaRPr lang="en-US" dirty="0"/>
          </a:p>
        </p:txBody>
      </p:sp>
      <p:sp>
        <p:nvSpPr>
          <p:cNvPr id="11" name="Text Placeholder 10">
            <a:extLst>
              <a:ext uri="{FF2B5EF4-FFF2-40B4-BE49-F238E27FC236}">
                <a16:creationId xmlns:a16="http://schemas.microsoft.com/office/drawing/2014/main" id="{C76BB586-D683-6A73-DEC2-1E1AF461EB6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normAutofit/>
          </a:bodyPr>
          <a:lstStyle/>
          <a:p>
            <a:r>
              <a:rPr lang="en-US" dirty="0"/>
              <a:t>The financial trade off</a:t>
            </a:r>
          </a:p>
        </p:txBody>
      </p:sp>
      <p:sp>
        <p:nvSpPr>
          <p:cNvPr id="3" name="Text Placeholder 2">
            <a:extLst>
              <a:ext uri="{FF2B5EF4-FFF2-40B4-BE49-F238E27FC236}">
                <a16:creationId xmlns:a16="http://schemas.microsoft.com/office/drawing/2014/main" id="{20090854-11F7-1A5F-7E5E-D3C98CC96D5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pic>
        <p:nvPicPr>
          <p:cNvPr id="8" name="Content Placeholder 7" descr="Diagram&#10;&#10;Description automatically generated">
            <a:extLst>
              <a:ext uri="{FF2B5EF4-FFF2-40B4-BE49-F238E27FC236}">
                <a16:creationId xmlns:a16="http://schemas.microsoft.com/office/drawing/2014/main" id="{302C7D52-B5F2-D739-F97F-B7913F5E8119}"/>
              </a:ext>
            </a:extLst>
          </p:cNvPr>
          <p:cNvPicPr>
            <a:picLocks noGrp="1" noChangeAspect="1"/>
          </p:cNvPicPr>
          <p:nvPr>
            <p:ph idx="1"/>
          </p:nvPr>
        </p:nvPicPr>
        <p:blipFill>
          <a:blip r:embed="rId2"/>
          <a:stretch>
            <a:fillRect/>
          </a:stretch>
        </p:blipFill>
        <p:spPr>
          <a:xfrm>
            <a:off x="214789" y="1447800"/>
            <a:ext cx="5959400" cy="2514600"/>
          </a:xfrm>
          <a:prstGeom prst="rect">
            <a:avLst/>
          </a:prstGeom>
        </p:spPr>
      </p:pic>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I. Tax Benefits</a:t>
            </a:r>
          </a:p>
        </p:txBody>
      </p:sp>
      <p:sp>
        <p:nvSpPr>
          <p:cNvPr id="3" name="Text Placeholder 2">
            <a:extLst>
              <a:ext uri="{FF2B5EF4-FFF2-40B4-BE49-F238E27FC236}">
                <a16:creationId xmlns:a16="http://schemas.microsoft.com/office/drawing/2014/main" id="{28919D51-EDF0-BE34-8A1D-38ACED5EF7E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8" name="Content Placeholder 7" descr="Chart, line chart&#10;&#10;Description automatically generated">
            <a:extLst>
              <a:ext uri="{FF2B5EF4-FFF2-40B4-BE49-F238E27FC236}">
                <a16:creationId xmlns:a16="http://schemas.microsoft.com/office/drawing/2014/main" id="{0423D520-C86D-8EB5-509A-48F5BD4C2101}"/>
              </a:ext>
            </a:extLst>
          </p:cNvPr>
          <p:cNvPicPr>
            <a:picLocks noGrp="1" noChangeAspect="1"/>
          </p:cNvPicPr>
          <p:nvPr>
            <p:ph idx="1"/>
          </p:nvPr>
        </p:nvPicPr>
        <p:blipFill>
          <a:blip r:embed="rId2"/>
          <a:stretch>
            <a:fillRect/>
          </a:stretch>
        </p:blipFill>
        <p:spPr>
          <a:xfrm>
            <a:off x="183152" y="1378840"/>
            <a:ext cx="5479461" cy="3955159"/>
          </a:xfrm>
          <a:prstGeom prst="rect">
            <a:avLst/>
          </a:prstGeom>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II. Added discipline</a:t>
            </a:r>
          </a:p>
        </p:txBody>
      </p:sp>
      <p:sp>
        <p:nvSpPr>
          <p:cNvPr id="3" name="Text Placeholder 2">
            <a:extLst>
              <a:ext uri="{FF2B5EF4-FFF2-40B4-BE49-F238E27FC236}">
                <a16:creationId xmlns:a16="http://schemas.microsoft.com/office/drawing/2014/main" id="{1393557C-94C9-FF7D-630D-DA711ADFCA6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pic>
        <p:nvPicPr>
          <p:cNvPr id="8" name="Content Placeholder 7">
            <a:extLst>
              <a:ext uri="{FF2B5EF4-FFF2-40B4-BE49-F238E27FC236}">
                <a16:creationId xmlns:a16="http://schemas.microsoft.com/office/drawing/2014/main" id="{9F10B1E0-1D73-3E6F-83BE-543B724C1260}"/>
              </a:ext>
            </a:extLst>
          </p:cNvPr>
          <p:cNvPicPr>
            <a:picLocks noGrp="1" noChangeAspect="1"/>
          </p:cNvPicPr>
          <p:nvPr>
            <p:ph idx="1"/>
          </p:nvPr>
        </p:nvPicPr>
        <p:blipFill>
          <a:blip r:embed="rId2"/>
          <a:stretch>
            <a:fillRect/>
          </a:stretch>
        </p:blipFill>
        <p:spPr>
          <a:xfrm>
            <a:off x="331470" y="1541470"/>
            <a:ext cx="5994479" cy="3291840"/>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III. Bankruptcy costs</a:t>
            </a:r>
          </a:p>
        </p:txBody>
      </p:sp>
      <p:sp>
        <p:nvSpPr>
          <p:cNvPr id="3" name="Text Placeholder 2">
            <a:extLst>
              <a:ext uri="{FF2B5EF4-FFF2-40B4-BE49-F238E27FC236}">
                <a16:creationId xmlns:a16="http://schemas.microsoft.com/office/drawing/2014/main" id="{904E4F0C-0137-9598-09F3-F38F3D8AA44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pic>
        <p:nvPicPr>
          <p:cNvPr id="8" name="Content Placeholder 7">
            <a:extLst>
              <a:ext uri="{FF2B5EF4-FFF2-40B4-BE49-F238E27FC236}">
                <a16:creationId xmlns:a16="http://schemas.microsoft.com/office/drawing/2014/main" id="{433973A8-4E81-C08B-3ECD-BBBF20EC3E76}"/>
              </a:ext>
            </a:extLst>
          </p:cNvPr>
          <p:cNvPicPr>
            <a:picLocks noGrp="1" noChangeAspect="1"/>
          </p:cNvPicPr>
          <p:nvPr>
            <p:ph idx="1"/>
          </p:nvPr>
        </p:nvPicPr>
        <p:blipFill>
          <a:blip r:embed="rId2"/>
          <a:stretch>
            <a:fillRect/>
          </a:stretch>
        </p:blipFill>
        <p:spPr>
          <a:xfrm>
            <a:off x="320319" y="1554480"/>
            <a:ext cx="5994479" cy="3291840"/>
          </a:xfrm>
          <a:prstGeom prst="rect">
            <a:avLst/>
          </a:prstGeom>
        </p:spPr>
      </p:pic>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IV. Agency costs</a:t>
            </a:r>
          </a:p>
        </p:txBody>
      </p:sp>
      <p:sp>
        <p:nvSpPr>
          <p:cNvPr id="7" name="Content Placeholder 6">
            <a:extLst>
              <a:ext uri="{FF2B5EF4-FFF2-40B4-BE49-F238E27FC236}">
                <a16:creationId xmlns:a16="http://schemas.microsoft.com/office/drawing/2014/main" id="{AE8DFE49-0BAA-A07B-019A-B85A65E520A8}"/>
              </a:ext>
            </a:extLst>
          </p:cNvPr>
          <p:cNvSpPr>
            <a:spLocks noGrp="1"/>
          </p:cNvSpPr>
          <p:nvPr>
            <p:ph idx="1"/>
          </p:nvPr>
        </p:nvSpPr>
        <p:spPr/>
        <p:txBody>
          <a:bodyPr>
            <a:normAutofit fontScale="77500" lnSpcReduction="20000"/>
          </a:bodyPr>
          <a:lstStyle/>
          <a:p>
            <a:r>
              <a:rPr lang="en-US" dirty="0"/>
              <a:t>When you lend money to a business, the two biggest factors determining how concerned you are about equity investors putting your interests at risk relate to the composition of your assets and your capacity to monitor how equity investors are using the capital you provide them. </a:t>
            </a:r>
          </a:p>
          <a:p>
            <a:pPr lvl="1"/>
            <a:r>
              <a:rPr lang="en-US" dirty="0"/>
              <a:t>On the first count, </a:t>
            </a:r>
            <a:r>
              <a:rPr lang="en-US" b="1" dirty="0"/>
              <a:t>lenders seem to feel less concerned about this agency problem when they lend based on tangible assets</a:t>
            </a:r>
            <a:r>
              <a:rPr lang="en-US" dirty="0"/>
              <a:t>, such as real estate or a physical plant, than based on intangible assets. With young businesses, where the bulk of value comes from growth assets, i.e., investments that they make in the future, you can understand why lenders are leerier about letting equity investors free play with their capital. </a:t>
            </a:r>
          </a:p>
          <a:p>
            <a:pPr lvl="1"/>
            <a:r>
              <a:rPr lang="en-US" dirty="0"/>
              <a:t>In addition, </a:t>
            </a:r>
            <a:r>
              <a:rPr lang="en-US" b="1" dirty="0"/>
              <a:t>as young businesses experiment with different business models and try to gauge market size, lenders also often find themselves unable to monitor how money is being spent in a business</a:t>
            </a:r>
            <a:r>
              <a:rPr lang="en-US" dirty="0"/>
              <a:t>, and this fear gets worse in evolving sectors such as technology, where they know far less about the business than the founders/equity investors do.</a:t>
            </a:r>
          </a:p>
          <a:p>
            <a:r>
              <a:rPr lang="en-US" dirty="0"/>
              <a:t>To induce a lender to lend money to a young company, not only do interest rates have to be set much higher, and covenants made more restrictive, but lenders also must be offered a share of the upside, in the form of an equity stake, to commit. </a:t>
            </a:r>
          </a:p>
        </p:txBody>
      </p:sp>
      <p:sp>
        <p:nvSpPr>
          <p:cNvPr id="11" name="Text Placeholder 10">
            <a:extLst>
              <a:ext uri="{FF2B5EF4-FFF2-40B4-BE49-F238E27FC236}">
                <a16:creationId xmlns:a16="http://schemas.microsoft.com/office/drawing/2014/main" id="{D7F9E3C1-F81A-E43B-342F-B15F48D364B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normAutofit/>
          </a:bodyPr>
          <a:lstStyle/>
          <a:p>
            <a:r>
              <a:rPr lang="en-US" dirty="0"/>
              <a:t>Debt MIX across the life cycle</a:t>
            </a:r>
          </a:p>
        </p:txBody>
      </p:sp>
      <p:sp>
        <p:nvSpPr>
          <p:cNvPr id="3" name="Text Placeholder 2">
            <a:extLst>
              <a:ext uri="{FF2B5EF4-FFF2-40B4-BE49-F238E27FC236}">
                <a16:creationId xmlns:a16="http://schemas.microsoft.com/office/drawing/2014/main" id="{17D2DE9F-B0E9-2E40-8C65-DCF7D7A0C3C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pic>
        <p:nvPicPr>
          <p:cNvPr id="8" name="Content Placeholder 7" descr="Table&#10;&#10;Description automatically generated">
            <a:extLst>
              <a:ext uri="{FF2B5EF4-FFF2-40B4-BE49-F238E27FC236}">
                <a16:creationId xmlns:a16="http://schemas.microsoft.com/office/drawing/2014/main" id="{DB74E024-FE35-F7ED-0EA6-CDB8BD72E607}"/>
              </a:ext>
            </a:extLst>
          </p:cNvPr>
          <p:cNvPicPr>
            <a:picLocks noGrp="1" noChangeAspect="1"/>
          </p:cNvPicPr>
          <p:nvPr>
            <p:ph idx="1"/>
          </p:nvPr>
        </p:nvPicPr>
        <p:blipFill>
          <a:blip r:embed="rId2"/>
          <a:stretch>
            <a:fillRect/>
          </a:stretch>
        </p:blipFill>
        <p:spPr>
          <a:xfrm>
            <a:off x="337046" y="2057400"/>
            <a:ext cx="5732335" cy="2133600"/>
          </a:xfrm>
          <a:prstGeom prst="rect">
            <a:avLst/>
          </a:prstGeom>
        </p:spPr>
      </p:pic>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The Frictional trade offs</a:t>
            </a:r>
          </a:p>
        </p:txBody>
      </p:sp>
      <p:sp>
        <p:nvSpPr>
          <p:cNvPr id="3" name="Text Placeholder 2">
            <a:extLst>
              <a:ext uri="{FF2B5EF4-FFF2-40B4-BE49-F238E27FC236}">
                <a16:creationId xmlns:a16="http://schemas.microsoft.com/office/drawing/2014/main" id="{71A418AB-7808-8E95-8028-B8B90FB8D37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pic>
        <p:nvPicPr>
          <p:cNvPr id="8" name="Content Placeholder 7" descr="Diagram&#10;&#10;Description automatically generated">
            <a:extLst>
              <a:ext uri="{FF2B5EF4-FFF2-40B4-BE49-F238E27FC236}">
                <a16:creationId xmlns:a16="http://schemas.microsoft.com/office/drawing/2014/main" id="{235D11BA-303A-FE22-FF31-8D354BB1E567}"/>
              </a:ext>
            </a:extLst>
          </p:cNvPr>
          <p:cNvPicPr>
            <a:picLocks noGrp="1" noChangeAspect="1"/>
          </p:cNvPicPr>
          <p:nvPr>
            <p:ph idx="1"/>
          </p:nvPr>
        </p:nvPicPr>
        <p:blipFill>
          <a:blip r:embed="rId2"/>
          <a:stretch>
            <a:fillRect/>
          </a:stretch>
        </p:blipFill>
        <p:spPr>
          <a:xfrm>
            <a:off x="0" y="1371600"/>
            <a:ext cx="6182019" cy="3657600"/>
          </a:xfrm>
          <a:prstGeom prst="rect">
            <a:avLst/>
          </a:prstGeom>
        </p:spPr>
      </p:pic>
    </p:spTree>
    <p:extLst>
      <p:ext uri="{BB962C8B-B14F-4D97-AF65-F5344CB8AC3E}">
        <p14:creationId xmlns:p14="http://schemas.microsoft.com/office/powerpoint/2010/main" val="136100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normAutofit/>
          </a:bodyPr>
          <a:lstStyle/>
          <a:p>
            <a:r>
              <a:rPr lang="en-US" dirty="0"/>
              <a:t>Optimizing tools: The cost of Capital</a:t>
            </a:r>
          </a:p>
        </p:txBody>
      </p:sp>
      <p:sp>
        <p:nvSpPr>
          <p:cNvPr id="3" name="Text Placeholder 2">
            <a:extLst>
              <a:ext uri="{FF2B5EF4-FFF2-40B4-BE49-F238E27FC236}">
                <a16:creationId xmlns:a16="http://schemas.microsoft.com/office/drawing/2014/main" id="{82567CA0-38B5-F064-6DF0-2898B5DEC30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pic>
        <p:nvPicPr>
          <p:cNvPr id="8" name="Content Placeholder 7" descr="Chart&#10;&#10;Description automatically generated">
            <a:extLst>
              <a:ext uri="{FF2B5EF4-FFF2-40B4-BE49-F238E27FC236}">
                <a16:creationId xmlns:a16="http://schemas.microsoft.com/office/drawing/2014/main" id="{B857C947-0AB3-AFEC-55EC-69CE0993CA21}"/>
              </a:ext>
            </a:extLst>
          </p:cNvPr>
          <p:cNvPicPr>
            <a:picLocks noGrp="1" noChangeAspect="1"/>
          </p:cNvPicPr>
          <p:nvPr>
            <p:ph idx="1"/>
          </p:nvPr>
        </p:nvPicPr>
        <p:blipFill>
          <a:blip r:embed="rId2"/>
          <a:stretch>
            <a:fillRect/>
          </a:stretch>
        </p:blipFill>
        <p:spPr>
          <a:xfrm>
            <a:off x="214789" y="914400"/>
            <a:ext cx="5989009" cy="4419600"/>
          </a:xfrm>
          <a:prstGeom prst="rect">
            <a:avLst/>
          </a:prstGeom>
        </p:spPr>
      </p:pic>
    </p:spTree>
    <p:extLst>
      <p:ext uri="{BB962C8B-B14F-4D97-AF65-F5344CB8AC3E}">
        <p14:creationId xmlns:p14="http://schemas.microsoft.com/office/powerpoint/2010/main" val="1392752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Cost of capital mechanics</a:t>
            </a:r>
          </a:p>
        </p:txBody>
      </p:sp>
      <p:sp>
        <p:nvSpPr>
          <p:cNvPr id="3" name="Text Placeholder 2">
            <a:extLst>
              <a:ext uri="{FF2B5EF4-FFF2-40B4-BE49-F238E27FC236}">
                <a16:creationId xmlns:a16="http://schemas.microsoft.com/office/drawing/2014/main" id="{509674B8-313D-18FC-4F84-3C8FBED1D78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pic>
        <p:nvPicPr>
          <p:cNvPr id="8" name="Content Placeholder 6">
            <a:extLst>
              <a:ext uri="{FF2B5EF4-FFF2-40B4-BE49-F238E27FC236}">
                <a16:creationId xmlns:a16="http://schemas.microsoft.com/office/drawing/2014/main" id="{BE2D961B-F98E-F07E-D651-0F87D54269B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673" r="-2673"/>
          <a:stretch>
            <a:fillRect/>
          </a:stretch>
        </p:blipFill>
        <p:spPr bwMode="auto">
          <a:xfrm>
            <a:off x="0" y="1541470"/>
            <a:ext cx="6325179" cy="3487730"/>
          </a:xfrm>
          <a:prstGeom prst="rect">
            <a:avLst/>
          </a:prstGeom>
          <a:noFill/>
          <a:ln>
            <a:noFill/>
          </a:ln>
          <a:extLst>
            <a:ext uri="{FAA26D3D-D897-4be2-8F04-BA451C77F1D7}">
              <ma14:placeholder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val="1"/>
            </a:ext>
          </a:extLst>
        </p:spPr>
      </p:pic>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Estimation process</a:t>
            </a:r>
          </a:p>
        </p:txBody>
      </p:sp>
      <p:sp>
        <p:nvSpPr>
          <p:cNvPr id="3" name="Text Placeholder 2">
            <a:extLst>
              <a:ext uri="{FF2B5EF4-FFF2-40B4-BE49-F238E27FC236}">
                <a16:creationId xmlns:a16="http://schemas.microsoft.com/office/drawing/2014/main" id="{06EB5492-1161-771D-0EE3-F7E2A538481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pic>
        <p:nvPicPr>
          <p:cNvPr id="8" name="Content Placeholder 7" descr="Diagram, text&#10;&#10;Description automatically generated">
            <a:extLst>
              <a:ext uri="{FF2B5EF4-FFF2-40B4-BE49-F238E27FC236}">
                <a16:creationId xmlns:a16="http://schemas.microsoft.com/office/drawing/2014/main" id="{545957F1-3FE1-B2C2-A8CE-3471358FC577}"/>
              </a:ext>
            </a:extLst>
          </p:cNvPr>
          <p:cNvPicPr>
            <a:picLocks noGrp="1" noChangeAspect="1"/>
          </p:cNvPicPr>
          <p:nvPr>
            <p:ph idx="1"/>
          </p:nvPr>
        </p:nvPicPr>
        <p:blipFill>
          <a:blip r:embed="rId2"/>
          <a:stretch>
            <a:fillRect/>
          </a:stretch>
        </p:blipFill>
        <p:spPr>
          <a:xfrm>
            <a:off x="214789" y="1371600"/>
            <a:ext cx="6019033" cy="3048000"/>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802C-570C-C734-26C1-D7493A7FFF3B}"/>
              </a:ext>
            </a:extLst>
          </p:cNvPr>
          <p:cNvSpPr>
            <a:spLocks noGrp="1"/>
          </p:cNvSpPr>
          <p:nvPr>
            <p:ph type="title"/>
          </p:nvPr>
        </p:nvSpPr>
        <p:spPr/>
        <p:txBody>
          <a:bodyPr>
            <a:normAutofit/>
          </a:bodyPr>
          <a:lstStyle/>
          <a:p>
            <a:r>
              <a:rPr lang="en-US" dirty="0"/>
              <a:t>Cost of capital examples across the life cycle</a:t>
            </a:r>
          </a:p>
        </p:txBody>
      </p:sp>
      <p:sp>
        <p:nvSpPr>
          <p:cNvPr id="5" name="Text Placeholder 4">
            <a:extLst>
              <a:ext uri="{FF2B5EF4-FFF2-40B4-BE49-F238E27FC236}">
                <a16:creationId xmlns:a16="http://schemas.microsoft.com/office/drawing/2014/main" id="{0B6A5A36-B487-2B33-576E-97245E1CBBD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37BEB071-B4D4-B4DD-0671-B04ADF82C126}"/>
              </a:ext>
            </a:extLst>
          </p:cNvPr>
          <p:cNvSpPr>
            <a:spLocks noGrp="1"/>
          </p:cNvSpPr>
          <p:nvPr>
            <p:ph type="ftr" sz="quarter" idx="11"/>
          </p:nvPr>
        </p:nvSpPr>
        <p:spPr/>
        <p:txBody>
          <a:bodyPr/>
          <a:lstStyle/>
          <a:p>
            <a:r>
              <a:rPr lang="en-US"/>
              <a:t>Aswath Damodaran</a:t>
            </a:r>
          </a:p>
        </p:txBody>
      </p:sp>
      <p:pic>
        <p:nvPicPr>
          <p:cNvPr id="6" name="Content Placeholder 5" descr="Table&#10;&#10;Description automatically generated">
            <a:extLst>
              <a:ext uri="{FF2B5EF4-FFF2-40B4-BE49-F238E27FC236}">
                <a16:creationId xmlns:a16="http://schemas.microsoft.com/office/drawing/2014/main" id="{37C91E5B-CF98-6B7A-33A0-60D68208B039}"/>
              </a:ext>
            </a:extLst>
          </p:cNvPr>
          <p:cNvPicPr>
            <a:picLocks noGrp="1" noChangeAspect="1"/>
          </p:cNvPicPr>
          <p:nvPr>
            <p:ph idx="1"/>
          </p:nvPr>
        </p:nvPicPr>
        <p:blipFill>
          <a:blip r:embed="rId2"/>
          <a:stretch>
            <a:fillRect/>
          </a:stretch>
        </p:blipFill>
        <p:spPr>
          <a:xfrm>
            <a:off x="296158" y="2057400"/>
            <a:ext cx="5722258" cy="1447800"/>
          </a:xfrm>
          <a:prstGeom prst="rect">
            <a:avLst/>
          </a:prstGeom>
        </p:spPr>
      </p:pic>
    </p:spTree>
    <p:extLst>
      <p:ext uri="{BB962C8B-B14F-4D97-AF65-F5344CB8AC3E}">
        <p14:creationId xmlns:p14="http://schemas.microsoft.com/office/powerpoint/2010/main" val="2321114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ECC1-F0B6-B670-9DAA-3B33DD3F71B7}"/>
              </a:ext>
            </a:extLst>
          </p:cNvPr>
          <p:cNvSpPr>
            <a:spLocks noGrp="1"/>
          </p:cNvSpPr>
          <p:nvPr>
            <p:ph type="title"/>
          </p:nvPr>
        </p:nvSpPr>
        <p:spPr/>
        <p:txBody>
          <a:bodyPr/>
          <a:lstStyle/>
          <a:p>
            <a:r>
              <a:rPr lang="en-US" dirty="0"/>
              <a:t>Optimal debt mix</a:t>
            </a:r>
          </a:p>
        </p:txBody>
      </p:sp>
      <p:sp>
        <p:nvSpPr>
          <p:cNvPr id="5" name="Text Placeholder 4">
            <a:extLst>
              <a:ext uri="{FF2B5EF4-FFF2-40B4-BE49-F238E27FC236}">
                <a16:creationId xmlns:a16="http://schemas.microsoft.com/office/drawing/2014/main" id="{E9782D63-C934-1A4C-0641-7BDC94CA360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9BD2263-C695-97A8-DB9E-2A764B6DED15}"/>
              </a:ext>
            </a:extLst>
          </p:cNvPr>
          <p:cNvSpPr>
            <a:spLocks noGrp="1"/>
          </p:cNvSpPr>
          <p:nvPr>
            <p:ph type="ftr" sz="quarter" idx="11"/>
          </p:nvPr>
        </p:nvSpPr>
        <p:spPr/>
        <p:txBody>
          <a:bodyPr/>
          <a:lstStyle/>
          <a:p>
            <a:r>
              <a:rPr lang="en-US"/>
              <a:t>Aswath Damodaran</a:t>
            </a:r>
          </a:p>
        </p:txBody>
      </p:sp>
      <p:pic>
        <p:nvPicPr>
          <p:cNvPr id="6" name="Content Placeholder 5" descr="Chart, line chart&#10;&#10;Description automatically generated">
            <a:extLst>
              <a:ext uri="{FF2B5EF4-FFF2-40B4-BE49-F238E27FC236}">
                <a16:creationId xmlns:a16="http://schemas.microsoft.com/office/drawing/2014/main" id="{E53AC896-73BA-AE56-BDE1-7A52F3871EEC}"/>
              </a:ext>
            </a:extLst>
          </p:cNvPr>
          <p:cNvPicPr>
            <a:picLocks noGrp="1" noChangeAspect="1"/>
          </p:cNvPicPr>
          <p:nvPr>
            <p:ph idx="1"/>
          </p:nvPr>
        </p:nvPicPr>
        <p:blipFill>
          <a:blip r:embed="rId2"/>
          <a:stretch>
            <a:fillRect/>
          </a:stretch>
        </p:blipFill>
        <p:spPr>
          <a:xfrm>
            <a:off x="331470" y="1436045"/>
            <a:ext cx="5654952" cy="3953309"/>
          </a:xfrm>
          <a:prstGeom prst="rect">
            <a:avLst/>
          </a:prstGeom>
        </p:spPr>
      </p:pic>
    </p:spTree>
    <p:extLst>
      <p:ext uri="{BB962C8B-B14F-4D97-AF65-F5344CB8AC3E}">
        <p14:creationId xmlns:p14="http://schemas.microsoft.com/office/powerpoint/2010/main" val="2518506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44293-58D8-4FA2-E47B-77133B98766D}"/>
              </a:ext>
            </a:extLst>
          </p:cNvPr>
          <p:cNvSpPr>
            <a:spLocks noGrp="1"/>
          </p:cNvSpPr>
          <p:nvPr>
            <p:ph type="title"/>
          </p:nvPr>
        </p:nvSpPr>
        <p:spPr/>
        <p:txBody>
          <a:bodyPr>
            <a:normAutofit/>
          </a:bodyPr>
          <a:lstStyle/>
          <a:p>
            <a:r>
              <a:rPr lang="en-US" dirty="0"/>
              <a:t>Explanation and follow up</a:t>
            </a:r>
          </a:p>
        </p:txBody>
      </p:sp>
      <p:sp>
        <p:nvSpPr>
          <p:cNvPr id="3" name="Text Placeholder 2">
            <a:extLst>
              <a:ext uri="{FF2B5EF4-FFF2-40B4-BE49-F238E27FC236}">
                <a16:creationId xmlns:a16="http://schemas.microsoft.com/office/drawing/2014/main" id="{EDEA0560-45F5-AC6A-E10D-FA1A2677B05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89EA30C-81DB-7FCE-A6DE-98DC7B6FE4B7}"/>
              </a:ext>
            </a:extLst>
          </p:cNvPr>
          <p:cNvSpPr>
            <a:spLocks noGrp="1"/>
          </p:cNvSpPr>
          <p:nvPr>
            <p:ph type="ftr" sz="quarter" idx="11"/>
          </p:nvPr>
        </p:nvSpPr>
        <p:spPr/>
        <p:txBody>
          <a:bodyPr/>
          <a:lstStyle/>
          <a:p>
            <a:pPr>
              <a:defRPr/>
            </a:pPr>
            <a:r>
              <a:rPr lang="en-US"/>
              <a:t>Aswath Damodaran</a:t>
            </a:r>
          </a:p>
        </p:txBody>
      </p:sp>
      <p:pic>
        <p:nvPicPr>
          <p:cNvPr id="8" name="Content Placeholder 7" descr="Table&#10;&#10;Description automatically generated">
            <a:extLst>
              <a:ext uri="{FF2B5EF4-FFF2-40B4-BE49-F238E27FC236}">
                <a16:creationId xmlns:a16="http://schemas.microsoft.com/office/drawing/2014/main" id="{C98F1BCD-D4D6-12A8-F390-03CAE6DF220B}"/>
              </a:ext>
            </a:extLst>
          </p:cNvPr>
          <p:cNvPicPr>
            <a:picLocks noGrp="1" noChangeAspect="1"/>
          </p:cNvPicPr>
          <p:nvPr>
            <p:ph idx="1"/>
          </p:nvPr>
        </p:nvPicPr>
        <p:blipFill>
          <a:blip r:embed="rId2"/>
          <a:stretch>
            <a:fillRect/>
          </a:stretch>
        </p:blipFill>
        <p:spPr>
          <a:xfrm>
            <a:off x="214789" y="2159908"/>
            <a:ext cx="5932035" cy="1497692"/>
          </a:xfrm>
          <a:prstGeom prst="rect">
            <a:avLst/>
          </a:prstGeom>
        </p:spPr>
      </p:pic>
    </p:spTree>
    <p:extLst>
      <p:ext uri="{BB962C8B-B14F-4D97-AF65-F5344CB8AC3E}">
        <p14:creationId xmlns:p14="http://schemas.microsoft.com/office/powerpoint/2010/main" val="174202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E21A9-1E7F-B936-5C2C-11DBB3CB89E0}"/>
              </a:ext>
            </a:extLst>
          </p:cNvPr>
          <p:cNvSpPr>
            <a:spLocks noGrp="1"/>
          </p:cNvSpPr>
          <p:nvPr>
            <p:ph type="title"/>
          </p:nvPr>
        </p:nvSpPr>
        <p:spPr/>
        <p:txBody>
          <a:bodyPr/>
          <a:lstStyle/>
          <a:p>
            <a:r>
              <a:rPr lang="en-US" dirty="0"/>
              <a:t>Peer group assessment</a:t>
            </a:r>
          </a:p>
        </p:txBody>
      </p:sp>
      <p:sp>
        <p:nvSpPr>
          <p:cNvPr id="3" name="Content Placeholder 2">
            <a:extLst>
              <a:ext uri="{FF2B5EF4-FFF2-40B4-BE49-F238E27FC236}">
                <a16:creationId xmlns:a16="http://schemas.microsoft.com/office/drawing/2014/main" id="{9FBA3F54-36A9-E4AE-325E-895024F41B2D}"/>
              </a:ext>
            </a:extLst>
          </p:cNvPr>
          <p:cNvSpPr>
            <a:spLocks noGrp="1"/>
          </p:cNvSpPr>
          <p:nvPr>
            <p:ph idx="1"/>
          </p:nvPr>
        </p:nvSpPr>
        <p:spPr/>
        <p:txBody>
          <a:bodyPr>
            <a:normAutofit fontScale="92500" lnSpcReduction="20000"/>
          </a:bodyPr>
          <a:lstStyle/>
          <a:p>
            <a:r>
              <a:rPr lang="en-US" dirty="0"/>
              <a:t>For many firms, finding the right mix of debt of equity does not come from the capacity of these firms to generate tax benefits from debt or weighing these benefits off against expected bankruptcy costs, but </a:t>
            </a:r>
            <a:r>
              <a:rPr lang="en-US" b="1" dirty="0"/>
              <a:t>from looking at what other companies in these peer group are choosing to borrow</a:t>
            </a:r>
            <a:r>
              <a:rPr lang="en-US" dirty="0"/>
              <a:t>. </a:t>
            </a:r>
          </a:p>
          <a:p>
            <a:r>
              <a:rPr lang="en-US" dirty="0"/>
              <a:t>The </a:t>
            </a:r>
            <a:r>
              <a:rPr lang="en-US" b="1" dirty="0"/>
              <a:t>roots of me-too finance</a:t>
            </a:r>
            <a:r>
              <a:rPr lang="en-US" dirty="0"/>
              <a:t>, which is our descriptor for making major corporate finance decisions (borrowing, dividend policy and even investing) based upon what other companies in the sector are doing, lie in the </a:t>
            </a:r>
            <a:r>
              <a:rPr lang="en-US" b="1" dirty="0"/>
              <a:t>belief that making mistakes, as a manager, becomes easier to defend, when you have lots of company</a:t>
            </a:r>
            <a:r>
              <a:rPr lang="en-US" dirty="0"/>
              <a:t>. </a:t>
            </a:r>
          </a:p>
          <a:p>
            <a:r>
              <a:rPr lang="en-US" dirty="0"/>
              <a:t>The perils of peer-group driven debt decisions lie in the choices that you must make in picking companies that will comprise your peer group and coming with a metric that measures debt load. </a:t>
            </a:r>
          </a:p>
        </p:txBody>
      </p:sp>
      <p:sp>
        <p:nvSpPr>
          <p:cNvPr id="9" name="Text Placeholder 8">
            <a:extLst>
              <a:ext uri="{FF2B5EF4-FFF2-40B4-BE49-F238E27FC236}">
                <a16:creationId xmlns:a16="http://schemas.microsoft.com/office/drawing/2014/main" id="{8B6E30A3-A5C3-B243-4E6D-3C16E87F89A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9794C657-1678-CC32-8C3A-6D4C42901EA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80426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53286-4204-5515-7686-918C21CDF4A0}"/>
              </a:ext>
            </a:extLst>
          </p:cNvPr>
          <p:cNvSpPr>
            <a:spLocks noGrp="1"/>
          </p:cNvSpPr>
          <p:nvPr>
            <p:ph type="title"/>
          </p:nvPr>
        </p:nvSpPr>
        <p:spPr/>
        <p:txBody>
          <a:bodyPr>
            <a:normAutofit/>
          </a:bodyPr>
          <a:lstStyle/>
          <a:p>
            <a:r>
              <a:rPr lang="en-US" dirty="0"/>
              <a:t>Financing type: The Matching principle</a:t>
            </a:r>
          </a:p>
        </p:txBody>
      </p:sp>
      <p:sp>
        <p:nvSpPr>
          <p:cNvPr id="3" name="Text Placeholder 2">
            <a:extLst>
              <a:ext uri="{FF2B5EF4-FFF2-40B4-BE49-F238E27FC236}">
                <a16:creationId xmlns:a16="http://schemas.microsoft.com/office/drawing/2014/main" id="{76764502-76CD-D446-3D38-7E0FBA8849A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170B8678-6B01-E1D3-293B-78EF2C6067F5}"/>
              </a:ext>
            </a:extLst>
          </p:cNvPr>
          <p:cNvSpPr>
            <a:spLocks noGrp="1"/>
          </p:cNvSpPr>
          <p:nvPr>
            <p:ph type="ftr" sz="quarter" idx="11"/>
          </p:nvPr>
        </p:nvSpPr>
        <p:spPr/>
        <p:txBody>
          <a:bodyPr/>
          <a:lstStyle/>
          <a:p>
            <a:pPr>
              <a:defRPr/>
            </a:pPr>
            <a:r>
              <a:rPr lang="en-US"/>
              <a:t>Aswath Damodaran</a:t>
            </a:r>
          </a:p>
        </p:txBody>
      </p:sp>
      <p:pic>
        <p:nvPicPr>
          <p:cNvPr id="8" name="Content Placeholder 7" descr="Diagram&#10;&#10;Description automatically generated">
            <a:extLst>
              <a:ext uri="{FF2B5EF4-FFF2-40B4-BE49-F238E27FC236}">
                <a16:creationId xmlns:a16="http://schemas.microsoft.com/office/drawing/2014/main" id="{81B791E8-58A8-A075-5C77-52D29A370CCD}"/>
              </a:ext>
            </a:extLst>
          </p:cNvPr>
          <p:cNvPicPr>
            <a:picLocks noGrp="1" noChangeAspect="1"/>
          </p:cNvPicPr>
          <p:nvPr>
            <p:ph idx="1"/>
          </p:nvPr>
        </p:nvPicPr>
        <p:blipFill>
          <a:blip r:embed="rId2"/>
          <a:stretch>
            <a:fillRect/>
          </a:stretch>
        </p:blipFill>
        <p:spPr>
          <a:xfrm>
            <a:off x="320319" y="1752600"/>
            <a:ext cx="5603692" cy="2209800"/>
          </a:xfrm>
          <a:prstGeom prst="rect">
            <a:avLst/>
          </a:prstGeom>
        </p:spPr>
      </p:pic>
    </p:spTree>
    <p:extLst>
      <p:ext uri="{BB962C8B-B14F-4D97-AF65-F5344CB8AC3E}">
        <p14:creationId xmlns:p14="http://schemas.microsoft.com/office/powerpoint/2010/main" val="1811907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EA6F-440D-4A57-B901-522C27C9C229}"/>
              </a:ext>
            </a:extLst>
          </p:cNvPr>
          <p:cNvSpPr>
            <a:spLocks noGrp="1"/>
          </p:cNvSpPr>
          <p:nvPr>
            <p:ph type="title"/>
          </p:nvPr>
        </p:nvSpPr>
        <p:spPr/>
        <p:txBody>
          <a:bodyPr>
            <a:normAutofit fontScale="90000"/>
          </a:bodyPr>
          <a:lstStyle/>
          <a:p>
            <a:r>
              <a:rPr lang="en-US" dirty="0"/>
              <a:t>The financing principle across the </a:t>
            </a:r>
            <a:r>
              <a:rPr lang="en-US"/>
              <a:t>life cycle</a:t>
            </a:r>
            <a:endParaRPr lang="en-US" dirty="0"/>
          </a:p>
        </p:txBody>
      </p:sp>
      <p:pic>
        <p:nvPicPr>
          <p:cNvPr id="6" name="Content Placeholder 5" descr="A picture containing chart&#10;&#10;Description automatically generated">
            <a:extLst>
              <a:ext uri="{FF2B5EF4-FFF2-40B4-BE49-F238E27FC236}">
                <a16:creationId xmlns:a16="http://schemas.microsoft.com/office/drawing/2014/main" id="{27F97C33-0C1C-36F6-27FF-40C992E88828}"/>
              </a:ext>
            </a:extLst>
          </p:cNvPr>
          <p:cNvPicPr>
            <a:picLocks noGrp="1" noChangeAspect="1"/>
          </p:cNvPicPr>
          <p:nvPr>
            <p:ph idx="1"/>
          </p:nvPr>
        </p:nvPicPr>
        <p:blipFill>
          <a:blip r:embed="rId2"/>
          <a:stretch>
            <a:fillRect/>
          </a:stretch>
        </p:blipFill>
        <p:spPr>
          <a:xfrm>
            <a:off x="1374025" y="1752600"/>
            <a:ext cx="6384837" cy="4419600"/>
          </a:xfrm>
          <a:prstGeom prst="rect">
            <a:avLst/>
          </a:prstGeom>
        </p:spPr>
      </p:pic>
      <p:sp>
        <p:nvSpPr>
          <p:cNvPr id="5" name="Footer Placeholder 4">
            <a:extLst>
              <a:ext uri="{FF2B5EF4-FFF2-40B4-BE49-F238E27FC236}">
                <a16:creationId xmlns:a16="http://schemas.microsoft.com/office/drawing/2014/main" id="{216FD358-A311-BE12-7268-1D4C76ABD98B}"/>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0882111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36561</TotalTime>
  <Pages>63</Pages>
  <Words>828</Words>
  <Application>Microsoft Macintosh PowerPoint</Application>
  <PresentationFormat>Letter Paper (8.5x11 in)</PresentationFormat>
  <Paragraphs>54</Paragraphs>
  <Slides>20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Calibri</vt:lpstr>
      <vt:lpstr>Helvetica</vt:lpstr>
      <vt:lpstr>Rockwell</vt:lpstr>
      <vt:lpstr>Rockwell Condensed</vt:lpstr>
      <vt:lpstr>Rockwell Extra Bold</vt:lpstr>
      <vt:lpstr>Times</vt:lpstr>
      <vt:lpstr>Wingdings</vt:lpstr>
      <vt:lpstr>Wood Type</vt:lpstr>
      <vt:lpstr>Chapter 7: The Financing Decision across the life cycle </vt:lpstr>
      <vt:lpstr>The Debt-Equity trade off</vt:lpstr>
      <vt:lpstr>The Illusory trade off</vt:lpstr>
      <vt:lpstr>And implications across life cycle</vt:lpstr>
      <vt:lpstr>The financial trade off</vt:lpstr>
      <vt:lpstr>I. Tax Benefits</vt:lpstr>
      <vt:lpstr>II. Added discipline</vt:lpstr>
      <vt:lpstr>III. Bankruptcy costs</vt:lpstr>
      <vt:lpstr>IV. Agency costs</vt:lpstr>
      <vt:lpstr>Debt MIX across the life cycle</vt:lpstr>
      <vt:lpstr>The Frictional trade offs</vt:lpstr>
      <vt:lpstr>Optimizing tools: The cost of Capital</vt:lpstr>
      <vt:lpstr>Cost of capital mechanics</vt:lpstr>
      <vt:lpstr>Estimation process</vt:lpstr>
      <vt:lpstr>Cost of capital examples across the life cycle</vt:lpstr>
      <vt:lpstr>Optimal debt mix</vt:lpstr>
      <vt:lpstr>Explanation and follow up</vt:lpstr>
      <vt:lpstr>Peer group assessment</vt:lpstr>
      <vt:lpstr>Financing type: The Matching principle</vt:lpstr>
      <vt:lpstr>The financing principle across the life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566</cp:revision>
  <cp:lastPrinted>2023-03-20T22:26:29Z</cp:lastPrinted>
  <dcterms:created xsi:type="dcterms:W3CDTF">2010-08-23T11:25:52Z</dcterms:created>
  <dcterms:modified xsi:type="dcterms:W3CDTF">2024-08-05T21:46:45Z</dcterms:modified>
</cp:coreProperties>
</file>