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411" r:id="rId1"/>
  </p:sldMasterIdLst>
  <p:notesMasterIdLst>
    <p:notesMasterId r:id="rId20"/>
  </p:notesMasterIdLst>
  <p:handoutMasterIdLst>
    <p:handoutMasterId r:id="rId21"/>
  </p:handoutMasterIdLst>
  <p:sldIdLst>
    <p:sldId id="405" r:id="rId2"/>
    <p:sldId id="406" r:id="rId3"/>
    <p:sldId id="432" r:id="rId4"/>
    <p:sldId id="415" r:id="rId5"/>
    <p:sldId id="416" r:id="rId6"/>
    <p:sldId id="417" r:id="rId7"/>
    <p:sldId id="431" r:id="rId8"/>
    <p:sldId id="418" r:id="rId9"/>
    <p:sldId id="419" r:id="rId10"/>
    <p:sldId id="407" r:id="rId11"/>
    <p:sldId id="408" r:id="rId12"/>
    <p:sldId id="421" r:id="rId13"/>
    <p:sldId id="410" r:id="rId14"/>
    <p:sldId id="422" r:id="rId15"/>
    <p:sldId id="433" r:id="rId16"/>
    <p:sldId id="434" r:id="rId17"/>
    <p:sldId id="435" r:id="rId18"/>
    <p:sldId id="437" r:id="rId19"/>
  </p:sldIdLst>
  <p:sldSz cx="9144000" cy="6858000" type="letter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wath Damodaran" initials="A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42"/>
    <p:restoredTop sz="93605"/>
  </p:normalViewPr>
  <p:slideViewPr>
    <p:cSldViewPr>
      <p:cViewPr varScale="1">
        <p:scale>
          <a:sx n="110" d="100"/>
          <a:sy n="110" d="100"/>
        </p:scale>
        <p:origin x="192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97" d="100"/>
          <a:sy n="97" d="100"/>
        </p:scale>
        <p:origin x="43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10148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363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6467065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pPr>
              <a:defRPr/>
            </a:pPr>
            <a:fld id="{B548DA48-CD55-7D46-9088-BD1D4AF668F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655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97546" cy="11917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61732" cy="4419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BC606D-3CB3-0147-AA31-F86B6EE4E78A}" type="slidenum">
              <a:rPr lang="en-US" smtClean="0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597799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CA031F07-3481-9143-935D-C9BC1BAF8C1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584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BC606D-3CB3-0147-AA31-F86B6EE4E78A}" type="slidenum">
              <a:rPr lang="en-US" smtClean="0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319342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BC606D-3CB3-0147-AA31-F86B6EE4E78A}" type="slidenum">
              <a:rPr lang="en-US" smtClean="0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592848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F3875-3E8C-C840-A055-17855AA13C7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0972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A377C-7D64-3F47-856A-286272E12F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263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BC606D-3CB3-0147-AA31-F86B6EE4E78A}" type="slidenum">
              <a:rPr lang="en-US" smtClean="0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031939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C3F1FF-FCC0-0849-955C-7A2EFAD0A42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640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BC606D-3CB3-0147-AA31-F86B6EE4E78A}" type="slidenum">
              <a:rPr lang="en-US" smtClean="0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058288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BC606D-3CB3-0147-AA31-F86B6EE4E78A}" type="slidenum">
              <a:rPr lang="en-US" smtClean="0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946843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45BC606D-3CB3-0147-AA31-F86B6EE4E78A}" type="slidenum">
              <a:rPr lang="en-US" smtClean="0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56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  <p:sldLayoutId id="2147484419" r:id="rId8"/>
    <p:sldLayoutId id="2147484420" r:id="rId9"/>
    <p:sldLayoutId id="2147484421" r:id="rId10"/>
    <p:sldLayoutId id="2147484422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04" name="Group 16391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6405" name="Oval 16392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6406" name="Oval 16393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6407" name="Rectangle 16395">
            <a:extLst>
              <a:ext uri="{FF2B5EF4-FFF2-40B4-BE49-F238E27FC236}">
                <a16:creationId xmlns:a16="http://schemas.microsoft.com/office/drawing/2014/main" id="{D8AFD15B-CF29-4306-884F-47675092F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940658" y="1382165"/>
            <a:ext cx="3651884" cy="151798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200" dirty="0">
                <a:solidFill>
                  <a:srgbClr val="000000"/>
                </a:solidFill>
              </a:rPr>
              <a:t>Chapter 8: The Dividend Decision across the life cycle </a:t>
            </a:r>
          </a:p>
        </p:txBody>
      </p:sp>
      <p:sp>
        <p:nvSpPr>
          <p:cNvPr id="16408" name="Freeform: Shape 16397">
            <a:extLst>
              <a:ext uri="{FF2B5EF4-FFF2-40B4-BE49-F238E27FC236}">
                <a16:creationId xmlns:a16="http://schemas.microsoft.com/office/drawing/2014/main" id="{96349AB3-1BD3-41E1-8979-1DBDCB5CD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399" y="401980"/>
            <a:ext cx="4586799" cy="6456021"/>
          </a:xfrm>
          <a:custGeom>
            <a:avLst/>
            <a:gdLst>
              <a:gd name="connsiteX0" fmla="*/ 2259477 w 6115733"/>
              <a:gd name="connsiteY0" fmla="*/ 433395 h 6456021"/>
              <a:gd name="connsiteX1" fmla="*/ 5681904 w 6115733"/>
              <a:gd name="connsiteY1" fmla="*/ 3852396 h 6456021"/>
              <a:gd name="connsiteX2" fmla="*/ 4679499 w 6115733"/>
              <a:gd name="connsiteY2" fmla="*/ 6269995 h 6456021"/>
              <a:gd name="connsiteX3" fmla="*/ 4474613 w 6115733"/>
              <a:gd name="connsiteY3" fmla="*/ 6456021 h 6456021"/>
              <a:gd name="connsiteX4" fmla="*/ 44341 w 6115733"/>
              <a:gd name="connsiteY4" fmla="*/ 6456021 h 6456021"/>
              <a:gd name="connsiteX5" fmla="*/ 0 w 6115733"/>
              <a:gd name="connsiteY5" fmla="*/ 6415762 h 6456021"/>
              <a:gd name="connsiteX6" fmla="*/ 0 w 6115733"/>
              <a:gd name="connsiteY6" fmla="*/ 1289029 h 6456021"/>
              <a:gd name="connsiteX7" fmla="*/ 82495 w 6115733"/>
              <a:gd name="connsiteY7" fmla="*/ 1214128 h 6456021"/>
              <a:gd name="connsiteX8" fmla="*/ 2259477 w 6115733"/>
              <a:gd name="connsiteY8" fmla="*/ 433395 h 6456021"/>
              <a:gd name="connsiteX9" fmla="*/ 2259477 w 6115733"/>
              <a:gd name="connsiteY9" fmla="*/ 0 h 6456021"/>
              <a:gd name="connsiteX10" fmla="*/ 6115733 w 6115733"/>
              <a:gd name="connsiteY10" fmla="*/ 3852396 h 6456021"/>
              <a:gd name="connsiteX11" fmla="*/ 5235152 w 6115733"/>
              <a:gd name="connsiteY11" fmla="*/ 6302877 h 6456021"/>
              <a:gd name="connsiteX12" fmla="*/ 5095826 w 6115733"/>
              <a:gd name="connsiteY12" fmla="*/ 6456021 h 6456021"/>
              <a:gd name="connsiteX13" fmla="*/ 4617788 w 6115733"/>
              <a:gd name="connsiteY13" fmla="*/ 6456021 h 6456021"/>
              <a:gd name="connsiteX14" fmla="*/ 4747668 w 6115733"/>
              <a:gd name="connsiteY14" fmla="*/ 6338096 h 6456021"/>
              <a:gd name="connsiteX15" fmla="*/ 5778311 w 6115733"/>
              <a:gd name="connsiteY15" fmla="*/ 3852396 h 6456021"/>
              <a:gd name="connsiteX16" fmla="*/ 2259477 w 6115733"/>
              <a:gd name="connsiteY16" fmla="*/ 337085 h 6456021"/>
              <a:gd name="connsiteX17" fmla="*/ 21172 w 6115733"/>
              <a:gd name="connsiteY17" fmla="*/ 1139811 h 6456021"/>
              <a:gd name="connsiteX18" fmla="*/ 0 w 6115733"/>
              <a:gd name="connsiteY18" fmla="*/ 1159034 h 6456021"/>
              <a:gd name="connsiteX19" fmla="*/ 0 w 6115733"/>
              <a:gd name="connsiteY19" fmla="*/ 735177 h 6456021"/>
              <a:gd name="connsiteX20" fmla="*/ 103407 w 6115733"/>
              <a:gd name="connsiteY20" fmla="*/ 657929 h 6456021"/>
              <a:gd name="connsiteX21" fmla="*/ 2259477 w 6115733"/>
              <a:gd name="connsiteY21" fmla="*/ 0 h 645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115733" h="6456021">
                <a:moveTo>
                  <a:pt x="2259477" y="433395"/>
                </a:moveTo>
                <a:cubicBezTo>
                  <a:pt x="4149632" y="433395"/>
                  <a:pt x="5681904" y="1964133"/>
                  <a:pt x="5681904" y="3852396"/>
                </a:cubicBezTo>
                <a:cubicBezTo>
                  <a:pt x="5681904" y="4796527"/>
                  <a:pt x="5298836" y="5651278"/>
                  <a:pt x="4679499" y="6269995"/>
                </a:cubicBezTo>
                <a:lnTo>
                  <a:pt x="4474613" y="6456021"/>
                </a:lnTo>
                <a:lnTo>
                  <a:pt x="44341" y="6456021"/>
                </a:lnTo>
                <a:lnTo>
                  <a:pt x="0" y="6415762"/>
                </a:lnTo>
                <a:lnTo>
                  <a:pt x="0" y="1289029"/>
                </a:lnTo>
                <a:lnTo>
                  <a:pt x="82495" y="1214128"/>
                </a:lnTo>
                <a:cubicBezTo>
                  <a:pt x="674092" y="726388"/>
                  <a:pt x="1432534" y="433395"/>
                  <a:pt x="2259477" y="433395"/>
                </a:cubicBezTo>
                <a:close/>
                <a:moveTo>
                  <a:pt x="2259477" y="0"/>
                </a:moveTo>
                <a:cubicBezTo>
                  <a:pt x="4389229" y="0"/>
                  <a:pt x="6115733" y="1724776"/>
                  <a:pt x="6115733" y="3852396"/>
                </a:cubicBezTo>
                <a:cubicBezTo>
                  <a:pt x="6115733" y="4783230"/>
                  <a:pt x="5785270" y="5636956"/>
                  <a:pt x="5235152" y="6302877"/>
                </a:cubicBezTo>
                <a:lnTo>
                  <a:pt x="5095826" y="6456021"/>
                </a:lnTo>
                <a:lnTo>
                  <a:pt x="4617788" y="6456021"/>
                </a:lnTo>
                <a:lnTo>
                  <a:pt x="4747668" y="6338096"/>
                </a:lnTo>
                <a:cubicBezTo>
                  <a:pt x="5384452" y="5701950"/>
                  <a:pt x="5778311" y="4823122"/>
                  <a:pt x="5778311" y="3852396"/>
                </a:cubicBezTo>
                <a:cubicBezTo>
                  <a:pt x="5778311" y="1910944"/>
                  <a:pt x="4202875" y="337085"/>
                  <a:pt x="2259477" y="337085"/>
                </a:cubicBezTo>
                <a:cubicBezTo>
                  <a:pt x="1409240" y="337085"/>
                  <a:pt x="629434" y="638331"/>
                  <a:pt x="21172" y="1139811"/>
                </a:cubicBezTo>
                <a:lnTo>
                  <a:pt x="0" y="1159034"/>
                </a:lnTo>
                <a:lnTo>
                  <a:pt x="0" y="735177"/>
                </a:lnTo>
                <a:lnTo>
                  <a:pt x="103407" y="657929"/>
                </a:lnTo>
                <a:cubicBezTo>
                  <a:pt x="718869" y="242547"/>
                  <a:pt x="1460820" y="0"/>
                  <a:pt x="2259477" y="0"/>
                </a:cubicBezTo>
                <a:close/>
              </a:path>
            </a:pathLst>
          </a:custGeom>
          <a:blipFill dpi="0" rotWithShape="1">
            <a:blip r:embed="rId5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pic>
        <p:nvPicPr>
          <p:cNvPr id="7" name="Content Placeholder 6" descr="A book cover with orange arrows and black text&#10;&#10;Description automatically generated">
            <a:extLst>
              <a:ext uri="{FF2B5EF4-FFF2-40B4-BE49-F238E27FC236}">
                <a16:creationId xmlns:a16="http://schemas.microsoft.com/office/drawing/2014/main" id="{D5097C87-D76C-CADB-2D08-0A73E45D10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l="5911" r="8490"/>
          <a:stretch/>
        </p:blipFill>
        <p:spPr>
          <a:xfrm>
            <a:off x="-7399" y="401980"/>
            <a:ext cx="4586799" cy="6456021"/>
          </a:xfrm>
          <a:custGeom>
            <a:avLst/>
            <a:gdLst/>
            <a:ahLst/>
            <a:cxnLst/>
            <a:rect l="l" t="t" r="r" b="b"/>
            <a:pathLst>
              <a:path w="6115733" h="6456021">
                <a:moveTo>
                  <a:pt x="2259477" y="433395"/>
                </a:moveTo>
                <a:cubicBezTo>
                  <a:pt x="4149632" y="433395"/>
                  <a:pt x="5681904" y="1964133"/>
                  <a:pt x="5681904" y="3852396"/>
                </a:cubicBezTo>
                <a:cubicBezTo>
                  <a:pt x="5681904" y="4796527"/>
                  <a:pt x="5298836" y="5651278"/>
                  <a:pt x="4679499" y="6269995"/>
                </a:cubicBezTo>
                <a:lnTo>
                  <a:pt x="4474613" y="6456021"/>
                </a:lnTo>
                <a:lnTo>
                  <a:pt x="44341" y="6456021"/>
                </a:lnTo>
                <a:lnTo>
                  <a:pt x="0" y="6415762"/>
                </a:lnTo>
                <a:lnTo>
                  <a:pt x="0" y="1289029"/>
                </a:lnTo>
                <a:lnTo>
                  <a:pt x="82495" y="1214128"/>
                </a:lnTo>
                <a:cubicBezTo>
                  <a:pt x="674092" y="726388"/>
                  <a:pt x="1432534" y="433395"/>
                  <a:pt x="2259477" y="433395"/>
                </a:cubicBezTo>
                <a:close/>
                <a:moveTo>
                  <a:pt x="2259477" y="0"/>
                </a:moveTo>
                <a:cubicBezTo>
                  <a:pt x="4389229" y="0"/>
                  <a:pt x="6115733" y="1724776"/>
                  <a:pt x="6115733" y="3852396"/>
                </a:cubicBezTo>
                <a:cubicBezTo>
                  <a:pt x="6115733" y="4783230"/>
                  <a:pt x="5785270" y="5636956"/>
                  <a:pt x="5235152" y="6302877"/>
                </a:cubicBezTo>
                <a:lnTo>
                  <a:pt x="5095826" y="6456021"/>
                </a:lnTo>
                <a:lnTo>
                  <a:pt x="4617788" y="6456021"/>
                </a:lnTo>
                <a:lnTo>
                  <a:pt x="4747668" y="6338096"/>
                </a:lnTo>
                <a:cubicBezTo>
                  <a:pt x="5384452" y="5701950"/>
                  <a:pt x="5778311" y="4823122"/>
                  <a:pt x="5778311" y="3852396"/>
                </a:cubicBezTo>
                <a:cubicBezTo>
                  <a:pt x="5778311" y="1910944"/>
                  <a:pt x="4202875" y="337085"/>
                  <a:pt x="2259477" y="337085"/>
                </a:cubicBezTo>
                <a:cubicBezTo>
                  <a:pt x="1409240" y="337085"/>
                  <a:pt x="629434" y="638331"/>
                  <a:pt x="21172" y="1139811"/>
                </a:cubicBezTo>
                <a:lnTo>
                  <a:pt x="0" y="1159034"/>
                </a:lnTo>
                <a:lnTo>
                  <a:pt x="0" y="735177"/>
                </a:lnTo>
                <a:lnTo>
                  <a:pt x="103407" y="657929"/>
                </a:lnTo>
                <a:cubicBezTo>
                  <a:pt x="718869" y="242547"/>
                  <a:pt x="1460820" y="0"/>
                  <a:pt x="2259477" y="0"/>
                </a:cubicBezTo>
                <a:close/>
              </a:path>
            </a:pathLst>
          </a:custGeom>
        </p:spPr>
      </p:pic>
      <p:sp>
        <p:nvSpPr>
          <p:cNvPr id="1638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940658" y="6252323"/>
            <a:ext cx="3442479" cy="3651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i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defTabSz="457200">
              <a:spcAft>
                <a:spcPts val="600"/>
              </a:spcAft>
            </a:pPr>
            <a:r>
              <a:rPr lang="en-US" sz="1100" kern="1200">
                <a:solidFill>
                  <a:srgbClr val="7F7F7F"/>
                </a:solidFill>
                <a:latin typeface="+mn-lt"/>
                <a:ea typeface="+mn-ea"/>
                <a:cs typeface="+mn-cs"/>
              </a:rPr>
              <a:t>Aswath Damodaran</a:t>
            </a:r>
          </a:p>
        </p:txBody>
      </p:sp>
      <p:grpSp>
        <p:nvGrpSpPr>
          <p:cNvPr id="16409" name="Group 16399">
            <a:extLst>
              <a:ext uri="{FF2B5EF4-FFF2-40B4-BE49-F238E27FC236}">
                <a16:creationId xmlns:a16="http://schemas.microsoft.com/office/drawing/2014/main" id="{54CA915D-BDF0-41F8-B00E-FB186EFF7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6401" name="Oval 16400">
              <a:extLst>
                <a:ext uri="{FF2B5EF4-FFF2-40B4-BE49-F238E27FC236}">
                  <a16:creationId xmlns:a16="http://schemas.microsoft.com/office/drawing/2014/main" id="{317AAC03-BF64-4E67-9032-3BD024998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6402" name="Oval 16401">
              <a:extLst>
                <a:ext uri="{FF2B5EF4-FFF2-40B4-BE49-F238E27FC236}">
                  <a16:creationId xmlns:a16="http://schemas.microsoft.com/office/drawing/2014/main" id="{1A131397-5A45-4344-9983-5E400A3EA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249CA-B757-511B-6EDC-95B1D8BE4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Cash return: Measuring potential dividends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0E0145-41A1-34D6-C2E6-EC5CF4190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F626AB-172F-11C6-07A3-F1C16DAFC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Aswath Damodaran</a:t>
            </a:r>
          </a:p>
        </p:txBody>
      </p:sp>
      <p:pic>
        <p:nvPicPr>
          <p:cNvPr id="8" name="Content Placeholder 7" descr="Graphical user interface&#10;&#10;Description automatically generated">
            <a:extLst>
              <a:ext uri="{FF2B5EF4-FFF2-40B4-BE49-F238E27FC236}">
                <a16:creationId xmlns:a16="http://schemas.microsoft.com/office/drawing/2014/main" id="{46875FAB-7947-EABA-94C4-DF087E167E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789" y="1035398"/>
            <a:ext cx="5970407" cy="32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971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C5095-4343-F3EF-9299-6052A2537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FCFE examples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F995359-F434-59B7-9E49-1B279C6FABA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B91D2A-923D-C64A-0DA1-85BBB8789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Aswath Damodaran</a:t>
            </a:r>
          </a:p>
        </p:txBody>
      </p:sp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2083B753-8125-01D7-7060-86597422EB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9847406"/>
              </p:ext>
            </p:extLst>
          </p:nvPr>
        </p:nvGraphicFramePr>
        <p:xfrm>
          <a:off x="228600" y="1447800"/>
          <a:ext cx="5562600" cy="42671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3407">
                  <a:extLst>
                    <a:ext uri="{9D8B030D-6E8A-4147-A177-3AD203B41FA5}">
                      <a16:colId xmlns:a16="http://schemas.microsoft.com/office/drawing/2014/main" val="82532511"/>
                    </a:ext>
                  </a:extLst>
                </a:gridCol>
                <a:gridCol w="1069731">
                  <a:extLst>
                    <a:ext uri="{9D8B030D-6E8A-4147-A177-3AD203B41FA5}">
                      <a16:colId xmlns:a16="http://schemas.microsoft.com/office/drawing/2014/main" val="151469301"/>
                    </a:ext>
                  </a:extLst>
                </a:gridCol>
                <a:gridCol w="1069731">
                  <a:extLst>
                    <a:ext uri="{9D8B030D-6E8A-4147-A177-3AD203B41FA5}">
                      <a16:colId xmlns:a16="http://schemas.microsoft.com/office/drawing/2014/main" val="3317068677"/>
                    </a:ext>
                  </a:extLst>
                </a:gridCol>
                <a:gridCol w="1069731">
                  <a:extLst>
                    <a:ext uri="{9D8B030D-6E8A-4147-A177-3AD203B41FA5}">
                      <a16:colId xmlns:a16="http://schemas.microsoft.com/office/drawing/2014/main" val="2795778894"/>
                    </a:ext>
                  </a:extLst>
                </a:gridCol>
              </a:tblGrid>
              <a:tr h="74278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Airbnb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Adobe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Kraft Heinz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87920427"/>
                  </a:ext>
                </a:extLst>
              </a:tr>
              <a:tr h="34770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Net Income</a:t>
                      </a:r>
                      <a:endParaRPr lang="en-US" sz="1400" dirty="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-$352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$4,822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$1,012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59089751"/>
                  </a:ext>
                </a:extLst>
              </a:tr>
              <a:tr h="34770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+ Depreciation</a:t>
                      </a:r>
                      <a:endParaRPr lang="en-US" sz="1400" dirty="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$147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$788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$910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85569588"/>
                  </a:ext>
                </a:extLst>
              </a:tr>
              <a:tr h="34770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- Cap Expenditures</a:t>
                      </a:r>
                      <a:endParaRPr lang="en-US" sz="1400" dirty="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$25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$3,030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$905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42464712"/>
                  </a:ext>
                </a:extLst>
              </a:tr>
              <a:tr h="34770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 + Divestitures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$0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$0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$5,014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77014623"/>
                  </a:ext>
                </a:extLst>
              </a:tr>
              <a:tr h="74278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 - Change in non-cash WC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-$138</a:t>
                      </a:r>
                      <a:endParaRPr lang="en-US" sz="1400" dirty="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-$742</a:t>
                      </a:r>
                      <a:endParaRPr lang="en-US" sz="1400" dirty="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-$406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89595629"/>
                  </a:ext>
                </a:extLst>
              </a:tr>
              <a:tr h="34770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FCFE before debt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-$93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$3,322</a:t>
                      </a:r>
                      <a:endParaRPr lang="en-US" sz="1400" dirty="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$6,437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247009902"/>
                  </a:ext>
                </a:extLst>
              </a:tr>
              <a:tr h="34770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 + New Debt Raised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$1,979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$0</a:t>
                      </a:r>
                      <a:endParaRPr lang="en-US" sz="1400" dirty="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$3,772</a:t>
                      </a:r>
                      <a:endParaRPr lang="en-US" sz="1400" dirty="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05659716"/>
                  </a:ext>
                </a:extLst>
              </a:tr>
              <a:tr h="34770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 - Debt Repaid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$1,995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$0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$1,960</a:t>
                      </a:r>
                      <a:endParaRPr lang="en-US" sz="1400" dirty="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81826200"/>
                  </a:ext>
                </a:extLst>
              </a:tr>
              <a:tr h="34770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FCFE</a:t>
                      </a:r>
                      <a:endParaRPr lang="en-US" sz="1400" dirty="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-$109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$3,322</a:t>
                      </a:r>
                      <a:endParaRPr lang="en-US" sz="140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$3,235</a:t>
                      </a:r>
                      <a:endParaRPr lang="en-US" sz="1400" dirty="0">
                        <a:effectLst/>
                        <a:latin typeface="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6429342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210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1B995-EC7C-5323-ECD2-931C04C40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FCFE as companies age: Tesla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76BB586-D683-6A73-DEC2-1E1AF461E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1E37BF-37A7-1B20-D2F9-564FAACD7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Aswath Damodaran</a:t>
            </a:r>
          </a:p>
        </p:txBody>
      </p:sp>
      <p:pic>
        <p:nvPicPr>
          <p:cNvPr id="12" name="Content Placeholder 11" descr="Chart, waterfall chart&#10;&#10;Description automatically generated">
            <a:extLst>
              <a:ext uri="{FF2B5EF4-FFF2-40B4-BE49-F238E27FC236}">
                <a16:creationId xmlns:a16="http://schemas.microsoft.com/office/drawing/2014/main" id="{F8587DDF-8E80-22D9-BF56-E434A0EB86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470" y="1066800"/>
            <a:ext cx="554284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88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F04B6-0A4B-EFB7-A3D3-43C03301A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net Income ACROSS LIFE CYCL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90854-11F7-1A5F-7E5E-D3C98CC96D5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6CCCD8-2F80-324C-24F8-AF50CDFCA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Aswath Damodaran</a:t>
            </a:r>
          </a:p>
        </p:txBody>
      </p:sp>
      <p:pic>
        <p:nvPicPr>
          <p:cNvPr id="11" name="Content Placeholder 10" descr="Table&#10;&#10;Description automatically generated">
            <a:extLst>
              <a:ext uri="{FF2B5EF4-FFF2-40B4-BE49-F238E27FC236}">
                <a16:creationId xmlns:a16="http://schemas.microsoft.com/office/drawing/2014/main" id="{7F3833D9-86D9-CD04-2A4E-5315F6B788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789" y="1852504"/>
            <a:ext cx="5763913" cy="180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995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4ED3A-1E58-8BF9-8C6B-0B2A6F450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Reinvestment across life cycle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19D51-EDF0-BE34-8A1D-38ACED5EF7E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410754-7B11-8508-83D2-1A191C6F9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Aswath Damodaran</a:t>
            </a:r>
          </a:p>
        </p:txBody>
      </p:sp>
      <p:pic>
        <p:nvPicPr>
          <p:cNvPr id="11" name="Content Placeholder 10" descr="Table&#10;&#10;Description automatically generated">
            <a:extLst>
              <a:ext uri="{FF2B5EF4-FFF2-40B4-BE49-F238E27FC236}">
                <a16:creationId xmlns:a16="http://schemas.microsoft.com/office/drawing/2014/main" id="{7F6F260C-59E4-FE7E-EA1B-B35EDD87AD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85" y="1554480"/>
            <a:ext cx="6068752" cy="210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91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A0D18-09C7-CBEB-FCB8-0EB8827AA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DEBT CASH FLOWS ACROSS LIFE CYCLE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3557C-94C9-FF7D-630D-DA711ADFC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862804-B63C-A3A3-DCD4-57DB3A57C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Aswath Damodaran</a:t>
            </a:r>
          </a:p>
        </p:txBody>
      </p:sp>
      <p:pic>
        <p:nvPicPr>
          <p:cNvPr id="13" name="Content Placeholder 12" descr="Table&#10;&#10;Description automatically generated">
            <a:extLst>
              <a:ext uri="{FF2B5EF4-FFF2-40B4-BE49-F238E27FC236}">
                <a16:creationId xmlns:a16="http://schemas.microsoft.com/office/drawing/2014/main" id="{F1058A73-D06A-423A-C48F-2F035BBD26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789" y="1585618"/>
            <a:ext cx="5629849" cy="207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744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84839-4433-81C3-A8A2-1E83EC05C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FCFE ACROSS LIFE CYCLE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4E4F0C-0137-9598-09F3-F38F3D8AA44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3D3290-BBE9-B8D4-FBCE-C734C669F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Aswath Damodaran</a:t>
            </a:r>
          </a:p>
        </p:txBody>
      </p:sp>
      <p:pic>
        <p:nvPicPr>
          <p:cNvPr id="11" name="Content Placeholder 10" descr="Table&#10;&#10;Description automatically generated">
            <a:extLst>
              <a:ext uri="{FF2B5EF4-FFF2-40B4-BE49-F238E27FC236}">
                <a16:creationId xmlns:a16="http://schemas.microsoft.com/office/drawing/2014/main" id="{BD9E6CBE-5C74-6EFC-AC45-3FD99278C6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789" y="1555872"/>
            <a:ext cx="5878343" cy="202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939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6BCE8-5C7A-4F6F-A7DA-8C8932602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CASH RETURN: DIVIDEND STICKINESS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7F9E3C1-F81A-E43B-342F-B15F48D364B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A2ED26-9C86-462B-32DF-F32D49F9F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Aswath Damodaran</a:t>
            </a:r>
          </a:p>
        </p:txBody>
      </p:sp>
      <p:pic>
        <p:nvPicPr>
          <p:cNvPr id="12" name="Content Placeholder 11" descr="Chart, bar chart&#10;&#10;Description automatically generated">
            <a:extLst>
              <a:ext uri="{FF2B5EF4-FFF2-40B4-BE49-F238E27FC236}">
                <a16:creationId xmlns:a16="http://schemas.microsoft.com/office/drawing/2014/main" id="{FD326E27-2DEF-BA92-706A-BFE7E588E3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789" y="1219200"/>
            <a:ext cx="5700713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533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65361-B8F8-0ADA-B36F-27E307F2A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BUYBACKS AS AN ALTERNATIVE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2DE9F-B0E9-2E40-8C65-DCF7D7A0C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41EA3-A11C-AA5E-3179-5F7473D2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Aswath Damodaran</a:t>
            </a:r>
          </a:p>
        </p:txBody>
      </p:sp>
      <p:pic>
        <p:nvPicPr>
          <p:cNvPr id="11" name="Content Placeholder 10" descr="Timeline&#10;&#10;Description automatically generated">
            <a:extLst>
              <a:ext uri="{FF2B5EF4-FFF2-40B4-BE49-F238E27FC236}">
                <a16:creationId xmlns:a16="http://schemas.microsoft.com/office/drawing/2014/main" id="{65C37988-8A50-7B25-2A6F-23E5D02D31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914400"/>
            <a:ext cx="5718264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40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E1634-F6C4-6558-2138-3197105AD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RISE OF BUYBACKS IN THE 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A418AB-7808-8E95-8028-B8B90FB8D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C4E855-E8FB-D6FE-9675-19244638A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Aswath Damodaran</a:t>
            </a:r>
          </a:p>
        </p:txBody>
      </p:sp>
      <p:pic>
        <p:nvPicPr>
          <p:cNvPr id="11" name="Content Placeholder 10" descr="Chart, line chart&#10;&#10;Description automatically generated">
            <a:extLst>
              <a:ext uri="{FF2B5EF4-FFF2-40B4-BE49-F238E27FC236}">
                <a16:creationId xmlns:a16="http://schemas.microsoft.com/office/drawing/2014/main" id="{DC1C92D6-5A6C-A275-F346-0835D3C892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789" y="914400"/>
            <a:ext cx="5746344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001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2CAFC-F15C-AC73-F971-34A4EC74C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AND ACROSS THE WORLD…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567CA0-38B5-F064-6DF0-2898B5DEC30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50F461-45C3-D7B2-4C1B-09C941BDF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Aswath Damodaran</a:t>
            </a:r>
          </a:p>
        </p:txBody>
      </p:sp>
      <p:pic>
        <p:nvPicPr>
          <p:cNvPr id="11" name="Content Placeholder 10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3D9358C1-204E-C387-711A-7C2A0BA1BC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75" y="1810330"/>
            <a:ext cx="5709219" cy="25330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2752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BEC27-34D0-1588-928E-11E6A1A56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CASH RETURN CHOICES ACROSS THE LIFE CYCLE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9674B8-313D-18FC-4F84-3C8FBED1D78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97410A-20E2-D876-D8AC-92B49E36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Aswath Damodaran</a:t>
            </a:r>
          </a:p>
        </p:txBody>
      </p:sp>
      <p:pic>
        <p:nvPicPr>
          <p:cNvPr id="11" name="Content Placeholder 10" descr="Table&#10;&#10;Description automatically generated">
            <a:extLst>
              <a:ext uri="{FF2B5EF4-FFF2-40B4-BE49-F238E27FC236}">
                <a16:creationId xmlns:a16="http://schemas.microsoft.com/office/drawing/2014/main" id="{C5DCA8A8-85B0-D132-056F-7238289B4F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789" y="1614972"/>
            <a:ext cx="5843866" cy="211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768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0EF9F-16E9-1EC5-3955-4391AAD07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DYSFUNCTIONAL DIVIDENDS!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B5492-1161-771D-0EE3-F7E2A538481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94D6C8-B234-3CF0-D004-2EFFB7957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</a:p>
        </p:txBody>
      </p:sp>
      <p:pic>
        <p:nvPicPr>
          <p:cNvPr id="11" name="Content Placeholder 10" descr="Diagram&#10;&#10;Description automatically generated">
            <a:extLst>
              <a:ext uri="{FF2B5EF4-FFF2-40B4-BE49-F238E27FC236}">
                <a16:creationId xmlns:a16="http://schemas.microsoft.com/office/drawing/2014/main" id="{D451F4A6-3788-7181-B086-BE9D9E961F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470" y="343386"/>
            <a:ext cx="5763080" cy="552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36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3802C-570C-C734-26C1-D7493A7FF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GLOBAL PICTURE OF CASH RETURN VS FCFE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6A5A36-B487-2B33-576E-97245E1CBBD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BEB071-B4D4-B4DD-0671-B04ADF82C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Aswath Damodaran</a:t>
            </a:r>
          </a:p>
        </p:txBody>
      </p:sp>
      <p:pic>
        <p:nvPicPr>
          <p:cNvPr id="9" name="Content Placeholder 8" descr="Table&#10;&#10;Description automatically generated">
            <a:extLst>
              <a:ext uri="{FF2B5EF4-FFF2-40B4-BE49-F238E27FC236}">
                <a16:creationId xmlns:a16="http://schemas.microsoft.com/office/drawing/2014/main" id="{8DF05D07-F538-57C3-CB19-09C9071D6C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95400"/>
            <a:ext cx="6086869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14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0ECC1-F0B6-B670-9DAA-3B33DD3F7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CASH RETURN AND CASH BALANCES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782D63-C934-1A4C-0641-7BDC94CA360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BD2263-C695-97A8-DB9E-2A764B6DE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Aswath Damodaran</a:t>
            </a:r>
          </a:p>
        </p:txBody>
      </p:sp>
      <p:pic>
        <p:nvPicPr>
          <p:cNvPr id="9" name="Content Placeholder 8" descr="Diagram&#10;&#10;Description automatically generated">
            <a:extLst>
              <a:ext uri="{FF2B5EF4-FFF2-40B4-BE49-F238E27FC236}">
                <a16:creationId xmlns:a16="http://schemas.microsoft.com/office/drawing/2014/main" id="{278068ED-5FE3-AD60-28FB-FF49C9A1A6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789" y="1447800"/>
            <a:ext cx="5980548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506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44293-58D8-4FA2-E47B-77133B987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INVESTOR VIEWS OF CASH BALANCES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A0560-45F5-AC6A-E10D-FA1A2677B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9EA30C-81DB-7FCE-A6DE-98DC7B6FE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</a:p>
        </p:txBody>
      </p:sp>
      <p:pic>
        <p:nvPicPr>
          <p:cNvPr id="11" name="Content Placeholder 10" descr="Chart, bar chart&#10;&#10;Description automatically generated">
            <a:extLst>
              <a:ext uri="{FF2B5EF4-FFF2-40B4-BE49-F238E27FC236}">
                <a16:creationId xmlns:a16="http://schemas.microsoft.com/office/drawing/2014/main" id="{2D58E250-EB0E-1B25-8199-D6E3972E6E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789" y="1066800"/>
            <a:ext cx="5552261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02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E21A9-1E7F-B936-5C2C-11DBB3CB8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DIVIDEND POLICY ACROSS THE LIFE CYCLE!</a:t>
            </a:r>
          </a:p>
        </p:txBody>
      </p:sp>
      <p:pic>
        <p:nvPicPr>
          <p:cNvPr id="10" name="Content Placeholder 9" descr="A picture containing chart&#10;&#10;Description automatically generated">
            <a:extLst>
              <a:ext uri="{FF2B5EF4-FFF2-40B4-BE49-F238E27FC236}">
                <a16:creationId xmlns:a16="http://schemas.microsoft.com/office/drawing/2014/main" id="{463DD2B2-6B35-302A-219F-374DD479FA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3260" y="1752600"/>
            <a:ext cx="5326367" cy="44196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94C657-1678-CC32-8C3A-6D4C42901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Aswath Damodaran</a:t>
            </a:r>
          </a:p>
        </p:txBody>
      </p:sp>
    </p:spTree>
    <p:extLst>
      <p:ext uri="{BB962C8B-B14F-4D97-AF65-F5344CB8AC3E}">
        <p14:creationId xmlns:p14="http://schemas.microsoft.com/office/powerpoint/2010/main" val="8804263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{4ED3E472-F967-4B46-B9EF-D8C12DA60E0B}tf10001070</Template>
  <TotalTime>36571</TotalTime>
  <Pages>63</Pages>
  <Words>225</Words>
  <Application>Microsoft Macintosh PowerPoint</Application>
  <PresentationFormat>Letter Paper (8.5x11 in)</PresentationFormat>
  <Paragraphs>76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Calibri</vt:lpstr>
      <vt:lpstr>Helvetica</vt:lpstr>
      <vt:lpstr>Rockwell</vt:lpstr>
      <vt:lpstr>Rockwell Condensed</vt:lpstr>
      <vt:lpstr>Rockwell Extra Bold</vt:lpstr>
      <vt:lpstr>Times</vt:lpstr>
      <vt:lpstr>Wingdings</vt:lpstr>
      <vt:lpstr>Wood Type</vt:lpstr>
      <vt:lpstr>Chapter 8: The Dividend Decision across the life cycle </vt:lpstr>
      <vt:lpstr>Cash return: Measuring potential dividends</vt:lpstr>
      <vt:lpstr>FCFE examples</vt:lpstr>
      <vt:lpstr>FCFE as companies age: Tesla</vt:lpstr>
      <vt:lpstr>net Income ACROSS LIFE CYCL</vt:lpstr>
      <vt:lpstr>Reinvestment across life cycle</vt:lpstr>
      <vt:lpstr>DEBT CASH FLOWS ACROSS LIFE CYCLE</vt:lpstr>
      <vt:lpstr>FCFE ACROSS LIFE CYCLE</vt:lpstr>
      <vt:lpstr>CASH RETURN: DIVIDEND STICKINESS</vt:lpstr>
      <vt:lpstr>BUYBACKS AS AN ALTERNATIVE</vt:lpstr>
      <vt:lpstr>THE RISE OF BUYBACKS IN THE US</vt:lpstr>
      <vt:lpstr>AND ACROSS THE WORLD…</vt:lpstr>
      <vt:lpstr>CASH RETURN CHOICES ACROSS THE LIFE CYCLE</vt:lpstr>
      <vt:lpstr>DYSFUNCTIONAL DIVIDENDS!</vt:lpstr>
      <vt:lpstr>A GLOBAL PICTURE OF CASH RETURN VS FCFE</vt:lpstr>
      <vt:lpstr>CASH RETURN AND CASH BALANCES</vt:lpstr>
      <vt:lpstr>INVESTOR VIEWS OF CASH BALANCES</vt:lpstr>
      <vt:lpstr>DIVIDEND POLICY ACROSS THE LIFE CYCLE!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Option Pricing Theory and Applications</dc:title>
  <dc:subject/>
  <dc:creator>Aswath Damodaran</dc:creator>
  <cp:keywords/>
  <dc:description/>
  <cp:lastModifiedBy>Aswath Damodaran</cp:lastModifiedBy>
  <cp:revision>568</cp:revision>
  <cp:lastPrinted>2023-03-20T22:26:29Z</cp:lastPrinted>
  <dcterms:created xsi:type="dcterms:W3CDTF">2010-08-23T11:25:52Z</dcterms:created>
  <dcterms:modified xsi:type="dcterms:W3CDTF">2024-08-05T21:49:40Z</dcterms:modified>
</cp:coreProperties>
</file>