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17"/>
  </p:notesMasterIdLst>
  <p:handoutMasterIdLst>
    <p:handoutMasterId r:id="rId18"/>
  </p:handoutMasterIdLst>
  <p:sldIdLst>
    <p:sldId id="405" r:id="rId2"/>
    <p:sldId id="406" r:id="rId3"/>
    <p:sldId id="432" r:id="rId4"/>
    <p:sldId id="415" r:id="rId5"/>
    <p:sldId id="416" r:id="rId6"/>
    <p:sldId id="417" r:id="rId7"/>
    <p:sldId id="418" r:id="rId8"/>
    <p:sldId id="431" r:id="rId9"/>
    <p:sldId id="419" r:id="rId10"/>
    <p:sldId id="407" r:id="rId11"/>
    <p:sldId id="408" r:id="rId12"/>
    <p:sldId id="421" r:id="rId13"/>
    <p:sldId id="410" r:id="rId14"/>
    <p:sldId id="422" r:id="rId15"/>
    <p:sldId id="433" r:id="rId1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42"/>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9: </a:t>
            </a:r>
            <a:r>
              <a:rPr lang="en-US" sz="4200">
                <a:solidFill>
                  <a:srgbClr val="000000"/>
                </a:solidFill>
              </a:rPr>
              <a:t>VALUATION AND PRICING 101</a:t>
            </a:r>
            <a:endParaRPr lang="en-US" sz="4200" dirty="0">
              <a:solidFill>
                <a:srgbClr val="000000"/>
              </a:solidFill>
            </a:endParaRP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INTRINSIC VALUE: THE BASICS</a:t>
            </a:r>
          </a:p>
        </p:txBody>
      </p:sp>
      <p:sp>
        <p:nvSpPr>
          <p:cNvPr id="10" name="Content Placeholder 9">
            <a:extLst>
              <a:ext uri="{FF2B5EF4-FFF2-40B4-BE49-F238E27FC236}">
                <a16:creationId xmlns:a16="http://schemas.microsoft.com/office/drawing/2014/main" id="{088441A5-8E55-0BE6-FE7F-F7BF99F2CBD3}"/>
              </a:ext>
            </a:extLst>
          </p:cNvPr>
          <p:cNvSpPr>
            <a:spLocks noGrp="1"/>
          </p:cNvSpPr>
          <p:nvPr>
            <p:ph idx="1"/>
          </p:nvPr>
        </p:nvSpPr>
        <p:spPr/>
        <p:txBody>
          <a:bodyPr/>
          <a:lstStyle/>
          <a:p>
            <a:r>
              <a:rPr lang="en-US" dirty="0"/>
              <a:t>Putting intrinsic valuation into practice requires grappling not only with how to define cash flows and incorporate risk into value, but also how to factor in the time value of money. </a:t>
            </a:r>
          </a:p>
          <a:p>
            <a:endParaRPr lang="en-US" dirty="0"/>
          </a:p>
        </p:txBody>
      </p:sp>
      <p:sp>
        <p:nvSpPr>
          <p:cNvPr id="15" name="Text Placeholder 14">
            <a:extLst>
              <a:ext uri="{FF2B5EF4-FFF2-40B4-BE49-F238E27FC236}">
                <a16:creationId xmlns:a16="http://schemas.microsoft.com/office/drawing/2014/main" id="{CD5B385C-4A60-3ED1-5596-51687482536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pic>
        <p:nvPicPr>
          <p:cNvPr id="11" name="Picture 10" descr="Table&#10;&#10;Description automatically generated with medium confidence">
            <a:extLst>
              <a:ext uri="{FF2B5EF4-FFF2-40B4-BE49-F238E27FC236}">
                <a16:creationId xmlns:a16="http://schemas.microsoft.com/office/drawing/2014/main" id="{8C030CCF-8792-C364-46C4-1F36BAAC5632}"/>
              </a:ext>
            </a:extLst>
          </p:cNvPr>
          <p:cNvPicPr>
            <a:picLocks noChangeAspect="1"/>
          </p:cNvPicPr>
          <p:nvPr/>
        </p:nvPicPr>
        <p:blipFill>
          <a:blip r:embed="rId2"/>
          <a:stretch>
            <a:fillRect/>
          </a:stretch>
        </p:blipFill>
        <p:spPr>
          <a:xfrm>
            <a:off x="1411986" y="2510028"/>
            <a:ext cx="3467100" cy="1371600"/>
          </a:xfrm>
          <a:prstGeom prst="rect">
            <a:avLst/>
          </a:prstGeom>
        </p:spPr>
      </p:pic>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EQUITY VS FIRM VALUATION</a:t>
            </a:r>
          </a:p>
        </p:txBody>
      </p:sp>
      <p:sp>
        <p:nvSpPr>
          <p:cNvPr id="12" name="Text Placeholder 11">
            <a:extLst>
              <a:ext uri="{FF2B5EF4-FFF2-40B4-BE49-F238E27FC236}">
                <a16:creationId xmlns:a16="http://schemas.microsoft.com/office/drawing/2014/main" id="{9F995359-F434-59B7-9E49-1B279C6FABA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pic>
        <p:nvPicPr>
          <p:cNvPr id="18" name="Content Placeholder 17" descr="Diagram&#10;&#10;Description automatically generated">
            <a:extLst>
              <a:ext uri="{FF2B5EF4-FFF2-40B4-BE49-F238E27FC236}">
                <a16:creationId xmlns:a16="http://schemas.microsoft.com/office/drawing/2014/main" id="{3590CC3D-A8FD-1E2A-ADE0-E14282E35142}"/>
              </a:ext>
            </a:extLst>
          </p:cNvPr>
          <p:cNvPicPr>
            <a:picLocks noGrp="1" noChangeAspect="1"/>
          </p:cNvPicPr>
          <p:nvPr>
            <p:ph idx="1"/>
          </p:nvPr>
        </p:nvPicPr>
        <p:blipFill>
          <a:blip r:embed="rId2"/>
          <a:stretch>
            <a:fillRect/>
          </a:stretch>
        </p:blipFill>
        <p:spPr>
          <a:xfrm>
            <a:off x="628650" y="1401354"/>
            <a:ext cx="5033963" cy="3588567"/>
          </a:xfrm>
          <a:prstGeom prst="rect">
            <a:avLst/>
          </a:prstGeom>
        </p:spPr>
      </p:pic>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BUSINESS LIFE AND VALUE!</a:t>
            </a:r>
          </a:p>
        </p:txBody>
      </p:sp>
      <p:sp>
        <p:nvSpPr>
          <p:cNvPr id="14" name="Content Placeholder 13">
            <a:extLst>
              <a:ext uri="{FF2B5EF4-FFF2-40B4-BE49-F238E27FC236}">
                <a16:creationId xmlns:a16="http://schemas.microsoft.com/office/drawing/2014/main" id="{9C4494B6-A16A-6CCF-3C7C-7531232497F3}"/>
              </a:ext>
            </a:extLst>
          </p:cNvPr>
          <p:cNvSpPr>
            <a:spLocks noGrp="1"/>
          </p:cNvSpPr>
          <p:nvPr>
            <p:ph idx="1"/>
          </p:nvPr>
        </p:nvSpPr>
        <p:spPr/>
        <p:txBody>
          <a:bodyPr/>
          <a:lstStyle/>
          <a:p>
            <a:r>
              <a:rPr lang="en-US" dirty="0"/>
              <a:t>In theory, a publicly traded company can continue as a going concern for decades or even centuries. </a:t>
            </a:r>
          </a:p>
          <a:p>
            <a:r>
              <a:rPr lang="en-US" dirty="0"/>
              <a:t>To impose closure on the exercise, and one practice that valuation analysts use is to assume that cash flows beyond a point in time in the future </a:t>
            </a:r>
            <a:r>
              <a:rPr lang="en-US" b="1" dirty="0"/>
              <a:t>will grow at a constant rate forever</a:t>
            </a:r>
            <a:r>
              <a:rPr lang="en-US" dirty="0"/>
              <a:t>. </a:t>
            </a:r>
          </a:p>
          <a:p>
            <a:r>
              <a:rPr lang="en-US" dirty="0"/>
              <a:t>That assumption allows us to capture the present value of all cash flows beyond with a “terminal value”.</a:t>
            </a:r>
          </a:p>
        </p:txBody>
      </p:sp>
      <p:sp>
        <p:nvSpPr>
          <p:cNvPr id="19" name="Text Placeholder 18">
            <a:extLst>
              <a:ext uri="{FF2B5EF4-FFF2-40B4-BE49-F238E27FC236}">
                <a16:creationId xmlns:a16="http://schemas.microsoft.com/office/drawing/2014/main" id="{3BCB0597-7383-4298-96F7-871C11A16FA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pic>
        <p:nvPicPr>
          <p:cNvPr id="15" name="Picture 14" descr="A picture containing diagram&#10;&#10;Description automatically generated">
            <a:extLst>
              <a:ext uri="{FF2B5EF4-FFF2-40B4-BE49-F238E27FC236}">
                <a16:creationId xmlns:a16="http://schemas.microsoft.com/office/drawing/2014/main" id="{761AE1AD-F3FA-7BC8-B4EF-C6FA805902C3}"/>
              </a:ext>
            </a:extLst>
          </p:cNvPr>
          <p:cNvPicPr>
            <a:picLocks noChangeAspect="1"/>
          </p:cNvPicPr>
          <p:nvPr/>
        </p:nvPicPr>
        <p:blipFill>
          <a:blip r:embed="rId2"/>
          <a:stretch>
            <a:fillRect/>
          </a:stretch>
        </p:blipFill>
        <p:spPr>
          <a:xfrm>
            <a:off x="550926" y="4069080"/>
            <a:ext cx="5486400" cy="1356360"/>
          </a:xfrm>
          <a:prstGeom prst="rect">
            <a:avLst/>
          </a:prstGeom>
        </p:spPr>
      </p:pic>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normAutofit/>
          </a:bodyPr>
          <a:lstStyle/>
          <a:p>
            <a:r>
              <a:rPr lang="en-US" dirty="0"/>
              <a:t>VALUE DRIVERS</a:t>
            </a:r>
          </a:p>
        </p:txBody>
      </p:sp>
      <p:sp>
        <p:nvSpPr>
          <p:cNvPr id="3" name="Text Placeholder 2">
            <a:extLst>
              <a:ext uri="{FF2B5EF4-FFF2-40B4-BE49-F238E27FC236}">
                <a16:creationId xmlns:a16="http://schemas.microsoft.com/office/drawing/2014/main" id="{20090854-11F7-1A5F-7E5E-D3C98CC96D5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pic>
        <p:nvPicPr>
          <p:cNvPr id="14" name="Content Placeholder 13" descr="Text&#10;&#10;Description automatically generated">
            <a:extLst>
              <a:ext uri="{FF2B5EF4-FFF2-40B4-BE49-F238E27FC236}">
                <a16:creationId xmlns:a16="http://schemas.microsoft.com/office/drawing/2014/main" id="{6BBF712A-EC7E-E73A-A7C2-8771BD1398C8}"/>
              </a:ext>
            </a:extLst>
          </p:cNvPr>
          <p:cNvPicPr>
            <a:picLocks noGrp="1" noChangeAspect="1"/>
          </p:cNvPicPr>
          <p:nvPr>
            <p:ph idx="1"/>
          </p:nvPr>
        </p:nvPicPr>
        <p:blipFill>
          <a:blip r:embed="rId2"/>
          <a:stretch>
            <a:fillRect/>
          </a:stretch>
        </p:blipFill>
        <p:spPr>
          <a:xfrm>
            <a:off x="331470" y="1676400"/>
            <a:ext cx="5886106" cy="2209800"/>
          </a:xfrm>
          <a:prstGeom prst="rect">
            <a:avLst/>
          </a:prstGeom>
        </p:spPr>
      </p:pic>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INTRINSIC VALUE: KEY QUESTIONS</a:t>
            </a:r>
          </a:p>
        </p:txBody>
      </p:sp>
      <p:sp>
        <p:nvSpPr>
          <p:cNvPr id="3" name="Text Placeholder 2">
            <a:extLst>
              <a:ext uri="{FF2B5EF4-FFF2-40B4-BE49-F238E27FC236}">
                <a16:creationId xmlns:a16="http://schemas.microsoft.com/office/drawing/2014/main" id="{28919D51-EDF0-BE34-8A1D-38ACED5EF7E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pic>
        <p:nvPicPr>
          <p:cNvPr id="14" name="Content Placeholder 13">
            <a:extLst>
              <a:ext uri="{FF2B5EF4-FFF2-40B4-BE49-F238E27FC236}">
                <a16:creationId xmlns:a16="http://schemas.microsoft.com/office/drawing/2014/main" id="{21191624-44D1-0652-6FA3-992F2CA2E06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2257431"/>
            <a:ext cx="5033963" cy="1876412"/>
          </a:xfrm>
          <a:prstGeom prst="rect">
            <a:avLst/>
          </a:prstGeom>
          <a:noFill/>
          <a:ln>
            <a:noFill/>
          </a:ln>
        </p:spPr>
      </p:pic>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normAutofit/>
          </a:bodyPr>
          <a:lstStyle/>
          <a:p>
            <a:r>
              <a:rPr lang="en-US" dirty="0"/>
              <a:t>A PARSIMONIOUS VALUATION STRUCTURE</a:t>
            </a:r>
          </a:p>
        </p:txBody>
      </p:sp>
      <p:sp>
        <p:nvSpPr>
          <p:cNvPr id="3" name="Text Placeholder 2">
            <a:extLst>
              <a:ext uri="{FF2B5EF4-FFF2-40B4-BE49-F238E27FC236}">
                <a16:creationId xmlns:a16="http://schemas.microsoft.com/office/drawing/2014/main" id="{904E4F0C-0137-9598-09F3-F38F3D8AA44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pic>
        <p:nvPicPr>
          <p:cNvPr id="14" name="Content Placeholder 13" descr="Diagram&#10;&#10;Description automatically generated">
            <a:extLst>
              <a:ext uri="{FF2B5EF4-FFF2-40B4-BE49-F238E27FC236}">
                <a16:creationId xmlns:a16="http://schemas.microsoft.com/office/drawing/2014/main" id="{61167FEF-F38C-6FEF-347A-67D042665E34}"/>
              </a:ext>
            </a:extLst>
          </p:cNvPr>
          <p:cNvPicPr>
            <a:picLocks noGrp="1" noChangeAspect="1"/>
          </p:cNvPicPr>
          <p:nvPr>
            <p:ph idx="1"/>
          </p:nvPr>
        </p:nvPicPr>
        <p:blipFill>
          <a:blip r:embed="rId2"/>
          <a:stretch>
            <a:fillRect/>
          </a:stretch>
        </p:blipFill>
        <p:spPr>
          <a:xfrm>
            <a:off x="214789" y="1752600"/>
            <a:ext cx="5856892" cy="2286000"/>
          </a:xfrm>
          <a:prstGeom prst="rect">
            <a:avLst/>
          </a:prstGeom>
        </p:spPr>
      </p:pic>
    </p:spTree>
    <p:extLst>
      <p:ext uri="{BB962C8B-B14F-4D97-AF65-F5344CB8AC3E}">
        <p14:creationId xmlns:p14="http://schemas.microsoft.com/office/powerpoint/2010/main" val="3367939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VALUE = STORY + NUMBERS</a:t>
            </a:r>
          </a:p>
        </p:txBody>
      </p:sp>
      <p:sp>
        <p:nvSpPr>
          <p:cNvPr id="3" name="Text Placeholder 2">
            <a:extLst>
              <a:ext uri="{FF2B5EF4-FFF2-40B4-BE49-F238E27FC236}">
                <a16:creationId xmlns:a16="http://schemas.microsoft.com/office/drawing/2014/main" id="{1393557C-94C9-FF7D-630D-DA711ADFCA6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pic>
        <p:nvPicPr>
          <p:cNvPr id="16" name="Content Placeholder 15" descr="Diagram, letter&#10;&#10;Description automatically generated">
            <a:extLst>
              <a:ext uri="{FF2B5EF4-FFF2-40B4-BE49-F238E27FC236}">
                <a16:creationId xmlns:a16="http://schemas.microsoft.com/office/drawing/2014/main" id="{B2D60C36-93D0-964C-FCDC-0DF078BB3AB6}"/>
              </a:ext>
            </a:extLst>
          </p:cNvPr>
          <p:cNvPicPr>
            <a:picLocks noGrp="1" noChangeAspect="1"/>
          </p:cNvPicPr>
          <p:nvPr>
            <p:ph idx="1"/>
          </p:nvPr>
        </p:nvPicPr>
        <p:blipFill>
          <a:blip r:embed="rId2"/>
          <a:stretch>
            <a:fillRect/>
          </a:stretch>
        </p:blipFill>
        <p:spPr>
          <a:xfrm>
            <a:off x="628650" y="1932966"/>
            <a:ext cx="5033963" cy="2525343"/>
          </a:xfrm>
          <a:prstGeom prst="rect">
            <a:avLst/>
          </a:prstGeom>
        </p:spPr>
      </p:pic>
    </p:spTree>
    <p:extLst>
      <p:ext uri="{BB962C8B-B14F-4D97-AF65-F5344CB8AC3E}">
        <p14:creationId xmlns:p14="http://schemas.microsoft.com/office/powerpoint/2010/main" val="3273744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normAutofit/>
          </a:bodyPr>
          <a:lstStyle/>
          <a:p>
            <a:r>
              <a:rPr lang="en-US" dirty="0"/>
              <a:t>CONNECTING STORY PIECES TO VALUE INPUTS</a:t>
            </a:r>
          </a:p>
        </p:txBody>
      </p:sp>
      <p:sp>
        <p:nvSpPr>
          <p:cNvPr id="11" name="Text Placeholder 10">
            <a:extLst>
              <a:ext uri="{FF2B5EF4-FFF2-40B4-BE49-F238E27FC236}">
                <a16:creationId xmlns:a16="http://schemas.microsoft.com/office/drawing/2014/main" id="{D7F9E3C1-F81A-E43B-342F-B15F48D364B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pic>
        <p:nvPicPr>
          <p:cNvPr id="15" name="Content Placeholder 14" descr="Diagram&#10;&#10;Description automatically generated">
            <a:extLst>
              <a:ext uri="{FF2B5EF4-FFF2-40B4-BE49-F238E27FC236}">
                <a16:creationId xmlns:a16="http://schemas.microsoft.com/office/drawing/2014/main" id="{92A5575A-84C5-609B-52AD-6D7B43293AFE}"/>
              </a:ext>
            </a:extLst>
          </p:cNvPr>
          <p:cNvPicPr>
            <a:picLocks noGrp="1" noChangeAspect="1"/>
          </p:cNvPicPr>
          <p:nvPr>
            <p:ph idx="1"/>
          </p:nvPr>
        </p:nvPicPr>
        <p:blipFill>
          <a:blip r:embed="rId2"/>
          <a:stretch>
            <a:fillRect/>
          </a:stretch>
        </p:blipFill>
        <p:spPr>
          <a:xfrm>
            <a:off x="851174" y="685800"/>
            <a:ext cx="4588914" cy="5019675"/>
          </a:xfrm>
          <a:prstGeom prst="rect">
            <a:avLst/>
          </a:prstGeom>
        </p:spPr>
      </p:pic>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VALUATION ACROSS THE LIFE CYCLE</a:t>
            </a:r>
          </a:p>
        </p:txBody>
      </p:sp>
      <p:sp>
        <p:nvSpPr>
          <p:cNvPr id="13" name="Content Placeholder 12">
            <a:extLst>
              <a:ext uri="{FF2B5EF4-FFF2-40B4-BE49-F238E27FC236}">
                <a16:creationId xmlns:a16="http://schemas.microsoft.com/office/drawing/2014/main" id="{60B38C3D-13BD-F941-524D-22997E722E65}"/>
              </a:ext>
            </a:extLst>
          </p:cNvPr>
          <p:cNvSpPr>
            <a:spLocks noGrp="1"/>
          </p:cNvSpPr>
          <p:nvPr>
            <p:ph idx="1"/>
          </p:nvPr>
        </p:nvSpPr>
        <p:spPr/>
        <p:txBody>
          <a:bodyPr>
            <a:normAutofit fontScale="92500" lnSpcReduction="10000"/>
          </a:bodyPr>
          <a:lstStyle/>
          <a:p>
            <a:pPr lvl="0"/>
            <a:r>
              <a:rPr lang="en-US" sz="1600" u="sng" dirty="0"/>
              <a:t>Intrinsic value is a constant</a:t>
            </a:r>
            <a:r>
              <a:rPr lang="en-US" sz="1600" dirty="0"/>
              <a:t>: The notion of the intrinsic value of a business as the present value of the expected cash flows from that business, over time, applies for companies across the life cycle. </a:t>
            </a:r>
          </a:p>
          <a:p>
            <a:pPr lvl="0"/>
            <a:r>
              <a:rPr lang="en-US" sz="1600" u="sng" dirty="0"/>
              <a:t>With very different cash flow paths</a:t>
            </a:r>
            <a:r>
              <a:rPr lang="en-US" sz="1600" dirty="0"/>
              <a:t>: With young companies, struggling with building business models, the cash flows will be negative in the early years, and turn positive only as they approach high growth, and grow rapidly before settle into stability. With mature companies, you are far more likely to see positive cash flows immediately, but with far less growth in future years. With declining companies, you may see shrinkage in the cash flows over time, as businesses get smaller.</a:t>
            </a:r>
          </a:p>
          <a:p>
            <a:pPr lvl="0"/>
            <a:r>
              <a:rPr lang="en-US" sz="1600" u="sng" dirty="0"/>
              <a:t>And a changing dependence on terminal value</a:t>
            </a:r>
            <a:r>
              <a:rPr lang="en-US" sz="1600" dirty="0"/>
              <a:t>: Earlier in this chapter, we noted that the value of a business today will be the sum of the present value of its expected cash flows in the forecast period and the present value of the terminal value, capturing cash flows beyond the forecast period. Young companies, with negative cash flows in the early years and positive and growing cash flows later, will get a much large proportion of their values from the cash flows in the later years and the termina value than more mature companies. </a:t>
            </a:r>
          </a:p>
        </p:txBody>
      </p:sp>
      <p:sp>
        <p:nvSpPr>
          <p:cNvPr id="17" name="Text Placeholder 16">
            <a:extLst>
              <a:ext uri="{FF2B5EF4-FFF2-40B4-BE49-F238E27FC236}">
                <a16:creationId xmlns:a16="http://schemas.microsoft.com/office/drawing/2014/main" id="{6177774F-7237-A666-ABEA-5E5FE548B81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normAutofit fontScale="90000"/>
          </a:bodyPr>
          <a:lstStyle/>
          <a:p>
            <a:r>
              <a:rPr lang="en-US" dirty="0"/>
              <a:t>NARRATIVE VS NUMBERS: ACROSS THE LIFE CYCLE</a:t>
            </a:r>
          </a:p>
        </p:txBody>
      </p:sp>
      <p:pic>
        <p:nvPicPr>
          <p:cNvPr id="14" name="Content Placeholder 13" descr="A picture containing chart&#10;&#10;Description automatically generated">
            <a:extLst>
              <a:ext uri="{FF2B5EF4-FFF2-40B4-BE49-F238E27FC236}">
                <a16:creationId xmlns:a16="http://schemas.microsoft.com/office/drawing/2014/main" id="{6154B289-BD9C-03B1-D4F8-E10E4B035F26}"/>
              </a:ext>
            </a:extLst>
          </p:cNvPr>
          <p:cNvPicPr>
            <a:picLocks noGrp="1" noChangeAspect="1"/>
          </p:cNvPicPr>
          <p:nvPr>
            <p:ph idx="1"/>
          </p:nvPr>
        </p:nvPicPr>
        <p:blipFill>
          <a:blip r:embed="rId2"/>
          <a:stretch>
            <a:fillRect/>
          </a:stretch>
        </p:blipFill>
        <p:spPr>
          <a:xfrm>
            <a:off x="1253994" y="1752600"/>
            <a:ext cx="6624899" cy="4419600"/>
          </a:xfrm>
          <a:prstGeom prst="rect">
            <a:avLst/>
          </a:prstGeom>
        </p:spPr>
      </p:pic>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normAutofit/>
          </a:bodyPr>
          <a:lstStyle/>
          <a:p>
            <a:r>
              <a:rPr lang="en-US" dirty="0"/>
              <a:t>PRICING</a:t>
            </a:r>
          </a:p>
        </p:txBody>
      </p:sp>
      <p:sp>
        <p:nvSpPr>
          <p:cNvPr id="3" name="Text Placeholder 2">
            <a:extLst>
              <a:ext uri="{FF2B5EF4-FFF2-40B4-BE49-F238E27FC236}">
                <a16:creationId xmlns:a16="http://schemas.microsoft.com/office/drawing/2014/main" id="{82567CA0-38B5-F064-6DF0-2898B5DEC30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pic>
        <p:nvPicPr>
          <p:cNvPr id="14" name="Content Placeholder 13" descr="Diagram&#10;&#10;Description automatically generated">
            <a:extLst>
              <a:ext uri="{FF2B5EF4-FFF2-40B4-BE49-F238E27FC236}">
                <a16:creationId xmlns:a16="http://schemas.microsoft.com/office/drawing/2014/main" id="{47D057D7-CDBF-3BFD-2BC2-662DAF37BF4A}"/>
              </a:ext>
            </a:extLst>
          </p:cNvPr>
          <p:cNvPicPr>
            <a:picLocks noGrp="1" noChangeAspect="1"/>
          </p:cNvPicPr>
          <p:nvPr>
            <p:ph idx="1"/>
          </p:nvPr>
        </p:nvPicPr>
        <p:blipFill>
          <a:blip r:embed="rId2"/>
          <a:stretch>
            <a:fillRect/>
          </a:stretch>
        </p:blipFill>
        <p:spPr>
          <a:xfrm>
            <a:off x="369601" y="1828800"/>
            <a:ext cx="5318761" cy="2590800"/>
          </a:xfrm>
          <a:prstGeom prst="rect">
            <a:avLst/>
          </a:prstGeom>
        </p:spPr>
      </p:pic>
    </p:spTree>
    <p:extLst>
      <p:ext uri="{BB962C8B-B14F-4D97-AF65-F5344CB8AC3E}">
        <p14:creationId xmlns:p14="http://schemas.microsoft.com/office/powerpoint/2010/main" val="1392752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PRICE DRIVERS</a:t>
            </a:r>
          </a:p>
        </p:txBody>
      </p:sp>
      <p:sp>
        <p:nvSpPr>
          <p:cNvPr id="3" name="Text Placeholder 2">
            <a:extLst>
              <a:ext uri="{FF2B5EF4-FFF2-40B4-BE49-F238E27FC236}">
                <a16:creationId xmlns:a16="http://schemas.microsoft.com/office/drawing/2014/main" id="{509674B8-313D-18FC-4F84-3C8FBED1D78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pic>
        <p:nvPicPr>
          <p:cNvPr id="14" name="Content Placeholder 5">
            <a:extLst>
              <a:ext uri="{FF2B5EF4-FFF2-40B4-BE49-F238E27FC236}">
                <a16:creationId xmlns:a16="http://schemas.microsoft.com/office/drawing/2014/main" id="{5B1A3789-E057-6E7A-173B-613EFA2061E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0699" r="-10699"/>
          <a:stretch>
            <a:fillRect/>
          </a:stretch>
        </p:blipFill>
        <p:spPr bwMode="auto">
          <a:xfrm>
            <a:off x="214789" y="1554480"/>
            <a:ext cx="5969976" cy="3291840"/>
          </a:xfrm>
          <a:prstGeom prst="rect">
            <a:avLst/>
          </a:prstGeom>
          <a:noFill/>
          <a:ln>
            <a:noFill/>
          </a:ln>
          <a:extLst>
            <a:ext uri="{FAA26D3D-D897-4be2-8F04-BA451C77F1D7}">
              <ma14:placeholderFlag xmlns:lc="http://schemas.openxmlformats.org/drawingml/2006/lockedCanvas" xmlns:ma14="http://schemas.microsoft.com/office/mac/drawingml/2011/main" xmlns="" xmlns:w="http://schemas.openxmlformats.org/wordprocessingml/2006/main" xmlns:w10="urn:schemas-microsoft-com:office:word" xmlns:v="urn:schemas-microsoft-com:vml" xmlns:o="urn:schemas-microsoft-com:office:office"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val="1"/>
            </a:ext>
          </a:extLst>
        </p:spPr>
      </p:pic>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PRICING MECHANICS</a:t>
            </a:r>
          </a:p>
        </p:txBody>
      </p:sp>
      <p:pic>
        <p:nvPicPr>
          <p:cNvPr id="14" name="Content Placeholder 13" descr="Diagram, text&#10;&#10;Description automatically generated">
            <a:extLst>
              <a:ext uri="{FF2B5EF4-FFF2-40B4-BE49-F238E27FC236}">
                <a16:creationId xmlns:a16="http://schemas.microsoft.com/office/drawing/2014/main" id="{8D8FF64B-6F32-63CC-3C8E-625B0A7D342E}"/>
              </a:ext>
            </a:extLst>
          </p:cNvPr>
          <p:cNvPicPr>
            <a:picLocks noGrp="1" noChangeAspect="1"/>
          </p:cNvPicPr>
          <p:nvPr>
            <p:ph idx="1"/>
          </p:nvPr>
        </p:nvPicPr>
        <p:blipFill>
          <a:blip r:embed="rId2"/>
          <a:stretch>
            <a:fillRect/>
          </a:stretch>
        </p:blipFill>
        <p:spPr>
          <a:xfrm>
            <a:off x="685800" y="1767288"/>
            <a:ext cx="7761288" cy="4390223"/>
          </a:xfrm>
          <a:prstGeom prst="rect">
            <a:avLst/>
          </a:prstGeom>
        </p:spPr>
      </p:pic>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802C-570C-C734-26C1-D7493A7FFF3B}"/>
              </a:ext>
            </a:extLst>
          </p:cNvPr>
          <p:cNvSpPr>
            <a:spLocks noGrp="1"/>
          </p:cNvSpPr>
          <p:nvPr>
            <p:ph type="title"/>
          </p:nvPr>
        </p:nvSpPr>
        <p:spPr/>
        <p:txBody>
          <a:bodyPr>
            <a:normAutofit/>
          </a:bodyPr>
          <a:lstStyle/>
          <a:p>
            <a:r>
              <a:rPr lang="en-US" dirty="0"/>
              <a:t>PRICING ACROSS THE LIFE CYCLE</a:t>
            </a:r>
          </a:p>
        </p:txBody>
      </p:sp>
      <p:pic>
        <p:nvPicPr>
          <p:cNvPr id="12" name="Content Placeholder 11" descr="A picture containing chart&#10;&#10;Description automatically generated">
            <a:extLst>
              <a:ext uri="{FF2B5EF4-FFF2-40B4-BE49-F238E27FC236}">
                <a16:creationId xmlns:a16="http://schemas.microsoft.com/office/drawing/2014/main" id="{C400FF45-05B6-5E33-CE38-397490B05C87}"/>
              </a:ext>
            </a:extLst>
          </p:cNvPr>
          <p:cNvPicPr>
            <a:picLocks noGrp="1" noChangeAspect="1"/>
          </p:cNvPicPr>
          <p:nvPr>
            <p:ph idx="1"/>
          </p:nvPr>
        </p:nvPicPr>
        <p:blipFill>
          <a:blip r:embed="rId2"/>
          <a:stretch>
            <a:fillRect/>
          </a:stretch>
        </p:blipFill>
        <p:spPr>
          <a:xfrm>
            <a:off x="1346327" y="1752600"/>
            <a:ext cx="6440234" cy="4419600"/>
          </a:xfrm>
          <a:prstGeom prst="rect">
            <a:avLst/>
          </a:prstGeom>
        </p:spPr>
      </p:pic>
      <p:sp>
        <p:nvSpPr>
          <p:cNvPr id="4" name="Footer Placeholder 3">
            <a:extLst>
              <a:ext uri="{FF2B5EF4-FFF2-40B4-BE49-F238E27FC236}">
                <a16:creationId xmlns:a16="http://schemas.microsoft.com/office/drawing/2014/main" id="{37BEB071-B4D4-B4DD-0671-B04ADF82C12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3211143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36613</TotalTime>
  <Pages>63</Pages>
  <Words>435</Words>
  <Application>Microsoft Macintosh PowerPoint</Application>
  <PresentationFormat>Letter Paper (8.5x11 in)</PresentationFormat>
  <Paragraphs>37</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Helvetica</vt:lpstr>
      <vt:lpstr>Rockwell</vt:lpstr>
      <vt:lpstr>Rockwell Condensed</vt:lpstr>
      <vt:lpstr>Rockwell Extra Bold</vt:lpstr>
      <vt:lpstr>Wingdings</vt:lpstr>
      <vt:lpstr>Wood Type</vt:lpstr>
      <vt:lpstr>Chapter 9: VALUATION AND PRICING 101</vt:lpstr>
      <vt:lpstr>INTRINSIC VALUE: THE BASICS</vt:lpstr>
      <vt:lpstr>EQUITY VS FIRM VALUATION</vt:lpstr>
      <vt:lpstr>BUSINESS LIFE AND VALUE!</vt:lpstr>
      <vt:lpstr>VALUE DRIVERS</vt:lpstr>
      <vt:lpstr>INTRINSIC VALUE: KEY QUESTIONS</vt:lpstr>
      <vt:lpstr>A PARSIMONIOUS VALUATION STRUCTURE</vt:lpstr>
      <vt:lpstr>VALUE = STORY + NUMBERS</vt:lpstr>
      <vt:lpstr>CONNECTING STORY PIECES TO VALUE INPUTS</vt:lpstr>
      <vt:lpstr>VALUATION ACROSS THE LIFE CYCLE</vt:lpstr>
      <vt:lpstr>NARRATIVE VS NUMBERS: ACROSS THE LIFE CYCLE</vt:lpstr>
      <vt:lpstr>PRICING</vt:lpstr>
      <vt:lpstr>PRICE DRIVERS</vt:lpstr>
      <vt:lpstr>PRICING MECHANICS</vt:lpstr>
      <vt:lpstr>PRICING ACROSS THE LIFE CYCLE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571</cp:revision>
  <cp:lastPrinted>2024-08-06T19:27:06Z</cp:lastPrinted>
  <dcterms:created xsi:type="dcterms:W3CDTF">2010-08-23T11:25:52Z</dcterms:created>
  <dcterms:modified xsi:type="dcterms:W3CDTF">2024-08-06T19:27:11Z</dcterms:modified>
</cp:coreProperties>
</file>