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411" r:id="rId1"/>
  </p:sldMasterIdLst>
  <p:notesMasterIdLst>
    <p:notesMasterId r:id="rId10"/>
  </p:notesMasterIdLst>
  <p:handoutMasterIdLst>
    <p:handoutMasterId r:id="rId11"/>
  </p:handoutMasterIdLst>
  <p:sldIdLst>
    <p:sldId id="405" r:id="rId2"/>
    <p:sldId id="406" r:id="rId3"/>
    <p:sldId id="407" r:id="rId4"/>
    <p:sldId id="408" r:id="rId5"/>
    <p:sldId id="409" r:id="rId6"/>
    <p:sldId id="410" r:id="rId7"/>
    <p:sldId id="411" r:id="rId8"/>
    <p:sldId id="412" r:id="rId9"/>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282"/>
    <p:restoredTop sz="93605"/>
  </p:normalViewPr>
  <p:slideViewPr>
    <p:cSldViewPr>
      <p:cViewPr varScale="1">
        <p:scale>
          <a:sx n="115" d="100"/>
          <a:sy n="115" d="100"/>
        </p:scale>
        <p:origin x="1120"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B548DA48-CD55-7D46-9088-BD1D4AF668F0}" type="slidenum">
              <a:rPr lang="en-US" smtClean="0"/>
              <a:pPr>
                <a:defRPr/>
              </a:pPr>
              <a:t>‹#›</a:t>
            </a:fld>
            <a:endParaRPr lang="en-US" dirty="0"/>
          </a:p>
        </p:txBody>
      </p:sp>
    </p:spTree>
    <p:extLst>
      <p:ext uri="{BB962C8B-B14F-4D97-AF65-F5344CB8AC3E}">
        <p14:creationId xmlns:p14="http://schemas.microsoft.com/office/powerpoint/2010/main" val="4189655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72400" cy="1115568"/>
          </a:xfrm>
        </p:spPr>
        <p:txBody>
          <a:bodyPr/>
          <a:lstStyle/>
          <a:p>
            <a:r>
              <a:rPr lang="en-US"/>
              <a:t>Click to edit Master title style</a:t>
            </a:r>
            <a:endParaRPr lang="en-US" dirty="0"/>
          </a:p>
        </p:txBody>
      </p:sp>
      <p:sp>
        <p:nvSpPr>
          <p:cNvPr id="3" name="Content Placeholder 2"/>
          <p:cNvSpPr>
            <a:spLocks noGrp="1"/>
          </p:cNvSpPr>
          <p:nvPr>
            <p:ph idx="1"/>
          </p:nvPr>
        </p:nvSpPr>
        <p:spPr>
          <a:xfrm>
            <a:off x="685800" y="1828800"/>
            <a:ext cx="7761732"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4061597799"/>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CA031F07-3481-9143-935D-C9BC1BAF8C14}" type="slidenum">
              <a:rPr lang="en-US" smtClean="0"/>
              <a:pPr>
                <a:defRPr/>
              </a:pPr>
              <a:t>‹#›</a:t>
            </a:fld>
            <a:endParaRPr lang="en-US" dirty="0"/>
          </a:p>
        </p:txBody>
      </p:sp>
    </p:spTree>
    <p:extLst>
      <p:ext uri="{BB962C8B-B14F-4D97-AF65-F5344CB8AC3E}">
        <p14:creationId xmlns:p14="http://schemas.microsoft.com/office/powerpoint/2010/main" val="3745584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932319342"/>
      </p:ext>
    </p:extLst>
  </p:cSld>
  <p:clrMapOvr>
    <a:masterClrMapping/>
  </p:clrMapOvr>
  <p:hf sldNum="0" hd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308592848"/>
      </p:ext>
    </p:extLst>
  </p:cSld>
  <p:clrMapOvr>
    <a:masterClrMapping/>
  </p:clrMapOvr>
  <p:hf sldNum="0" hd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pPr>
              <a:defRPr/>
            </a:pPr>
            <a:fld id="{500F3875-3E8C-C840-A055-17855AA13C79}" type="slidenum">
              <a:rPr lang="en-US" smtClean="0"/>
              <a:pPr>
                <a:defRPr/>
              </a:pPr>
              <a:t>‹#›</a:t>
            </a:fld>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0972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pPr>
              <a:defRPr/>
            </a:pPr>
            <a:fld id="{B9BA377C-7D64-3F47-856A-286272E12FC8}" type="slidenum">
              <a:rPr lang="en-US" smtClean="0"/>
              <a:pPr>
                <a:defRPr/>
              </a:pPr>
              <a:t>‹#›</a:t>
            </a:fld>
            <a:endParaRPr lang="en-US" dirty="0"/>
          </a:p>
        </p:txBody>
      </p:sp>
    </p:spTree>
    <p:extLst>
      <p:ext uri="{BB962C8B-B14F-4D97-AF65-F5344CB8AC3E}">
        <p14:creationId xmlns:p14="http://schemas.microsoft.com/office/powerpoint/2010/main" val="3328263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438031939"/>
      </p:ext>
    </p:extLst>
  </p:cSld>
  <p:clrMapOvr>
    <a:masterClrMapping/>
  </p:clrMapOvr>
  <p:hf sldNum="0" hd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3CC3F1FF-FCC0-0849-955C-7A2EFAD0A42E}" type="slidenum">
              <a:rPr lang="en-US" smtClean="0"/>
              <a:pPr>
                <a:defRPr/>
              </a:pPr>
              <a:t>‹#›</a:t>
            </a:fld>
            <a:endParaRPr lang="en-US" dirty="0"/>
          </a:p>
        </p:txBody>
      </p:sp>
    </p:spTree>
    <p:extLst>
      <p:ext uri="{BB962C8B-B14F-4D97-AF65-F5344CB8AC3E}">
        <p14:creationId xmlns:p14="http://schemas.microsoft.com/office/powerpoint/2010/main" val="2850640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509058288"/>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351946843"/>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142568023"/>
      </p:ext>
    </p:extLst>
  </p:cSld>
  <p:clrMap bg1="lt1" tx1="dk1" bg2="lt2" tx2="dk2" accent1="accent1" accent2="accent2" accent3="accent3" accent4="accent4" accent5="accent5" accent6="accent6" hlink="hlink" folHlink="folHlink"/>
  <p:sldLayoutIdLst>
    <p:sldLayoutId id="2147484412" r:id="rId1"/>
    <p:sldLayoutId id="2147484413" r:id="rId2"/>
    <p:sldLayoutId id="2147484414" r:id="rId3"/>
    <p:sldLayoutId id="2147484415" r:id="rId4"/>
    <p:sldLayoutId id="2147484416" r:id="rId5"/>
    <p:sldLayoutId id="2147484417" r:id="rId6"/>
    <p:sldLayoutId id="2147484418" r:id="rId7"/>
    <p:sldLayoutId id="2147484419" r:id="rId8"/>
    <p:sldLayoutId id="2147484420" r:id="rId9"/>
    <p:sldLayoutId id="2147484421" r:id="rId10"/>
    <p:sldLayoutId id="2147484422" r:id="rId11"/>
  </p:sldLayoutIdLst>
  <p:hf sldNum="0" hdr="0" dt="0"/>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404" name="Group 16391">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5" name="Oval 16392">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6" name="Oval 16393">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useBgFill="1">
        <p:nvSpPr>
          <p:cNvPr id="16407" name="Rectangle 16395">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2" name="Rectangle 2"/>
          <p:cNvSpPr>
            <a:spLocks noGrp="1" noChangeArrowheads="1"/>
          </p:cNvSpPr>
          <p:nvPr>
            <p:ph type="title"/>
          </p:nvPr>
        </p:nvSpPr>
        <p:spPr>
          <a:xfrm>
            <a:off x="4940658" y="1382165"/>
            <a:ext cx="3651884" cy="1517984"/>
          </a:xfrm>
        </p:spPr>
        <p:txBody>
          <a:bodyPr vert="horz" lIns="91440" tIns="45720" rIns="91440" bIns="45720" rtlCol="0" anchor="ctr">
            <a:normAutofit/>
          </a:bodyPr>
          <a:lstStyle/>
          <a:p>
            <a:r>
              <a:rPr lang="en-US" sz="4200">
                <a:solidFill>
                  <a:srgbClr val="000000"/>
                </a:solidFill>
              </a:rPr>
              <a:t>The Corporate Life cycle</a:t>
            </a:r>
          </a:p>
        </p:txBody>
      </p:sp>
      <p:sp>
        <p:nvSpPr>
          <p:cNvPr id="16408" name="Freeform: Shape 16397">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 y="401980"/>
            <a:ext cx="4586799"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5">
              <a:alphaModFix amt="30000"/>
              <a:duotone>
                <a:prstClr val="black"/>
                <a:schemeClr val="accent1">
                  <a:tint val="45000"/>
                  <a:satMod val="400000"/>
                </a:schemeClr>
              </a:duotone>
              <a:extLst>
                <a:ext uri="{BEBA8EAE-BF5A-486C-A8C5-ECC9F3942E4B}">
                  <a14:imgProps xmlns:a14="http://schemas.microsoft.com/office/drawing/2010/main">
                    <a14:imgLayer r:embed="rId6">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7" name="Content Placeholder 6" descr="A book cover with orange arrows and black text&#10;&#10;Description automatically generated">
            <a:extLst>
              <a:ext uri="{FF2B5EF4-FFF2-40B4-BE49-F238E27FC236}">
                <a16:creationId xmlns:a16="http://schemas.microsoft.com/office/drawing/2014/main" id="{D5097C87-D76C-CADB-2D08-0A73E45D106E}"/>
              </a:ext>
            </a:extLst>
          </p:cNvPr>
          <p:cNvPicPr>
            <a:picLocks noGrp="1" noChangeAspect="1"/>
          </p:cNvPicPr>
          <p:nvPr>
            <p:ph idx="1"/>
          </p:nvPr>
        </p:nvPicPr>
        <p:blipFill>
          <a:blip r:embed="rId7"/>
          <a:srcRect l="5911" r="8490"/>
          <a:stretch/>
        </p:blipFill>
        <p:spPr>
          <a:xfrm>
            <a:off x="-7399" y="401980"/>
            <a:ext cx="4586799"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2" name="Text Placeholder 1">
            <a:extLst>
              <a:ext uri="{FF2B5EF4-FFF2-40B4-BE49-F238E27FC236}">
                <a16:creationId xmlns:a16="http://schemas.microsoft.com/office/drawing/2014/main" id="{D6B37727-0B82-AA1C-E7F5-8DC82351289A}"/>
              </a:ext>
            </a:extLst>
          </p:cNvPr>
          <p:cNvSpPr>
            <a:spLocks noGrp="1"/>
          </p:cNvSpPr>
          <p:nvPr>
            <p:ph type="body" sz="half" idx="2"/>
          </p:nvPr>
        </p:nvSpPr>
        <p:spPr>
          <a:xfrm>
            <a:off x="4940658" y="3007389"/>
            <a:ext cx="3651885" cy="3065865"/>
          </a:xfrm>
        </p:spPr>
        <p:txBody>
          <a:bodyPr vert="horz" lIns="91440" tIns="45720" rIns="91440" bIns="45720" rtlCol="0" anchor="t">
            <a:normAutofit/>
          </a:bodyPr>
          <a:lstStyle/>
          <a:p>
            <a:pPr indent="-182880">
              <a:lnSpc>
                <a:spcPct val="90000"/>
              </a:lnSpc>
              <a:buFont typeface="Wingdings" pitchFamily="2" charset="2"/>
              <a:buChar char="§"/>
            </a:pPr>
            <a:r>
              <a:rPr lang="en-US" sz="1600">
                <a:solidFill>
                  <a:srgbClr val="000000"/>
                </a:solidFill>
              </a:rPr>
              <a:t>Publisher: Penguin Random House</a:t>
            </a:r>
          </a:p>
          <a:p>
            <a:pPr indent="-182880">
              <a:lnSpc>
                <a:spcPct val="90000"/>
              </a:lnSpc>
              <a:buFont typeface="Wingdings" pitchFamily="2" charset="2"/>
              <a:buChar char="§"/>
            </a:pPr>
            <a:r>
              <a:rPr lang="en-US" sz="1600">
                <a:solidFill>
                  <a:srgbClr val="000000"/>
                </a:solidFill>
              </a:rPr>
              <a:t>Available: 2024 at your nearest bookstore, or online</a:t>
            </a:r>
          </a:p>
        </p:txBody>
      </p:sp>
      <p:sp>
        <p:nvSpPr>
          <p:cNvPr id="16387" name="Footer Placeholder 1"/>
          <p:cNvSpPr>
            <a:spLocks noGrp="1"/>
          </p:cNvSpPr>
          <p:nvPr>
            <p:ph type="ftr" sz="quarter" idx="11"/>
          </p:nvPr>
        </p:nvSpPr>
        <p:spPr>
          <a:xfrm>
            <a:off x="4940658" y="6252323"/>
            <a:ext cx="3442479" cy="365125"/>
          </a:xfrm>
        </p:spPr>
        <p:txBody>
          <a:bodyPr vert="horz" lIns="91440" tIns="45720" rIns="91440" bIns="45720" rtlCol="0" anchor="ctr">
            <a:norm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defTabSz="457200">
              <a:spcAft>
                <a:spcPts val="600"/>
              </a:spcAft>
            </a:pPr>
            <a:r>
              <a:rPr lang="en-US" sz="1100" kern="1200">
                <a:solidFill>
                  <a:srgbClr val="7F7F7F"/>
                </a:solidFill>
                <a:latin typeface="+mn-lt"/>
                <a:ea typeface="+mn-ea"/>
                <a:cs typeface="+mn-cs"/>
              </a:rPr>
              <a:t>Aswath Damodaran</a:t>
            </a:r>
          </a:p>
        </p:txBody>
      </p:sp>
      <p:grpSp>
        <p:nvGrpSpPr>
          <p:cNvPr id="16409" name="Group 16399">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1" name="Oval 16400">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2" name="Oval 16401">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249CA-B757-511B-6EDC-95B1D8BE44CE}"/>
              </a:ext>
            </a:extLst>
          </p:cNvPr>
          <p:cNvSpPr>
            <a:spLocks noGrp="1"/>
          </p:cNvSpPr>
          <p:nvPr>
            <p:ph type="title"/>
          </p:nvPr>
        </p:nvSpPr>
        <p:spPr/>
        <p:txBody>
          <a:bodyPr/>
          <a:lstStyle/>
          <a:p>
            <a:r>
              <a:rPr lang="en-US" dirty="0"/>
              <a:t>The ”Big” Idea</a:t>
            </a:r>
          </a:p>
        </p:txBody>
      </p:sp>
      <p:sp>
        <p:nvSpPr>
          <p:cNvPr id="3" name="Content Placeholder 2">
            <a:extLst>
              <a:ext uri="{FF2B5EF4-FFF2-40B4-BE49-F238E27FC236}">
                <a16:creationId xmlns:a16="http://schemas.microsoft.com/office/drawing/2014/main" id="{D0939A59-B53C-DFA5-C60C-FD8A6B2A1813}"/>
              </a:ext>
            </a:extLst>
          </p:cNvPr>
          <p:cNvSpPr>
            <a:spLocks noGrp="1"/>
          </p:cNvSpPr>
          <p:nvPr>
            <p:ph idx="1"/>
          </p:nvPr>
        </p:nvSpPr>
        <p:spPr/>
        <p:txBody>
          <a:bodyPr/>
          <a:lstStyle/>
          <a:p>
            <a:r>
              <a:rPr lang="en-US" dirty="0"/>
              <a:t>In every discipline, practitioners search for a framework that helps them explain the whys, the why nots and the what ifs of that discipline. </a:t>
            </a:r>
          </a:p>
          <a:p>
            <a:r>
              <a:rPr lang="en-US" dirty="0"/>
              <a:t>In corporate finance and valuation, we have seen many such attempts to build universal theories, and in our view, the structure that offers the most promise is the corporate life cycle, where companies go through the cycle of being born, growing up, growing old and eventually perishing. </a:t>
            </a:r>
          </a:p>
          <a:p>
            <a:r>
              <a:rPr lang="en-US" dirty="0"/>
              <a:t>It is one that we find ourselves coming back to, repeatedly, as we try to understand the behavior and misbehavior of businesses, differences across investing perspectives and the allure of the next big thing.</a:t>
            </a:r>
          </a:p>
          <a:p>
            <a:endParaRPr lang="en-US" dirty="0"/>
          </a:p>
        </p:txBody>
      </p:sp>
      <p:sp>
        <p:nvSpPr>
          <p:cNvPr id="4" name="Footer Placeholder 3">
            <a:extLst>
              <a:ext uri="{FF2B5EF4-FFF2-40B4-BE49-F238E27FC236}">
                <a16:creationId xmlns:a16="http://schemas.microsoft.com/office/drawing/2014/main" id="{FFF626AB-172F-11C6-07A3-F1C16DAFC52A}"/>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401971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65361-B8F8-0ADA-B36F-27E307F2A7D9}"/>
              </a:ext>
            </a:extLst>
          </p:cNvPr>
          <p:cNvSpPr>
            <a:spLocks noGrp="1"/>
          </p:cNvSpPr>
          <p:nvPr>
            <p:ph type="title"/>
          </p:nvPr>
        </p:nvSpPr>
        <p:spPr/>
        <p:txBody>
          <a:bodyPr/>
          <a:lstStyle/>
          <a:p>
            <a:r>
              <a:rPr lang="en-US" dirty="0"/>
              <a:t>The Corporate life cycle</a:t>
            </a:r>
          </a:p>
        </p:txBody>
      </p:sp>
      <p:sp>
        <p:nvSpPr>
          <p:cNvPr id="4" name="Footer Placeholder 3">
            <a:extLst>
              <a:ext uri="{FF2B5EF4-FFF2-40B4-BE49-F238E27FC236}">
                <a16:creationId xmlns:a16="http://schemas.microsoft.com/office/drawing/2014/main" id="{F4E41EA3-A11C-AA5E-3179-5F7473D2F631}"/>
              </a:ext>
            </a:extLst>
          </p:cNvPr>
          <p:cNvSpPr>
            <a:spLocks noGrp="1"/>
          </p:cNvSpPr>
          <p:nvPr>
            <p:ph type="ftr" sz="quarter" idx="11"/>
          </p:nvPr>
        </p:nvSpPr>
        <p:spPr/>
        <p:txBody>
          <a:bodyPr/>
          <a:lstStyle/>
          <a:p>
            <a:pPr>
              <a:defRPr/>
            </a:pPr>
            <a:r>
              <a:rPr lang="en-US"/>
              <a:t>Aswath Damodaran</a:t>
            </a:r>
          </a:p>
        </p:txBody>
      </p:sp>
      <p:pic>
        <p:nvPicPr>
          <p:cNvPr id="5" name="Content Placeholder 3">
            <a:extLst>
              <a:ext uri="{FF2B5EF4-FFF2-40B4-BE49-F238E27FC236}">
                <a16:creationId xmlns:a16="http://schemas.microsoft.com/office/drawing/2014/main" id="{78DB1477-0DC5-6FA2-408F-EDFEE79D088A}"/>
              </a:ext>
            </a:extLst>
          </p:cNvPr>
          <p:cNvPicPr>
            <a:picLocks noGrp="1" noChangeAspect="1"/>
          </p:cNvPicPr>
          <p:nvPr>
            <p:ph idx="1"/>
          </p:nvPr>
        </p:nvPicPr>
        <p:blipFill>
          <a:blip r:embed="rId2"/>
          <a:stretch>
            <a:fillRect/>
          </a:stretch>
        </p:blipFill>
        <p:spPr>
          <a:xfrm>
            <a:off x="1151142" y="1676400"/>
            <a:ext cx="6689315" cy="4495800"/>
          </a:xfrm>
          <a:prstGeom prst="rect">
            <a:avLst/>
          </a:prstGeom>
        </p:spPr>
      </p:pic>
    </p:spTree>
    <p:extLst>
      <p:ext uri="{BB962C8B-B14F-4D97-AF65-F5344CB8AC3E}">
        <p14:creationId xmlns:p14="http://schemas.microsoft.com/office/powerpoint/2010/main" val="325040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E1634-F6C4-6558-2138-3197105AD17A}"/>
              </a:ext>
            </a:extLst>
          </p:cNvPr>
          <p:cNvSpPr>
            <a:spLocks noGrp="1"/>
          </p:cNvSpPr>
          <p:nvPr>
            <p:ph type="title"/>
          </p:nvPr>
        </p:nvSpPr>
        <p:spPr/>
        <p:txBody>
          <a:bodyPr>
            <a:normAutofit fontScale="90000"/>
          </a:bodyPr>
          <a:lstStyle/>
          <a:p>
            <a:r>
              <a:rPr lang="en-US" dirty="0"/>
              <a:t>The lead in: Life cycle determinants and measures</a:t>
            </a:r>
          </a:p>
        </p:txBody>
      </p:sp>
      <p:sp>
        <p:nvSpPr>
          <p:cNvPr id="4" name="Footer Placeholder 3">
            <a:extLst>
              <a:ext uri="{FF2B5EF4-FFF2-40B4-BE49-F238E27FC236}">
                <a16:creationId xmlns:a16="http://schemas.microsoft.com/office/drawing/2014/main" id="{08C4E855-E8FB-D6FE-9675-19244638A630}"/>
              </a:ext>
            </a:extLst>
          </p:cNvPr>
          <p:cNvSpPr>
            <a:spLocks noGrp="1"/>
          </p:cNvSpPr>
          <p:nvPr>
            <p:ph type="ftr" sz="quarter" idx="11"/>
          </p:nvPr>
        </p:nvSpPr>
        <p:spPr/>
        <p:txBody>
          <a:bodyPr/>
          <a:lstStyle/>
          <a:p>
            <a:pPr>
              <a:defRPr/>
            </a:pPr>
            <a:r>
              <a:rPr lang="en-US"/>
              <a:t>Aswath Damodaran</a:t>
            </a:r>
          </a:p>
        </p:txBody>
      </p:sp>
      <p:pic>
        <p:nvPicPr>
          <p:cNvPr id="8" name="Content Placeholder 6">
            <a:extLst>
              <a:ext uri="{FF2B5EF4-FFF2-40B4-BE49-F238E27FC236}">
                <a16:creationId xmlns:a16="http://schemas.microsoft.com/office/drawing/2014/main" id="{9030ECE9-6590-9806-E368-44955D119F14}"/>
              </a:ext>
            </a:extLst>
          </p:cNvPr>
          <p:cNvPicPr>
            <a:picLocks noGrp="1" noChangeAspect="1"/>
          </p:cNvPicPr>
          <p:nvPr>
            <p:ph idx="1"/>
          </p:nvPr>
        </p:nvPicPr>
        <p:blipFill>
          <a:blip r:embed="rId2"/>
          <a:stretch>
            <a:fillRect/>
          </a:stretch>
        </p:blipFill>
        <p:spPr bwMode="auto">
          <a:xfrm>
            <a:off x="1635006" y="2120900"/>
            <a:ext cx="5873987" cy="4051300"/>
          </a:xfrm>
          <a:prstGeom prst="rect">
            <a:avLst/>
          </a:prstGeom>
          <a:noFill/>
          <a:ln>
            <a:noFill/>
          </a:ln>
        </p:spPr>
      </p:pic>
    </p:spTree>
    <p:extLst>
      <p:ext uri="{BB962C8B-B14F-4D97-AF65-F5344CB8AC3E}">
        <p14:creationId xmlns:p14="http://schemas.microsoft.com/office/powerpoint/2010/main" val="1361001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8A083-3E76-7CBE-47F3-739D80BD873B}"/>
              </a:ext>
            </a:extLst>
          </p:cNvPr>
          <p:cNvSpPr>
            <a:spLocks noGrp="1"/>
          </p:cNvSpPr>
          <p:nvPr>
            <p:ph type="title"/>
          </p:nvPr>
        </p:nvSpPr>
        <p:spPr/>
        <p:txBody>
          <a:bodyPr>
            <a:normAutofit fontScale="90000"/>
          </a:bodyPr>
          <a:lstStyle/>
          <a:p>
            <a:r>
              <a:rPr lang="en-US" dirty="0"/>
              <a:t>Corporate finance across the life cycle</a:t>
            </a:r>
          </a:p>
        </p:txBody>
      </p:sp>
      <p:sp>
        <p:nvSpPr>
          <p:cNvPr id="4" name="Footer Placeholder 3">
            <a:extLst>
              <a:ext uri="{FF2B5EF4-FFF2-40B4-BE49-F238E27FC236}">
                <a16:creationId xmlns:a16="http://schemas.microsoft.com/office/drawing/2014/main" id="{085D37F6-CD79-FFA8-BC8F-76074DA702AA}"/>
              </a:ext>
            </a:extLst>
          </p:cNvPr>
          <p:cNvSpPr>
            <a:spLocks noGrp="1"/>
          </p:cNvSpPr>
          <p:nvPr>
            <p:ph type="ftr" sz="quarter" idx="11"/>
          </p:nvPr>
        </p:nvSpPr>
        <p:spPr/>
        <p:txBody>
          <a:bodyPr/>
          <a:lstStyle/>
          <a:p>
            <a:pPr>
              <a:defRPr/>
            </a:pPr>
            <a:r>
              <a:rPr lang="en-US"/>
              <a:t>Aswath Damodaran</a:t>
            </a:r>
          </a:p>
        </p:txBody>
      </p:sp>
      <p:pic>
        <p:nvPicPr>
          <p:cNvPr id="5" name="Content Placeholder 3">
            <a:extLst>
              <a:ext uri="{FF2B5EF4-FFF2-40B4-BE49-F238E27FC236}">
                <a16:creationId xmlns:a16="http://schemas.microsoft.com/office/drawing/2014/main" id="{78DB1477-0DC5-6FA2-408F-EDFEE79D088A}"/>
              </a:ext>
            </a:extLst>
          </p:cNvPr>
          <p:cNvPicPr>
            <a:picLocks noGrp="1" noChangeAspect="1"/>
          </p:cNvPicPr>
          <p:nvPr>
            <p:ph idx="1"/>
          </p:nvPr>
        </p:nvPicPr>
        <p:blipFill>
          <a:blip r:embed="rId2"/>
          <a:stretch>
            <a:fillRect/>
          </a:stretch>
        </p:blipFill>
        <p:spPr>
          <a:xfrm>
            <a:off x="1558029" y="2120900"/>
            <a:ext cx="6027942" cy="4051300"/>
          </a:xfrm>
          <a:prstGeom prst="rect">
            <a:avLst/>
          </a:prstGeom>
        </p:spPr>
      </p:pic>
    </p:spTree>
    <p:extLst>
      <p:ext uri="{BB962C8B-B14F-4D97-AF65-F5344CB8AC3E}">
        <p14:creationId xmlns:p14="http://schemas.microsoft.com/office/powerpoint/2010/main" val="1315255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BEC27-34D0-1588-928E-11E6A1A56F38}"/>
              </a:ext>
            </a:extLst>
          </p:cNvPr>
          <p:cNvSpPr>
            <a:spLocks noGrp="1"/>
          </p:cNvSpPr>
          <p:nvPr>
            <p:ph type="title"/>
          </p:nvPr>
        </p:nvSpPr>
        <p:spPr/>
        <p:txBody>
          <a:bodyPr/>
          <a:lstStyle/>
          <a:p>
            <a:r>
              <a:rPr lang="en-US" dirty="0"/>
              <a:t>Valuation across the life cycle</a:t>
            </a:r>
          </a:p>
        </p:txBody>
      </p:sp>
      <p:sp>
        <p:nvSpPr>
          <p:cNvPr id="4" name="Footer Placeholder 3">
            <a:extLst>
              <a:ext uri="{FF2B5EF4-FFF2-40B4-BE49-F238E27FC236}">
                <a16:creationId xmlns:a16="http://schemas.microsoft.com/office/drawing/2014/main" id="{8D97410A-20E2-D876-D8AC-92B49E36A7ED}"/>
              </a:ext>
            </a:extLst>
          </p:cNvPr>
          <p:cNvSpPr>
            <a:spLocks noGrp="1"/>
          </p:cNvSpPr>
          <p:nvPr>
            <p:ph type="ftr" sz="quarter" idx="11"/>
          </p:nvPr>
        </p:nvSpPr>
        <p:spPr/>
        <p:txBody>
          <a:bodyPr/>
          <a:lstStyle/>
          <a:p>
            <a:pPr>
              <a:defRPr/>
            </a:pPr>
            <a:r>
              <a:rPr lang="en-US"/>
              <a:t>Aswath Damodaran</a:t>
            </a:r>
          </a:p>
        </p:txBody>
      </p:sp>
      <p:pic>
        <p:nvPicPr>
          <p:cNvPr id="5" name="Content Placeholder 6">
            <a:extLst>
              <a:ext uri="{FF2B5EF4-FFF2-40B4-BE49-F238E27FC236}">
                <a16:creationId xmlns:a16="http://schemas.microsoft.com/office/drawing/2014/main" id="{87DC89CC-1293-650C-5E4B-59B0B0CEACF1}"/>
              </a:ext>
            </a:extLst>
          </p:cNvPr>
          <p:cNvPicPr>
            <a:picLocks noGrp="1" noChangeAspect="1"/>
          </p:cNvPicPr>
          <p:nvPr>
            <p:ph idx="1"/>
          </p:nvPr>
        </p:nvPicPr>
        <p:blipFill>
          <a:blip r:embed="rId2"/>
          <a:stretch>
            <a:fillRect/>
          </a:stretch>
        </p:blipFill>
        <p:spPr>
          <a:xfrm>
            <a:off x="1554987" y="2120900"/>
            <a:ext cx="6034025" cy="4051300"/>
          </a:xfrm>
          <a:prstGeom prst="rect">
            <a:avLst/>
          </a:prstGeom>
        </p:spPr>
      </p:pic>
    </p:spTree>
    <p:extLst>
      <p:ext uri="{BB962C8B-B14F-4D97-AF65-F5344CB8AC3E}">
        <p14:creationId xmlns:p14="http://schemas.microsoft.com/office/powerpoint/2010/main" val="29397683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E6CDC-BCB3-46B6-3727-A72E71FE0FC4}"/>
              </a:ext>
            </a:extLst>
          </p:cNvPr>
          <p:cNvSpPr>
            <a:spLocks noGrp="1"/>
          </p:cNvSpPr>
          <p:nvPr>
            <p:ph type="title"/>
          </p:nvPr>
        </p:nvSpPr>
        <p:spPr/>
        <p:txBody>
          <a:bodyPr/>
          <a:lstStyle/>
          <a:p>
            <a:r>
              <a:rPr lang="en-US" dirty="0"/>
              <a:t>Investing across the life cycle</a:t>
            </a:r>
          </a:p>
        </p:txBody>
      </p:sp>
      <p:pic>
        <p:nvPicPr>
          <p:cNvPr id="5" name="Content Placeholder 4">
            <a:extLst>
              <a:ext uri="{FF2B5EF4-FFF2-40B4-BE49-F238E27FC236}">
                <a16:creationId xmlns:a16="http://schemas.microsoft.com/office/drawing/2014/main" id="{193F481A-E3E0-237C-F73F-1CF6D5953CB6}"/>
              </a:ext>
            </a:extLst>
          </p:cNvPr>
          <p:cNvPicPr>
            <a:picLocks noGrp="1" noChangeAspect="1"/>
          </p:cNvPicPr>
          <p:nvPr>
            <p:ph idx="1"/>
          </p:nvPr>
        </p:nvPicPr>
        <p:blipFill>
          <a:blip r:embed="rId2"/>
          <a:stretch>
            <a:fillRect/>
          </a:stretch>
        </p:blipFill>
        <p:spPr>
          <a:xfrm>
            <a:off x="1204004" y="1676400"/>
            <a:ext cx="6129925" cy="4495800"/>
          </a:xfrm>
          <a:prstGeom prst="rect">
            <a:avLst/>
          </a:prstGeom>
        </p:spPr>
      </p:pic>
      <p:sp>
        <p:nvSpPr>
          <p:cNvPr id="4" name="Footer Placeholder 3">
            <a:extLst>
              <a:ext uri="{FF2B5EF4-FFF2-40B4-BE49-F238E27FC236}">
                <a16:creationId xmlns:a16="http://schemas.microsoft.com/office/drawing/2014/main" id="{ABFAD312-4E19-B7A5-8EBD-15803F7F2717}"/>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3512207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380E0-85A8-61C0-8E0B-E06E72090483}"/>
              </a:ext>
            </a:extLst>
          </p:cNvPr>
          <p:cNvSpPr>
            <a:spLocks noGrp="1"/>
          </p:cNvSpPr>
          <p:nvPr>
            <p:ph type="title"/>
          </p:nvPr>
        </p:nvSpPr>
        <p:spPr/>
        <p:txBody>
          <a:bodyPr>
            <a:normAutofit/>
          </a:bodyPr>
          <a:lstStyle/>
          <a:p>
            <a:r>
              <a:rPr lang="en-US" dirty="0"/>
              <a:t>Managing across the life cycle</a:t>
            </a:r>
          </a:p>
        </p:txBody>
      </p:sp>
      <p:sp>
        <p:nvSpPr>
          <p:cNvPr id="4" name="Footer Placeholder 3">
            <a:extLst>
              <a:ext uri="{FF2B5EF4-FFF2-40B4-BE49-F238E27FC236}">
                <a16:creationId xmlns:a16="http://schemas.microsoft.com/office/drawing/2014/main" id="{BFAADDB7-CEAC-F1A7-F5CD-914B2CE86AC2}"/>
              </a:ext>
            </a:extLst>
          </p:cNvPr>
          <p:cNvSpPr>
            <a:spLocks noGrp="1"/>
          </p:cNvSpPr>
          <p:nvPr>
            <p:ph type="ftr" sz="quarter" idx="11"/>
          </p:nvPr>
        </p:nvSpPr>
        <p:spPr/>
        <p:txBody>
          <a:bodyPr>
            <a:normAutofit/>
          </a:bodyPr>
          <a:lstStyle/>
          <a:p>
            <a:pPr>
              <a:spcAft>
                <a:spcPts val="600"/>
              </a:spcAft>
              <a:defRPr/>
            </a:pPr>
            <a:r>
              <a:rPr lang="en-US"/>
              <a:t>Aswath Damodaran</a:t>
            </a:r>
          </a:p>
        </p:txBody>
      </p:sp>
      <p:pic>
        <p:nvPicPr>
          <p:cNvPr id="10" name="Content Placeholder 4" descr="A picture containing chart&#10;&#10;Description automatically generated">
            <a:extLst>
              <a:ext uri="{FF2B5EF4-FFF2-40B4-BE49-F238E27FC236}">
                <a16:creationId xmlns:a16="http://schemas.microsoft.com/office/drawing/2014/main" id="{41A11AA8-1E2C-505D-3BA5-564FD6B67B06}"/>
              </a:ext>
            </a:extLst>
          </p:cNvPr>
          <p:cNvPicPr>
            <a:picLocks noGrp="1" noChangeAspect="1"/>
          </p:cNvPicPr>
          <p:nvPr>
            <p:ph idx="1"/>
          </p:nvPr>
        </p:nvPicPr>
        <p:blipFill>
          <a:blip r:embed="rId2"/>
          <a:stretch>
            <a:fillRect/>
          </a:stretch>
        </p:blipFill>
        <p:spPr>
          <a:xfrm>
            <a:off x="1714500" y="1565786"/>
            <a:ext cx="5715000" cy="4915581"/>
          </a:xfrm>
          <a:prstGeom prst="rect">
            <a:avLst/>
          </a:prstGeom>
        </p:spPr>
      </p:pic>
    </p:spTree>
    <p:extLst>
      <p:ext uri="{BB962C8B-B14F-4D97-AF65-F5344CB8AC3E}">
        <p14:creationId xmlns:p14="http://schemas.microsoft.com/office/powerpoint/2010/main" val="22294523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{4ED3E472-F967-4B46-B9EF-D8C12DA60E0B}tf10001070</Template>
  <TotalTime>32009</TotalTime>
  <Pages>63</Pages>
  <Words>193</Words>
  <Application>Microsoft Macintosh PowerPoint</Application>
  <PresentationFormat>Letter Paper (8.5x11 in)</PresentationFormat>
  <Paragraphs>21</Paragraphs>
  <Slides>8</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Calibri</vt:lpstr>
      <vt:lpstr>Helvetica</vt:lpstr>
      <vt:lpstr>Rockwell</vt:lpstr>
      <vt:lpstr>Rockwell Condensed</vt:lpstr>
      <vt:lpstr>Rockwell Extra Bold</vt:lpstr>
      <vt:lpstr>Wingdings</vt:lpstr>
      <vt:lpstr>Wood Type</vt:lpstr>
      <vt:lpstr>The Corporate Life cycle</vt:lpstr>
      <vt:lpstr>The ”Big” Idea</vt:lpstr>
      <vt:lpstr>The Corporate life cycle</vt:lpstr>
      <vt:lpstr>The lead in: Life cycle determinants and measures</vt:lpstr>
      <vt:lpstr>Corporate finance across the life cycle</vt:lpstr>
      <vt:lpstr>Valuation across the life cycle</vt:lpstr>
      <vt:lpstr>Investing across the life cycle</vt:lpstr>
      <vt:lpstr>Managing across the life cycle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545</cp:revision>
  <cp:lastPrinted>2023-03-20T22:26:29Z</cp:lastPrinted>
  <dcterms:created xsi:type="dcterms:W3CDTF">2010-08-23T11:25:52Z</dcterms:created>
  <dcterms:modified xsi:type="dcterms:W3CDTF">2024-07-17T18:13:35Z</dcterms:modified>
</cp:coreProperties>
</file>