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8" d="100"/>
          <a:sy n="158" d="100"/>
        </p:scale>
        <p:origin x="-3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B34D4-2829-D44E-80D7-CD2400259EB7}" type="datetimeFigureOut">
              <a:rPr lang="en-US" smtClean="0"/>
              <a:t>2/9/12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3E4E2-7C83-8248-9F4E-F4C15E38B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27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8022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822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Value enhancement and price enhancement are equivalent in an efficient market. In a market that does not always reward long-term decision making and behaves irrationally,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8432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To create value, you have to change one or more of the above inputs…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8637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The key is that there is a trade off between current cashflows and future growth. If you increase current cashflows at the expense of future growth, you may destroy value rather than add to it.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8841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Increasing growth will increase value if and only if the return on capital &gt; cost of capital.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0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925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9456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Reducing the cost of capital, holding cashflows constant, increases firm value.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6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9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7700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3800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5875" y="1828800"/>
            <a:ext cx="3800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97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8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140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11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601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128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5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2763" y="228600"/>
            <a:ext cx="20335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948363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36538" y="0"/>
            <a:ext cx="8896350" cy="6845300"/>
            <a:chOff x="149" y="0"/>
            <a:chExt cx="5604" cy="4312"/>
          </a:xfrm>
        </p:grpSpPr>
        <p:sp>
          <p:nvSpPr>
            <p:cNvPr id="1031" name="Rectangle 3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2" name="Rectangle 4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3" name="Rectangle 5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Rectangle 6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5" name="Rectangle 7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6" name="Rectangle 8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Line 9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28800"/>
            <a:ext cx="77533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29" name="Rectangle 12"/>
          <p:cNvSpPr>
            <a:spLocks noChangeArrowheads="1"/>
          </p:cNvSpPr>
          <p:nvPr/>
        </p:nvSpPr>
        <p:spPr bwMode="auto">
          <a:xfrm>
            <a:off x="92075" y="6486525"/>
            <a:ext cx="1738313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 anchor="ctr">
            <a:spAutoFit/>
          </a:bodyPr>
          <a:lstStyle/>
          <a:p>
            <a:r>
              <a:rPr lang="en-US" sz="1400"/>
              <a:t>Aswath Damodaran</a:t>
            </a:r>
          </a:p>
        </p:txBody>
      </p:sp>
      <p:sp>
        <p:nvSpPr>
          <p:cNvPr id="1030" name="Rectangle 13"/>
          <p:cNvSpPr>
            <a:spLocks noChangeArrowheads="1"/>
          </p:cNvSpPr>
          <p:nvPr/>
        </p:nvSpPr>
        <p:spPr bwMode="auto">
          <a:xfrm>
            <a:off x="8656638" y="6486525"/>
            <a:ext cx="398462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 anchor="ctr">
            <a:spAutoFit/>
          </a:bodyPr>
          <a:lstStyle/>
          <a:p>
            <a:pPr algn="r"/>
            <a:fld id="{F62F6059-8E93-E949-9B55-C1316D116290}" type="slidenum">
              <a:rPr lang="en-US" sz="1400"/>
              <a:pPr algn="r"/>
              <a:t>‹#›</a:t>
            </a:fld>
            <a:endParaRPr lang="en-US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 charset="0"/>
        <a:buChar char=""/>
        <a:defRPr sz="20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4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latin typeface="Helvetica" charset="0"/>
                <a:ea typeface="ＭＳ Ｐゴシック" charset="0"/>
                <a:cs typeface="ＭＳ Ｐゴシック" charset="0"/>
              </a:rPr>
              <a:t>Session 10: Value Enhancement</a:t>
            </a:r>
            <a:endParaRPr lang="en-US" sz="4800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920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8351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Price Enhancement versus Value Enhancement</a:t>
            </a:r>
          </a:p>
        </p:txBody>
      </p:sp>
      <p:pic>
        <p:nvPicPr>
          <p:cNvPr id="18125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2099" y="1752600"/>
            <a:ext cx="2305050" cy="4191000"/>
          </a:xfrm>
        </p:spPr>
      </p:pic>
      <p:pic>
        <p:nvPicPr>
          <p:cNvPr id="18125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479" y="1752600"/>
            <a:ext cx="2011617" cy="4592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99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The Paths to Value Creation.. Back to the determinants of value..</a:t>
            </a:r>
          </a:p>
        </p:txBody>
      </p:sp>
      <p:pic>
        <p:nvPicPr>
          <p:cNvPr id="183298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" r="-1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2928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Value Creation 1: Increase Cash Flows from Assets in Place</a:t>
            </a:r>
          </a:p>
        </p:txBody>
      </p:sp>
      <p:pic>
        <p:nvPicPr>
          <p:cNvPr id="18534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09" b="-103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72799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Value Creation 2: Increase Expected Growth</a:t>
            </a:r>
          </a:p>
        </p:txBody>
      </p:sp>
      <p:pic>
        <p:nvPicPr>
          <p:cNvPr id="18739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" r="-13"/>
          <a:stretch>
            <a:fillRect/>
          </a:stretch>
        </p:blipFill>
        <p:spPr>
          <a:xfrm>
            <a:off x="990600" y="1981200"/>
            <a:ext cx="7753350" cy="1571625"/>
          </a:xfrm>
        </p:spPr>
      </p:pic>
      <p:sp>
        <p:nvSpPr>
          <p:cNvPr id="187395" name="Text Box 4"/>
          <p:cNvSpPr txBox="1">
            <a:spLocks noChangeArrowheads="1"/>
          </p:cNvSpPr>
          <p:nvPr/>
        </p:nvSpPr>
        <p:spPr bwMode="auto">
          <a:xfrm>
            <a:off x="2514600" y="3733800"/>
            <a:ext cx="5791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600" i="1">
                <a:latin typeface="Helvetica" charset="0"/>
              </a:rPr>
              <a:t>Price Leader versus Volume Leader Strategies</a:t>
            </a:r>
          </a:p>
          <a:p>
            <a:r>
              <a:rPr lang="en-US" sz="1600" i="1">
                <a:latin typeface="Helvetica" charset="0"/>
              </a:rPr>
              <a:t>Return on Capital = Operating Margin * Capital Turnover Ratio</a:t>
            </a:r>
          </a:p>
        </p:txBody>
      </p:sp>
      <p:sp>
        <p:nvSpPr>
          <p:cNvPr id="187396" name="Line 5"/>
          <p:cNvSpPr>
            <a:spLocks noChangeShapeType="1"/>
          </p:cNvSpPr>
          <p:nvPr/>
        </p:nvSpPr>
        <p:spPr bwMode="auto">
          <a:xfrm flipH="1" flipV="1">
            <a:off x="1828800" y="3200400"/>
            <a:ext cx="838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7397" name="Line 6"/>
          <p:cNvSpPr>
            <a:spLocks noChangeShapeType="1"/>
          </p:cNvSpPr>
          <p:nvPr/>
        </p:nvSpPr>
        <p:spPr bwMode="auto">
          <a:xfrm flipV="1">
            <a:off x="6248400" y="3124200"/>
            <a:ext cx="6858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84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Value Creating Growth… Evaluating the Alternatives..</a:t>
            </a:r>
          </a:p>
        </p:txBody>
      </p:sp>
      <p:pic>
        <p:nvPicPr>
          <p:cNvPr id="18944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74" r="-228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41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III. Building Competitive Advantages: Increase length of the growth period</a:t>
            </a:r>
          </a:p>
        </p:txBody>
      </p:sp>
      <p:pic>
        <p:nvPicPr>
          <p:cNvPr id="19149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" r="1839"/>
          <a:stretch>
            <a:fillRect/>
          </a:stretch>
        </p:blipFill>
        <p:spPr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394805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IV.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Reduce Cost of Capital </a:t>
            </a:r>
          </a:p>
        </p:txBody>
      </p:sp>
      <p:pic>
        <p:nvPicPr>
          <p:cNvPr id="19353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" b="7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0402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Amgen</a:t>
            </a:r>
            <a:r>
              <a:rPr lang="ja-JP" altLang="en-US">
                <a:latin typeface="Helvetica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s Optimal Financing Mix</a:t>
            </a:r>
          </a:p>
        </p:txBody>
      </p:sp>
      <p:sp>
        <p:nvSpPr>
          <p:cNvPr id="1955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9558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828800"/>
            <a:ext cx="9029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88" name="TextBox 4"/>
          <p:cNvSpPr txBox="1">
            <a:spLocks noChangeArrowheads="1"/>
          </p:cNvSpPr>
          <p:nvPr/>
        </p:nvSpPr>
        <p:spPr bwMode="auto">
          <a:xfrm>
            <a:off x="2819400" y="3962400"/>
            <a:ext cx="3754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Amgen</a:t>
            </a:r>
            <a:r>
              <a:rPr lang="ja-JP" altLang="en-US" sz="2000"/>
              <a:t>’</a:t>
            </a:r>
            <a:r>
              <a:rPr lang="en-US" altLang="ja-JP" sz="2000"/>
              <a:t>s current debt ratio = 10%</a:t>
            </a:r>
          </a:p>
          <a:p>
            <a:pPr eaLnBrk="1" hangingPunct="1"/>
            <a:r>
              <a:rPr lang="en-US" sz="2000"/>
              <a:t>Amgen</a:t>
            </a:r>
            <a:r>
              <a:rPr lang="ja-JP" altLang="en-US" sz="2000"/>
              <a:t>’</a:t>
            </a:r>
            <a:r>
              <a:rPr lang="en-US" altLang="ja-JP" sz="2000"/>
              <a:t>s optimal debt ratio = 30%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002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GV slides">
  <a:themeElements>
    <a:clrScheme name="">
      <a:dk1>
        <a:srgbClr val="000000"/>
      </a:dk1>
      <a:lt1>
        <a:srgbClr val="FFFFFF"/>
      </a:lt1>
      <a:dk2>
        <a:srgbClr val="000000"/>
      </a:dk2>
      <a:lt2>
        <a:srgbClr val="DADADA"/>
      </a:lt2>
      <a:accent1>
        <a:srgbClr val="919191"/>
      </a:accent1>
      <a:accent2>
        <a:srgbClr val="676767"/>
      </a:accent2>
      <a:accent3>
        <a:srgbClr val="FFFFFF"/>
      </a:accent3>
      <a:accent4>
        <a:srgbClr val="000000"/>
      </a:accent4>
      <a:accent5>
        <a:srgbClr val="C7C7C7"/>
      </a:accent5>
      <a:accent6>
        <a:srgbClr val="5D5D5D"/>
      </a:accent6>
      <a:hlink>
        <a:srgbClr val="474747"/>
      </a:hlink>
      <a:folHlink>
        <a:srgbClr val="CECECE"/>
      </a:folHlink>
    </a:clrScheme>
    <a:fontScheme name="AdvVal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lnDef>
  </a:objectDefaults>
  <a:extraClrSchemeLst>
    <a:extraClrScheme>
      <a:clrScheme name="AdvVal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dvVal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HGV slides.thmx</Template>
  <TotalTime>17</TotalTime>
  <Words>219</Words>
  <Application>Microsoft Macintosh PowerPoint</Application>
  <PresentationFormat>Letter Paper (8.5x11 in)</PresentationFormat>
  <Paragraphs>18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HGV slides</vt:lpstr>
      <vt:lpstr>Session 10: Value Enhancement</vt:lpstr>
      <vt:lpstr>Price Enhancement versus Value Enhancement</vt:lpstr>
      <vt:lpstr>The Paths to Value Creation.. Back to the determinants of value..</vt:lpstr>
      <vt:lpstr>Value Creation 1: Increase Cash Flows from Assets in Place</vt:lpstr>
      <vt:lpstr>Value Creation 2: Increase Expected Growth</vt:lpstr>
      <vt:lpstr>Value Creating Growth… Evaluating the Alternatives..</vt:lpstr>
      <vt:lpstr>III. Building Competitive Advantages: Increase length of the growth period</vt:lpstr>
      <vt:lpstr>IV. Reduce Cost of Capital </vt:lpstr>
      <vt:lpstr>Amgen’s Optimal Financing Mix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Aswath Damodaran</dc:creator>
  <cp:lastModifiedBy>Aswath Damodaran</cp:lastModifiedBy>
  <cp:revision>6</cp:revision>
  <dcterms:created xsi:type="dcterms:W3CDTF">2011-11-03T12:36:22Z</dcterms:created>
  <dcterms:modified xsi:type="dcterms:W3CDTF">2012-02-09T21:32:31Z</dcterms:modified>
</cp:coreProperties>
</file>