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94BC13-1B51-2840-9886-67B3406C30DE}"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306983-EACC-0A4D-953D-88E52B5B8F0B}" type="slidenum">
              <a:rPr lang="en-US" smtClean="0"/>
              <a:t>‹#›</a:t>
            </a:fld>
            <a:endParaRPr lang="en-US"/>
          </a:p>
        </p:txBody>
      </p:sp>
    </p:spTree>
    <p:extLst>
      <p:ext uri="{BB962C8B-B14F-4D97-AF65-F5344CB8AC3E}">
        <p14:creationId xmlns:p14="http://schemas.microsoft.com/office/powerpoint/2010/main" val="254044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p:cNvSpPr>
          <p:nvPr>
            <p:ph type="sldImg"/>
          </p:nvPr>
        </p:nvSpPr>
        <p:spPr>
          <a:xfrm>
            <a:off x="1150938" y="692150"/>
            <a:ext cx="4556125" cy="3416300"/>
          </a:xfrm>
          <a:solidFill>
            <a:srgbClr val="FFFFFF"/>
          </a:solidFill>
          <a:ln/>
        </p:spPr>
      </p:sp>
      <p:sp>
        <p:nvSpPr>
          <p:cNvPr id="624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p:cNvSpPr>
          <p:nvPr>
            <p:ph type="sldImg"/>
          </p:nvPr>
        </p:nvSpPr>
        <p:spPr>
          <a:xfrm>
            <a:off x="1150938" y="692150"/>
            <a:ext cx="4556125" cy="3416300"/>
          </a:xfrm>
          <a:solidFill>
            <a:srgbClr val="FFFFFF"/>
          </a:solidFill>
          <a:ln/>
        </p:spPr>
      </p:sp>
      <p:sp>
        <p:nvSpPr>
          <p:cNvPr id="6451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p:cNvSpPr>
          <p:nvPr>
            <p:ph type="sldImg"/>
          </p:nvPr>
        </p:nvSpPr>
        <p:spPr>
          <a:xfrm>
            <a:off x="1150938" y="692150"/>
            <a:ext cx="4556125" cy="3416300"/>
          </a:xfrm>
          <a:solidFill>
            <a:srgbClr val="FFFFFF"/>
          </a:solidFill>
          <a:ln/>
        </p:spPr>
      </p:sp>
      <p:sp>
        <p:nvSpPr>
          <p:cNvPr id="6656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p:cNvSpPr>
          <p:nvPr>
            <p:ph type="sldImg"/>
          </p:nvPr>
        </p:nvSpPr>
        <p:spPr>
          <a:xfrm>
            <a:off x="1150938" y="692150"/>
            <a:ext cx="4556125" cy="3416300"/>
          </a:xfrm>
          <a:solidFill>
            <a:srgbClr val="FFFFFF"/>
          </a:solidFill>
          <a:ln/>
        </p:spPr>
      </p:sp>
      <p:sp>
        <p:nvSpPr>
          <p:cNvPr id="686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How you deal with cross holdings depends upon which scenario you face.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p:cNvSpPr>
          <p:nvPr>
            <p:ph type="sldImg"/>
          </p:nvPr>
        </p:nvSpPr>
        <p:spPr>
          <a:xfrm>
            <a:off x="1150938" y="692150"/>
            <a:ext cx="4556125" cy="3416300"/>
          </a:xfrm>
          <a:solidFill>
            <a:srgbClr val="FFFFFF"/>
          </a:solidFill>
          <a:ln/>
        </p:spPr>
      </p:sp>
      <p:sp>
        <p:nvSpPr>
          <p:cNvPr id="7065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atin typeface="Helvetica" charset="0"/>
                <a:ea typeface="ＭＳ Ｐゴシック" charset="0"/>
                <a:cs typeface="ＭＳ Ｐゴシック" charset="0"/>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p:cNvSpPr>
          <p:nvPr>
            <p:ph type="sldImg"/>
          </p:nvPr>
        </p:nvSpPr>
        <p:spPr>
          <a:xfrm>
            <a:off x="1150938" y="692150"/>
            <a:ext cx="4556125" cy="3416300"/>
          </a:xfrm>
          <a:solidFill>
            <a:srgbClr val="FFFFFF"/>
          </a:solidFill>
          <a:ln/>
        </p:spPr>
      </p:sp>
      <p:sp>
        <p:nvSpPr>
          <p:cNvPr id="727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p:cNvSpPr>
          <p:nvPr>
            <p:ph type="sldImg"/>
          </p:nvPr>
        </p:nvSpPr>
        <p:spPr>
          <a:xfrm>
            <a:off x="1150938" y="692150"/>
            <a:ext cx="4556125" cy="3416300"/>
          </a:xfrm>
          <a:solidFill>
            <a:srgbClr val="FFFFFF"/>
          </a:solidFill>
          <a:ln/>
        </p:spPr>
      </p:sp>
      <p:sp>
        <p:nvSpPr>
          <p:cNvPr id="9625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11: Loose Ends in Valuation –  I</a:t>
            </a:r>
            <a:br>
              <a:rPr lang="en-US" dirty="0" smtClean="0"/>
            </a:br>
            <a:r>
              <a:rPr lang="en-US" dirty="0" smtClean="0"/>
              <a:t>From Operating assets to Equity Value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24219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pPr eaLnBrk="1" hangingPunct="1"/>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loose ends matter…</a:t>
            </a:r>
          </a:p>
        </p:txBody>
      </p:sp>
      <p:sp>
        <p:nvSpPr>
          <p:cNvPr id="2" name="Content Placeholder 1"/>
          <p:cNvSpPr>
            <a:spLocks noGrp="1"/>
          </p:cNvSpPr>
          <p:nvPr>
            <p:ph idx="1"/>
          </p:nvPr>
        </p:nvSpPr>
        <p:spPr/>
        <p:txBody>
          <a:bodyPr/>
          <a:lstStyle/>
          <a:p>
            <a:r>
              <a:rPr lang="en-US" dirty="0" smtClean="0"/>
              <a:t>Once you have discounted cash flows back at the cost of capital, you have estimated the value of operating assets in the firm. To get to the value of equity, you need to deal with the following.</a:t>
            </a:r>
          </a:p>
          <a:p>
            <a:r>
              <a:rPr lang="en-US" u="sng" dirty="0" smtClean="0"/>
              <a:t>Cash and marketable securities</a:t>
            </a:r>
            <a:r>
              <a:rPr lang="en-US" dirty="0" smtClean="0"/>
              <a:t>: If the income from these investments is not in your cash flows, you need to incorporate their value into the company. But what should that value be? The number that is on the balance sheet? A discount on that value? A premium?</a:t>
            </a:r>
          </a:p>
          <a:p>
            <a:r>
              <a:rPr lang="en-US" u="sng" dirty="0" smtClean="0"/>
              <a:t>Cross holdings in other companies</a:t>
            </a:r>
            <a:r>
              <a:rPr lang="en-US" dirty="0" smtClean="0"/>
              <a:t>: Depending on how the income for these holdings is accounted for, you may or may not have valued them already.</a:t>
            </a:r>
          </a:p>
          <a:p>
            <a:r>
              <a:rPr lang="en-US" u="sng" dirty="0" smtClean="0"/>
              <a:t>Other assets</a:t>
            </a:r>
            <a:r>
              <a:rPr lang="en-US" dirty="0" smtClean="0"/>
              <a:t>: If there are any other assets that have not been counted in your DCF valuation, here is your last chance to mop up.</a:t>
            </a:r>
          </a:p>
          <a:p>
            <a:r>
              <a:rPr lang="en-US" u="sng" dirty="0" smtClean="0"/>
              <a:t>Debt</a:t>
            </a:r>
            <a:r>
              <a:rPr lang="en-US" dirty="0" smtClean="0"/>
              <a:t>: Finally, if you have valued the firm, you need to net out debt (but what should be in this number?)</a:t>
            </a:r>
          </a:p>
        </p:txBody>
      </p:sp>
    </p:spTree>
    <p:extLst>
      <p:ext uri="{BB962C8B-B14F-4D97-AF65-F5344CB8AC3E}">
        <p14:creationId xmlns:p14="http://schemas.microsoft.com/office/powerpoint/2010/main" val="33433053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marL="609600" indent="-609600" eaLnBrk="1" hangingPunct="1"/>
            <a:r>
              <a:rPr lang="en-US">
                <a:latin typeface="Times" charset="0"/>
                <a:ea typeface="ＭＳ Ｐゴシック" charset="0"/>
                <a:cs typeface="ＭＳ Ｐゴシック" charset="0"/>
              </a:rPr>
              <a:t>1. The Value of Cash</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An Exercise in Cash Valuation</a:t>
            </a:r>
          </a:p>
        </p:txBody>
      </p:sp>
      <p:sp>
        <p:nvSpPr>
          <p:cNvPr id="63490" name="Rectangle 3"/>
          <p:cNvSpPr>
            <a:spLocks noGrp="1" noChangeArrowheads="1"/>
          </p:cNvSpPr>
          <p:nvPr>
            <p:ph idx="1"/>
          </p:nvPr>
        </p:nvSpPr>
        <p:spPr/>
        <p:txBody>
          <a:bodyPr/>
          <a:lstStyle/>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		</a:t>
            </a:r>
            <a:r>
              <a:rPr lang="en-US" i="1">
                <a:latin typeface="Times" charset="0"/>
                <a:ea typeface="ＭＳ Ｐゴシック" charset="0"/>
                <a:cs typeface="ＭＳ Ｐゴシック" charset="0"/>
              </a:rPr>
              <a:t>Company A	Company B	Company C</a:t>
            </a:r>
            <a:endParaRPr lang="en-US">
              <a:latin typeface="Times" charset="0"/>
              <a:ea typeface="ＭＳ Ｐゴシック" charset="0"/>
              <a:cs typeface="ＭＳ Ｐゴシック" charset="0"/>
            </a:endParaRP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Enterprise Value	$ 1 billion	$ 1 billion	$ 1 billion</a:t>
            </a: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Cash 	$ 100 mil	$ 100 mil	$ 100 mil</a:t>
            </a: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Return on Capital	10%	5%	22%</a:t>
            </a: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Cost of Capital	10%	10%	12%</a:t>
            </a: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Trades in 	US	US	Argentina</a:t>
            </a:r>
          </a:p>
          <a:p>
            <a:pPr eaLnBrk="1" hangingPunct="1">
              <a:buFont typeface="Monotype Sorts" charset="0"/>
              <a:buNone/>
              <a:tabLst>
                <a:tab pos="2743200" algn="l"/>
                <a:tab pos="4114800" algn="l"/>
                <a:tab pos="5486400" algn="l"/>
              </a:tabLst>
            </a:pPr>
            <a:endParaRPr lang="en-US">
              <a:latin typeface="Times" charset="0"/>
              <a:ea typeface="ＭＳ Ｐゴシック" charset="0"/>
              <a:cs typeface="ＭＳ Ｐゴシック" charset="0"/>
            </a:endParaRPr>
          </a:p>
          <a:p>
            <a:pPr eaLnBrk="1" hangingPunct="1">
              <a:buFont typeface="Monotype Sorts" charset="0"/>
              <a:buNone/>
              <a:tabLst>
                <a:tab pos="2743200" algn="l"/>
                <a:tab pos="4114800" algn="l"/>
                <a:tab pos="5486400" algn="l"/>
              </a:tabLst>
            </a:pPr>
            <a:r>
              <a:rPr lang="en-US">
                <a:latin typeface="Times" charset="0"/>
                <a:ea typeface="ＭＳ Ｐゴシック" charset="0"/>
                <a:cs typeface="ＭＳ Ｐゴシック" charset="0"/>
              </a:rPr>
              <a:t>In which of these companies is cash most likely to trade at face value, at a discount and at a premium?</a:t>
            </a:r>
          </a:p>
        </p:txBody>
      </p:sp>
    </p:spTree>
    <p:extLst>
      <p:ext uri="{BB962C8B-B14F-4D97-AF65-F5344CB8AC3E}">
        <p14:creationId xmlns:p14="http://schemas.microsoft.com/office/powerpoint/2010/main" val="29087352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Cash: Discount or Premium?</a:t>
            </a:r>
          </a:p>
        </p:txBody>
      </p:sp>
      <p:pic>
        <p:nvPicPr>
          <p:cNvPr id="65538"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3248" r="-13248"/>
          <a:stretch>
            <a:fillRect/>
          </a:stretch>
        </p:blipFill>
        <p:spPr>
          <a:solidFill>
            <a:schemeClr val="accent1"/>
          </a:solidFill>
        </p:spPr>
      </p:pic>
    </p:spTree>
    <p:extLst>
      <p:ext uri="{BB962C8B-B14F-4D97-AF65-F5344CB8AC3E}">
        <p14:creationId xmlns:p14="http://schemas.microsoft.com/office/powerpoint/2010/main" val="20622403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2. Dealing with Holdings in Other firms</a:t>
            </a:r>
          </a:p>
        </p:txBody>
      </p:sp>
      <p:sp>
        <p:nvSpPr>
          <p:cNvPr id="67586"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Holdings in other firms can be categorized into</a:t>
            </a:r>
          </a:p>
          <a:p>
            <a:pPr lvl="1" eaLnBrk="1" hangingPunct="1"/>
            <a:r>
              <a:rPr lang="en-US" u="sng">
                <a:latin typeface="Times" charset="0"/>
                <a:ea typeface="ＭＳ Ｐゴシック" charset="0"/>
              </a:rPr>
              <a:t>Minority passive holdings</a:t>
            </a:r>
            <a:r>
              <a:rPr lang="en-US">
                <a:latin typeface="Times" charset="0"/>
                <a:ea typeface="ＭＳ Ｐゴシック" charset="0"/>
              </a:rPr>
              <a:t>, in which case only the dividend from the holdings is shown in the balance sheet</a:t>
            </a:r>
          </a:p>
          <a:p>
            <a:pPr lvl="1" eaLnBrk="1" hangingPunct="1"/>
            <a:r>
              <a:rPr lang="en-US" u="sng">
                <a:latin typeface="Times" charset="0"/>
                <a:ea typeface="ＭＳ Ｐゴシック" charset="0"/>
              </a:rPr>
              <a:t>Minority active holdings</a:t>
            </a:r>
            <a:r>
              <a:rPr lang="en-US">
                <a:latin typeface="Times" charset="0"/>
                <a:ea typeface="ＭＳ Ｐゴシック" charset="0"/>
              </a:rPr>
              <a:t>, in which case the share of equity income is shown in the income statements</a:t>
            </a:r>
          </a:p>
          <a:p>
            <a:pPr lvl="1" eaLnBrk="1" hangingPunct="1"/>
            <a:r>
              <a:rPr lang="en-US" u="sng">
                <a:latin typeface="Times" charset="0"/>
                <a:ea typeface="ＭＳ Ｐゴシック" charset="0"/>
              </a:rPr>
              <a:t>Majority active holdings</a:t>
            </a:r>
            <a:r>
              <a:rPr lang="en-US">
                <a:latin typeface="Times" charset="0"/>
                <a:ea typeface="ＭＳ Ｐゴシック" charset="0"/>
              </a:rPr>
              <a:t>, in which case the financial statements are consolidated.</a:t>
            </a:r>
          </a:p>
          <a:p>
            <a:pPr eaLnBrk="1" hangingPunct="1"/>
            <a:r>
              <a:rPr lang="en-US">
                <a:latin typeface="Times" charset="0"/>
                <a:ea typeface="ＭＳ Ｐゴシック" charset="0"/>
                <a:cs typeface="ＭＳ Ｐゴシック" charset="0"/>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p>
        </p:txBody>
      </p:sp>
    </p:spTree>
    <p:extLst>
      <p:ext uri="{BB962C8B-B14F-4D97-AF65-F5344CB8AC3E}">
        <p14:creationId xmlns:p14="http://schemas.microsoft.com/office/powerpoint/2010/main" val="983441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How to value holdings in other firms.. In a perfect world..</a:t>
            </a:r>
          </a:p>
        </p:txBody>
      </p:sp>
      <p:sp>
        <p:nvSpPr>
          <p:cNvPr id="69634" name="Rectangle 3"/>
          <p:cNvSpPr>
            <a:spLocks noGrp="1" noChangeArrowheads="1"/>
          </p:cNvSpPr>
          <p:nvPr>
            <p:ph idx="1"/>
          </p:nvPr>
        </p:nvSpPr>
        <p:spPr/>
        <p:txBody>
          <a:bodyPr/>
          <a:lstStyle/>
          <a:p>
            <a:pPr eaLnBrk="1" hangingPunct="1">
              <a:tabLst>
                <a:tab pos="2116138" algn="l"/>
                <a:tab pos="3771900" algn="l"/>
              </a:tabLst>
            </a:pPr>
            <a:r>
              <a:rPr lang="en-US">
                <a:latin typeface="Times" charset="0"/>
                <a:ea typeface="ＭＳ Ｐゴシック" charset="0"/>
                <a:cs typeface="ＭＳ Ｐゴシック" charset="0"/>
              </a:rPr>
              <a:t>In a perfect world, we would strip the parent company from its subsidiaries and value each one separately. The value of the combined firm will be</a:t>
            </a:r>
          </a:p>
          <a:p>
            <a:pPr lvl="1" eaLnBrk="1" hangingPunct="1">
              <a:tabLst>
                <a:tab pos="2116138" algn="l"/>
                <a:tab pos="3771900" algn="l"/>
              </a:tabLst>
            </a:pPr>
            <a:r>
              <a:rPr lang="en-US">
                <a:latin typeface="Times" charset="0"/>
                <a:ea typeface="ＭＳ Ｐゴシック" charset="0"/>
              </a:rPr>
              <a:t>Value of parent company + Proportion of value of each subsidiary</a:t>
            </a:r>
          </a:p>
          <a:p>
            <a:pPr eaLnBrk="1" hangingPunct="1">
              <a:tabLst>
                <a:tab pos="2116138" algn="l"/>
                <a:tab pos="3771900" algn="l"/>
              </a:tabLst>
            </a:pPr>
            <a:r>
              <a:rPr lang="en-US">
                <a:latin typeface="Times" charset="0"/>
                <a:ea typeface="ＭＳ Ｐゴシック" charset="0"/>
                <a:cs typeface="ＭＳ Ｐゴシック" charset="0"/>
              </a:rPr>
              <a:t>To do this right, you will need to be provided detailed information on each subsidiary to estimated cash flows and discount rates.</a:t>
            </a:r>
          </a:p>
        </p:txBody>
      </p:sp>
    </p:spTree>
    <p:extLst>
      <p:ext uri="{BB962C8B-B14F-4D97-AF65-F5344CB8AC3E}">
        <p14:creationId xmlns:p14="http://schemas.microsoft.com/office/powerpoint/2010/main" val="30657556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Two compromise solutions…</a:t>
            </a:r>
          </a:p>
        </p:txBody>
      </p:sp>
      <p:sp>
        <p:nvSpPr>
          <p:cNvPr id="71682" name="Rectangle 3"/>
          <p:cNvSpPr>
            <a:spLocks noGrp="1" noChangeArrowheads="1"/>
          </p:cNvSpPr>
          <p:nvPr>
            <p:ph idx="1"/>
          </p:nvPr>
        </p:nvSpPr>
        <p:spPr/>
        <p:txBody>
          <a:bodyPr/>
          <a:lstStyle/>
          <a:p>
            <a:pPr eaLnBrk="1" hangingPunct="1"/>
            <a:r>
              <a:rPr lang="en-US" u="sng">
                <a:latin typeface="Times" charset="0"/>
                <a:ea typeface="ＭＳ Ｐゴシック" charset="0"/>
                <a:cs typeface="ＭＳ Ｐゴシック" charset="0"/>
              </a:rPr>
              <a:t>The market value solution</a:t>
            </a:r>
            <a:r>
              <a:rPr lang="en-US">
                <a:latin typeface="Times" charset="0"/>
                <a:ea typeface="ＭＳ Ｐゴシック" charset="0"/>
                <a:cs typeface="ＭＳ Ｐゴシック" charset="0"/>
              </a:rPr>
              <a:t>: When the subsidiaries are publicly traded, you could use their traded market capitalizations to estimate the values of the cross holdings. You do risk carrying into your valuation any mistakes that the market may be making in valuation.</a:t>
            </a:r>
          </a:p>
          <a:p>
            <a:pPr eaLnBrk="1" hangingPunct="1"/>
            <a:r>
              <a:rPr lang="en-US" u="sng">
                <a:latin typeface="Times" charset="0"/>
                <a:ea typeface="ＭＳ Ｐゴシック" charset="0"/>
                <a:cs typeface="ＭＳ Ｐゴシック" charset="0"/>
              </a:rPr>
              <a:t>The relative value solution</a:t>
            </a:r>
            <a:r>
              <a:rPr lang="en-US">
                <a:latin typeface="Times" charset="0"/>
                <a:ea typeface="ＭＳ Ｐゴシック" charset="0"/>
                <a:cs typeface="ＭＳ Ｐゴシック" charset="0"/>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p>
        </p:txBody>
      </p:sp>
    </p:spTree>
    <p:extLst>
      <p:ext uri="{BB962C8B-B14F-4D97-AF65-F5344CB8AC3E}">
        <p14:creationId xmlns:p14="http://schemas.microsoft.com/office/powerpoint/2010/main" val="24516419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3. Other Assets that have not been counted yet..</a:t>
            </a:r>
          </a:p>
        </p:txBody>
      </p:sp>
      <p:sp>
        <p:nvSpPr>
          <p:cNvPr id="74754" name="Rectangle 3"/>
          <p:cNvSpPr>
            <a:spLocks noGrp="1" noChangeArrowheads="1"/>
          </p:cNvSpPr>
          <p:nvPr>
            <p:ph idx="1"/>
          </p:nvPr>
        </p:nvSpPr>
        <p:spPr/>
        <p:txBody>
          <a:bodyPr/>
          <a:lstStyle/>
          <a:p>
            <a:pPr eaLnBrk="1" hangingPunct="1">
              <a:lnSpc>
                <a:spcPct val="90000"/>
              </a:lnSpc>
            </a:pPr>
            <a:r>
              <a:rPr lang="en-US" sz="1600" b="1">
                <a:latin typeface="Times" charset="0"/>
                <a:ea typeface="ＭＳ Ｐゴシック" charset="0"/>
                <a:cs typeface="ＭＳ Ｐゴシック" charset="0"/>
              </a:rPr>
              <a:t>Unutilized assets</a:t>
            </a:r>
            <a:r>
              <a:rPr lang="en-US" sz="1600">
                <a:latin typeface="Times" charset="0"/>
                <a:ea typeface="ＭＳ Ｐゴシック" charset="0"/>
                <a:cs typeface="ＭＳ Ｐゴシック" charset="0"/>
              </a:rPr>
              <a:t>: If you have assets or property that are not being utilized (vacant land, for example), you have not valued it yet. You can assess a market value for these assets and add them on to the value of the firm.</a:t>
            </a:r>
          </a:p>
          <a:p>
            <a:pPr eaLnBrk="1" hangingPunct="1">
              <a:lnSpc>
                <a:spcPct val="90000"/>
              </a:lnSpc>
            </a:pPr>
            <a:r>
              <a:rPr lang="en-US" sz="1600" b="1">
                <a:latin typeface="Times" charset="0"/>
                <a:ea typeface="ＭＳ Ｐゴシック" charset="0"/>
                <a:cs typeface="ＭＳ Ｐゴシック" charset="0"/>
              </a:rPr>
              <a:t>Overfunded pension plans</a:t>
            </a:r>
            <a:r>
              <a:rPr lang="en-US" sz="1600">
                <a:latin typeface="Times" charset="0"/>
                <a:ea typeface="ＭＳ Ｐゴシック" charset="0"/>
                <a:cs typeface="ＭＳ Ｐゴシック" charset="0"/>
              </a:rPr>
              <a:t>: If you have a defined benefit plan and your assets exceed your expected liabilities, you could consider the over funding with two caveats:</a:t>
            </a:r>
          </a:p>
          <a:p>
            <a:pPr lvl="1" eaLnBrk="1" hangingPunct="1">
              <a:lnSpc>
                <a:spcPct val="90000"/>
              </a:lnSpc>
            </a:pPr>
            <a:r>
              <a:rPr lang="en-US" sz="1400">
                <a:latin typeface="Times" charset="0"/>
                <a:ea typeface="ＭＳ Ｐゴシック" charset="0"/>
              </a:rPr>
              <a:t>Collective bargaining agreements may prevent you from laying claim to these excess assets.</a:t>
            </a:r>
          </a:p>
          <a:p>
            <a:pPr lvl="1" eaLnBrk="1" hangingPunct="1">
              <a:lnSpc>
                <a:spcPct val="90000"/>
              </a:lnSpc>
            </a:pPr>
            <a:r>
              <a:rPr lang="en-US" sz="1400">
                <a:latin typeface="Times" charset="0"/>
                <a:ea typeface="ＭＳ Ｐゴシック" charset="0"/>
              </a:rPr>
              <a:t>There are tax consequences. Often, withdrawals from pension plans get taxed at much higher rates.</a:t>
            </a:r>
          </a:p>
          <a:p>
            <a:pPr lvl="1" eaLnBrk="1" hangingPunct="1">
              <a:lnSpc>
                <a:spcPct val="90000"/>
              </a:lnSpc>
              <a:buFontTx/>
              <a:buNone/>
            </a:pPr>
            <a:r>
              <a:rPr lang="en-US">
                <a:solidFill>
                  <a:schemeClr val="tx2"/>
                </a:solidFill>
                <a:latin typeface="Times" charset="0"/>
                <a:ea typeface="ＭＳ Ｐゴシック" charset="0"/>
              </a:rPr>
              <a:t>Do not double count an asset. If you count the income from an asset in your cashflows, you cannot count the market value of the asset in your value.</a:t>
            </a:r>
          </a:p>
          <a:p>
            <a:pPr eaLnBrk="1" hangingPunct="1">
              <a:lnSpc>
                <a:spcPct val="90000"/>
              </a:lnSpc>
            </a:pPr>
            <a:endParaRPr lang="en-US" sz="1600">
              <a:latin typeface="Times" charset="0"/>
              <a:ea typeface="ＭＳ Ｐゴシック" charset="0"/>
              <a:cs typeface="ＭＳ Ｐゴシック" charset="0"/>
            </a:endParaRPr>
          </a:p>
        </p:txBody>
      </p:sp>
    </p:spTree>
    <p:extLst>
      <p:ext uri="{BB962C8B-B14F-4D97-AF65-F5344CB8AC3E}">
        <p14:creationId xmlns:p14="http://schemas.microsoft.com/office/powerpoint/2010/main" val="3032486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pPr eaLnBrk="1" hangingPunct="1"/>
            <a:r>
              <a:rPr lang="en-US" dirty="0" smtClean="0">
                <a:latin typeface="Times" charset="0"/>
                <a:ea typeface="ＭＳ Ｐゴシック" charset="0"/>
                <a:cs typeface="ＭＳ Ｐゴシック" charset="0"/>
              </a:rPr>
              <a:t>4. </a:t>
            </a:r>
            <a:r>
              <a:rPr lang="en-US" dirty="0">
                <a:latin typeface="Times" charset="0"/>
                <a:ea typeface="ＭＳ Ｐゴシック" charset="0"/>
                <a:cs typeface="ＭＳ Ｐゴシック" charset="0"/>
              </a:rPr>
              <a:t>Be circumspect about defining debt for cost of capital purposes…</a:t>
            </a:r>
          </a:p>
        </p:txBody>
      </p:sp>
      <p:sp>
        <p:nvSpPr>
          <p:cNvPr id="95234" name="Rectangle 3"/>
          <p:cNvSpPr>
            <a:spLocks noGrp="1" noChangeArrowheads="1"/>
          </p:cNvSpPr>
          <p:nvPr>
            <p:ph idx="1"/>
          </p:nvPr>
        </p:nvSpPr>
        <p:spPr/>
        <p:txBody>
          <a:bodyPr/>
          <a:lstStyle/>
          <a:p>
            <a:pPr eaLnBrk="1" hangingPunct="1"/>
            <a:r>
              <a:rPr lang="en-US" b="1">
                <a:latin typeface="Times" charset="0"/>
                <a:ea typeface="ＭＳ Ｐゴシック" charset="0"/>
                <a:cs typeface="ＭＳ Ｐゴシック" charset="0"/>
              </a:rPr>
              <a:t>General Rule</a:t>
            </a:r>
            <a:r>
              <a:rPr lang="en-US">
                <a:latin typeface="Times" charset="0"/>
                <a:ea typeface="ＭＳ Ｐゴシック" charset="0"/>
                <a:cs typeface="ＭＳ Ｐゴシック" charset="0"/>
              </a:rPr>
              <a:t>: Debt generally has the following characteristics:</a:t>
            </a:r>
          </a:p>
          <a:p>
            <a:pPr lvl="1" eaLnBrk="1" hangingPunct="1"/>
            <a:r>
              <a:rPr lang="en-US">
                <a:latin typeface="Times" charset="0"/>
                <a:ea typeface="ＭＳ Ｐゴシック" charset="0"/>
              </a:rPr>
              <a:t>Commitment to make fixed payments in the future</a:t>
            </a:r>
          </a:p>
          <a:p>
            <a:pPr lvl="1" eaLnBrk="1" hangingPunct="1"/>
            <a:r>
              <a:rPr lang="en-US">
                <a:latin typeface="Times" charset="0"/>
                <a:ea typeface="ＭＳ Ｐゴシック" charset="0"/>
              </a:rPr>
              <a:t>The fixed payments are tax deductible</a:t>
            </a:r>
          </a:p>
          <a:p>
            <a:pPr lvl="1" eaLnBrk="1" hangingPunct="1"/>
            <a:r>
              <a:rPr lang="en-US">
                <a:latin typeface="Times" charset="0"/>
                <a:ea typeface="ＭＳ Ｐゴシック" charset="0"/>
              </a:rPr>
              <a:t>Failure to make the payments can lead to either default or loss of control of the firm to the party to whom payments are due.</a:t>
            </a:r>
          </a:p>
          <a:p>
            <a:pPr eaLnBrk="1" hangingPunct="1"/>
            <a:r>
              <a:rPr lang="en-US">
                <a:latin typeface="Times" charset="0"/>
                <a:ea typeface="ＭＳ Ｐゴシック" charset="0"/>
                <a:cs typeface="ＭＳ Ｐゴシック" charset="0"/>
              </a:rPr>
              <a:t>Defined as such, debt should include </a:t>
            </a:r>
          </a:p>
          <a:p>
            <a:pPr lvl="1" eaLnBrk="1" hangingPunct="1"/>
            <a:r>
              <a:rPr lang="en-US">
                <a:latin typeface="Times" charset="0"/>
                <a:ea typeface="ＭＳ Ｐゴシック" charset="0"/>
              </a:rPr>
              <a:t>All interest bearing liabilities, short term as well as long term</a:t>
            </a:r>
          </a:p>
          <a:p>
            <a:pPr lvl="1" eaLnBrk="1" hangingPunct="1"/>
            <a:r>
              <a:rPr lang="en-US">
                <a:latin typeface="Times" charset="0"/>
                <a:ea typeface="ＭＳ Ｐゴシック" charset="0"/>
              </a:rPr>
              <a:t>All leases, operating as well as capital</a:t>
            </a:r>
          </a:p>
          <a:p>
            <a:pPr eaLnBrk="1" hangingPunct="1"/>
            <a:r>
              <a:rPr lang="en-US">
                <a:latin typeface="Times" charset="0"/>
                <a:ea typeface="ＭＳ Ｐゴシック" charset="0"/>
                <a:cs typeface="ＭＳ Ｐゴシック" charset="0"/>
              </a:rPr>
              <a:t>Debt should not include</a:t>
            </a:r>
          </a:p>
          <a:p>
            <a:pPr lvl="1" eaLnBrk="1" hangingPunct="1"/>
            <a:r>
              <a:rPr lang="en-US">
                <a:latin typeface="Times" charset="0"/>
                <a:ea typeface="ＭＳ Ｐゴシック" charset="0"/>
              </a:rPr>
              <a:t>Accounts payable or supplier credit</a:t>
            </a:r>
          </a:p>
        </p:txBody>
      </p:sp>
    </p:spTree>
    <p:extLst>
      <p:ext uri="{BB962C8B-B14F-4D97-AF65-F5344CB8AC3E}">
        <p14:creationId xmlns:p14="http://schemas.microsoft.com/office/powerpoint/2010/main" val="31849407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But should consider other potential liabilities when getting to equity value…</a:t>
            </a:r>
          </a:p>
        </p:txBody>
      </p:sp>
      <p:sp>
        <p:nvSpPr>
          <p:cNvPr id="97282"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If you have under funded pension fund or health care plans, you should consider the under funding at this stage in getting to the value of equity.</a:t>
            </a:r>
          </a:p>
          <a:p>
            <a:pPr lvl="1" eaLnBrk="1" hangingPunct="1"/>
            <a:r>
              <a:rPr lang="en-US">
                <a:latin typeface="Times" charset="0"/>
                <a:ea typeface="ＭＳ Ｐゴシック" charset="0"/>
              </a:rPr>
              <a:t>If you do so, you should not double count by also including a cash flow line item reflecting cash you would need to set aside to meet the unfunded obligation.</a:t>
            </a:r>
          </a:p>
          <a:p>
            <a:pPr lvl="1" eaLnBrk="1" hangingPunct="1"/>
            <a:r>
              <a:rPr lang="en-US">
                <a:latin typeface="Times" charset="0"/>
                <a:ea typeface="ＭＳ Ｐゴシック" charset="0"/>
              </a:rPr>
              <a:t>You should not be counting these items as debt in your cost of capital calculations….</a:t>
            </a:r>
          </a:p>
          <a:p>
            <a:pPr eaLnBrk="1" hangingPunct="1"/>
            <a:r>
              <a:rPr lang="en-US">
                <a:latin typeface="Times" charset="0"/>
                <a:ea typeface="ＭＳ Ｐゴシック" charset="0"/>
                <a:cs typeface="ＭＳ Ｐゴシック" charset="0"/>
              </a:rPr>
              <a:t>If you have contingent liabilities - for example, a potential liability from a lawsuit that has not been decided - you should consider the expected value of these contingent liabilities</a:t>
            </a:r>
          </a:p>
          <a:p>
            <a:pPr lvl="1" eaLnBrk="1" hangingPunct="1"/>
            <a:r>
              <a:rPr lang="en-US">
                <a:latin typeface="Times" charset="0"/>
                <a:ea typeface="ＭＳ Ｐゴシック" charset="0"/>
              </a:rPr>
              <a:t>Value of contingent liability = Probability that the liability will occur * Expected value of liability</a:t>
            </a:r>
          </a:p>
        </p:txBody>
      </p:sp>
    </p:spTree>
    <p:extLst>
      <p:ext uri="{BB962C8B-B14F-4D97-AF65-F5344CB8AC3E}">
        <p14:creationId xmlns:p14="http://schemas.microsoft.com/office/powerpoint/2010/main" val="5233578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0</TotalTime>
  <Words>1055</Words>
  <Application>Microsoft Macintosh PowerPoint</Application>
  <PresentationFormat>Letter Paper (8.5x11 in)</PresentationFormat>
  <Paragraphs>55</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HGV slides</vt:lpstr>
      <vt:lpstr>Session 11: Loose Ends in Valuation –  I From Operating assets to Equity Value</vt:lpstr>
      <vt:lpstr>The loose ends matter…</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3. Other Assets that have not been counted yet..</vt:lpstr>
      <vt:lpstr>4. Be circumspect about defining debt for cost of capital purposes…</vt:lpstr>
      <vt:lpstr>But should consider other potential liabilities when getting to equity value…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11: Loose Ends in Valuation – Part I From Operating assets to Equity Value</dc:title>
  <dc:creator>Aswath Damodaran</dc:creator>
  <cp:lastModifiedBy>Aswath Damodaran</cp:lastModifiedBy>
  <cp:revision>4</cp:revision>
  <dcterms:created xsi:type="dcterms:W3CDTF">2011-11-03T14:24:35Z</dcterms:created>
  <dcterms:modified xsi:type="dcterms:W3CDTF">2012-02-09T13:27:21Z</dcterms:modified>
</cp:coreProperties>
</file>