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1.bin" ContentType="application/vnd.openxmlformats-officedocument.oleObject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9" d="100"/>
          <a:sy n="139" d="100"/>
        </p:scale>
        <p:origin x="-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E1013-478F-6D48-BEE4-8D9F6F38AD78}" type="datetimeFigureOut">
              <a:rPr lang="en-US" smtClean="0"/>
              <a:t>2/10/12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A06EE-98D9-1249-BD0E-8400766B0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83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You have to do three valuations to value synergy and you have to quantify the impact of synergy into valuation inputs.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011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035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64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8397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6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94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7700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828800"/>
            <a:ext cx="3800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5875" y="1828800"/>
            <a:ext cx="3800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897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8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140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11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6015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1288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51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2763" y="228600"/>
            <a:ext cx="20335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28600"/>
            <a:ext cx="5948363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36538" y="0"/>
            <a:ext cx="8896350" cy="6845300"/>
            <a:chOff x="149" y="0"/>
            <a:chExt cx="5604" cy="4312"/>
          </a:xfrm>
        </p:grpSpPr>
        <p:sp>
          <p:nvSpPr>
            <p:cNvPr id="1031" name="Rectangle 3"/>
            <p:cNvSpPr>
              <a:spLocks noChangeArrowheads="1"/>
            </p:cNvSpPr>
            <p:nvPr/>
          </p:nvSpPr>
          <p:spPr bwMode="auto">
            <a:xfrm>
              <a:off x="149" y="0"/>
              <a:ext cx="150" cy="4312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2" name="Rectangle 4"/>
            <p:cNvSpPr>
              <a:spLocks noChangeArrowheads="1"/>
            </p:cNvSpPr>
            <p:nvPr/>
          </p:nvSpPr>
          <p:spPr bwMode="auto">
            <a:xfrm>
              <a:off x="277" y="0"/>
              <a:ext cx="235" cy="2940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3" name="Rectangle 5"/>
            <p:cNvSpPr>
              <a:spLocks noChangeArrowheads="1"/>
            </p:cNvSpPr>
            <p:nvPr/>
          </p:nvSpPr>
          <p:spPr bwMode="auto">
            <a:xfrm>
              <a:off x="203" y="0"/>
              <a:ext cx="682" cy="2112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" name="Rectangle 6"/>
            <p:cNvSpPr>
              <a:spLocks noChangeArrowheads="1"/>
            </p:cNvSpPr>
            <p:nvPr/>
          </p:nvSpPr>
          <p:spPr bwMode="auto">
            <a:xfrm>
              <a:off x="256" y="0"/>
              <a:ext cx="192" cy="2448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5" name="Rectangle 7"/>
            <p:cNvSpPr>
              <a:spLocks noChangeArrowheads="1"/>
            </p:cNvSpPr>
            <p:nvPr/>
          </p:nvSpPr>
          <p:spPr bwMode="auto">
            <a:xfrm>
              <a:off x="373" y="924"/>
              <a:ext cx="331" cy="768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6" name="Rectangle 8"/>
            <p:cNvSpPr>
              <a:spLocks noChangeArrowheads="1"/>
            </p:cNvSpPr>
            <p:nvPr/>
          </p:nvSpPr>
          <p:spPr bwMode="auto">
            <a:xfrm>
              <a:off x="320" y="888"/>
              <a:ext cx="5433" cy="84"/>
            </a:xfrm>
            <a:prstGeom prst="rect">
              <a:avLst/>
            </a:prstGeom>
            <a:gradFill rotWithShape="0">
              <a:gsLst>
                <a:gs pos="0">
                  <a:srgbClr val="E9E9E9"/>
                </a:gs>
                <a:gs pos="100000">
                  <a:srgbClr val="9191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7" name="Line 9"/>
            <p:cNvSpPr>
              <a:spLocks noChangeShapeType="1"/>
            </p:cNvSpPr>
            <p:nvPr/>
          </p:nvSpPr>
          <p:spPr bwMode="auto">
            <a:xfrm>
              <a:off x="153" y="888"/>
              <a:ext cx="55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7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828800"/>
            <a:ext cx="77533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29" name="Rectangle 12"/>
          <p:cNvSpPr>
            <a:spLocks noChangeArrowheads="1"/>
          </p:cNvSpPr>
          <p:nvPr/>
        </p:nvSpPr>
        <p:spPr bwMode="auto">
          <a:xfrm>
            <a:off x="92075" y="6486525"/>
            <a:ext cx="1738313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 anchor="ctr">
            <a:spAutoFit/>
          </a:bodyPr>
          <a:lstStyle/>
          <a:p>
            <a:r>
              <a:rPr lang="en-US" sz="1400"/>
              <a:t>Aswath Damodaran</a:t>
            </a:r>
          </a:p>
        </p:txBody>
      </p:sp>
      <p:sp>
        <p:nvSpPr>
          <p:cNvPr id="1030" name="Rectangle 13"/>
          <p:cNvSpPr>
            <a:spLocks noChangeArrowheads="1"/>
          </p:cNvSpPr>
          <p:nvPr/>
        </p:nvSpPr>
        <p:spPr bwMode="auto">
          <a:xfrm>
            <a:off x="8656638" y="6486525"/>
            <a:ext cx="398462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 anchor="ctr">
            <a:spAutoFit/>
          </a:bodyPr>
          <a:lstStyle/>
          <a:p>
            <a:pPr algn="r"/>
            <a:fld id="{F62F6059-8E93-E949-9B55-C1316D116290}" type="slidenum">
              <a:rPr lang="en-US" sz="1400"/>
              <a:pPr algn="r"/>
              <a:t>‹#›</a:t>
            </a:fld>
            <a:endParaRPr lang="en-US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Monotype Sorts" charset="0"/>
        <a:buChar char=""/>
        <a:defRPr sz="20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4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2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2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2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2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200" i="1">
          <a:solidFill>
            <a:schemeClr val="tx1"/>
          </a:solidFill>
          <a:latin typeface="Helvetica" pitchFamily="-65" charset="0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Microsoft_Excel_97_-_2004_Worksheet1.xls"/><Relationship Id="rId5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Microsoft_Word_97_-_2004_Document2.doc"/><Relationship Id="rId6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Session 12: Loose Ends in Valuation </a:t>
            </a:r>
            <a:r>
              <a:rPr lang="en-US" smtClean="0"/>
              <a:t>– II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Acquisition Ornaments – Synergy, Control and Complexity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20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1</a:t>
            </a:r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. </a:t>
            </a:r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The Value of Synergy</a:t>
            </a:r>
          </a:p>
        </p:txBody>
      </p:sp>
      <p:pic>
        <p:nvPicPr>
          <p:cNvPr id="8499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889" b="-11889"/>
          <a:stretch>
            <a:fillRect/>
          </a:stretch>
        </p:blipFill>
        <p:spPr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582150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Valuing Synergy</a:t>
            </a:r>
            <a:endParaRPr lang="en-US" i="1">
              <a:solidFill>
                <a:schemeClr val="tx1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Monotype Sorts" charset="0"/>
              <a:buNone/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(1) the firms involved in the merger are </a:t>
            </a:r>
            <a:r>
              <a:rPr lang="en-US" b="1">
                <a:latin typeface="Times" charset="0"/>
                <a:ea typeface="ＭＳ Ｐゴシック" charset="0"/>
                <a:cs typeface="ＭＳ Ｐゴシック" charset="0"/>
              </a:rPr>
              <a:t>valued independently</a:t>
            </a: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, by discounting expected cash flows to each firm at the weighted average cost of capital for that firm. </a:t>
            </a:r>
          </a:p>
          <a:p>
            <a:pPr algn="just" eaLnBrk="1" hangingPunct="1">
              <a:buFont typeface="Monotype Sorts" charset="0"/>
              <a:buNone/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(2) the </a:t>
            </a:r>
            <a:r>
              <a:rPr lang="en-US" b="1">
                <a:latin typeface="Times" charset="0"/>
                <a:ea typeface="ＭＳ Ｐゴシック" charset="0"/>
                <a:cs typeface="ＭＳ Ｐゴシック" charset="0"/>
              </a:rPr>
              <a:t>value of the combined firm, with no synergy</a:t>
            </a: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, is obtained by adding the values obtained for each firm in the first step. </a:t>
            </a:r>
          </a:p>
          <a:p>
            <a:pPr algn="just" eaLnBrk="1" hangingPunct="1">
              <a:buFont typeface="Monotype Sorts" charset="0"/>
              <a:buNone/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(3) The </a:t>
            </a:r>
            <a:r>
              <a:rPr lang="en-US" b="1">
                <a:latin typeface="Times" charset="0"/>
                <a:ea typeface="ＭＳ Ｐゴシック" charset="0"/>
                <a:cs typeface="ＭＳ Ｐゴシック" charset="0"/>
              </a:rPr>
              <a:t>effects of synergy are built into expected growth rates and cashflows</a:t>
            </a: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, and the combined firm is re-valued with synergy. </a:t>
            </a:r>
          </a:p>
          <a:p>
            <a:pPr algn="ctr" eaLnBrk="1" hangingPunct="1">
              <a:buFont typeface="Monotype Sorts" charset="0"/>
              <a:buNone/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Value of Synergy = Value of the combined firm, with synergy -  Value of the combined firm, without synergy</a:t>
            </a:r>
          </a:p>
        </p:txBody>
      </p:sp>
    </p:spTree>
    <p:extLst>
      <p:ext uri="{BB962C8B-B14F-4D97-AF65-F5344CB8AC3E}">
        <p14:creationId xmlns:p14="http://schemas.microsoft.com/office/powerpoint/2010/main" val="3683391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Valuing Synergy: P&amp;G + Gillette</a:t>
            </a:r>
          </a:p>
        </p:txBody>
      </p:sp>
      <p:graphicFrame>
        <p:nvGraphicFramePr>
          <p:cNvPr id="89090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307279"/>
              </p:ext>
            </p:extLst>
          </p:nvPr>
        </p:nvGraphicFramePr>
        <p:xfrm>
          <a:off x="763588" y="2293739"/>
          <a:ext cx="7769225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Worksheet" r:id="rId4" imgW="10134600" imgH="1244600" progId="Excel.Sheet.8">
                  <p:embed/>
                </p:oleObj>
              </mc:Choice>
              <mc:Fallback>
                <p:oleObj name="Worksheet" r:id="rId4" imgW="10134600" imgH="12446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2293739"/>
                        <a:ext cx="7769225" cy="954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2628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2. </a:t>
            </a:r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The Value of Control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The value of the control premium that will be paid to acquire a block of equity will depend upon two factors -</a:t>
            </a:r>
          </a:p>
          <a:p>
            <a:pPr lvl="1" eaLnBrk="1" hangingPunct="1"/>
            <a:r>
              <a:rPr lang="en-US" b="1">
                <a:latin typeface="Times" charset="0"/>
                <a:ea typeface="ＭＳ Ｐゴシック" charset="0"/>
              </a:rPr>
              <a:t>Probability that control of firm will change</a:t>
            </a:r>
            <a:r>
              <a:rPr lang="en-US">
                <a:latin typeface="Times" charset="0"/>
                <a:ea typeface="ＭＳ Ｐゴシック" charset="0"/>
              </a:rPr>
              <a:t>: This refers to the probability that incumbent management will be replaced. this can be either through acquisition or through existing stockholders exercising their muscle.</a:t>
            </a:r>
          </a:p>
          <a:p>
            <a:pPr lvl="1" eaLnBrk="1" hangingPunct="1"/>
            <a:r>
              <a:rPr lang="en-US" b="1">
                <a:latin typeface="Times" charset="0"/>
                <a:ea typeface="ＭＳ Ｐゴシック" charset="0"/>
              </a:rPr>
              <a:t>Value of Gaining Control of the Company: </a:t>
            </a:r>
            <a:r>
              <a:rPr lang="en-US">
                <a:latin typeface="Times" charset="0"/>
                <a:ea typeface="ＭＳ Ｐゴシック" charset="0"/>
              </a:rPr>
              <a:t>The value of gaining control of a company arises from two sources - the increase in value that can be wrought by changes in the way the company is managed and run, and the side benefits and perquisites of being in control</a:t>
            </a:r>
          </a:p>
          <a:p>
            <a:pPr lvl="1" eaLnBrk="1" hangingPunct="1">
              <a:buFontTx/>
              <a:buNone/>
            </a:pPr>
            <a:r>
              <a:rPr lang="en-US">
                <a:latin typeface="Times" charset="0"/>
                <a:ea typeface="ＭＳ Ｐゴシック" charset="0"/>
                <a:hlinkClick r:id=""/>
              </a:rPr>
              <a:t>Value of Gaining Control = Present Value (Value of Company with change in control - Value of company without change in control) + Side Benefits of Control</a:t>
            </a:r>
            <a:endParaRPr lang="en-US"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37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050" y="304800"/>
            <a:ext cx="9290050" cy="60833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545690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328150" cy="610711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558152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Value of Control and the Value of Voting Rights</a:t>
            </a:r>
          </a:p>
        </p:txBody>
      </p:sp>
      <p:sp>
        <p:nvSpPr>
          <p:cNvPr id="1075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The value of control at Adris Grupa can be computed as the difference between the status quo value (5469) and the optimal value (5735).</a:t>
            </a:r>
          </a:p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The value of a voting share derives entirely from the capacity you have to change the way the firm is run. In this case, we have two values for Adris Grupa</a:t>
            </a:r>
            <a:r>
              <a:rPr lang="ja-JP" altLang="en-US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>
                <a:latin typeface="Times" charset="0"/>
                <a:ea typeface="ＭＳ Ｐゴシック" charset="0"/>
                <a:cs typeface="ＭＳ Ｐゴシック" charset="0"/>
              </a:rPr>
              <a:t>s  Equity.</a:t>
            </a:r>
          </a:p>
          <a:p>
            <a:pPr eaLnBrk="1" hangingPunct="1">
              <a:buFont typeface="Monotype Sorts" charset="0"/>
              <a:buNone/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	Status Quo Value of Equity = 5,469 million HKR</a:t>
            </a:r>
          </a:p>
          <a:p>
            <a:pPr eaLnBrk="1" hangingPunct="1">
              <a:buFont typeface="Monotype Sorts" charset="0"/>
              <a:buNone/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	All shareholders, common and preferred, get an equal share of the status quo value.</a:t>
            </a:r>
          </a:p>
          <a:p>
            <a:pPr eaLnBrk="1" hangingPunct="1">
              <a:buFont typeface="Monotype Sorts" charset="0"/>
              <a:buNone/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	Value for a non-voting share = 5469/(9.616+6.748) = 334 HKR/share</a:t>
            </a:r>
          </a:p>
          <a:p>
            <a:pPr eaLnBrk="1" hangingPunct="1">
              <a:buFont typeface="Monotype Sorts" charset="0"/>
              <a:buNone/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	Optimal value of Equity = 5,735 million HKR</a:t>
            </a:r>
          </a:p>
          <a:p>
            <a:pPr eaLnBrk="1" hangingPunct="1">
              <a:buFont typeface="Monotype Sorts" charset="0"/>
              <a:buNone/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	Value of control at Adris Grupa = 5,735 – 5469 = 266 million HKR</a:t>
            </a:r>
          </a:p>
          <a:p>
            <a:pPr eaLnBrk="1" hangingPunct="1">
              <a:buFont typeface="Monotype Sorts" charset="0"/>
              <a:buNone/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	Only voting shares get a share of this value of control</a:t>
            </a:r>
          </a:p>
          <a:p>
            <a:pPr eaLnBrk="1" hangingPunct="1">
              <a:buFont typeface="Monotype Sorts" charset="0"/>
              <a:buNone/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	Value per voting share =334 HKR +  266/9.616 = 362 HKR</a:t>
            </a:r>
          </a:p>
        </p:txBody>
      </p:sp>
    </p:spTree>
    <p:extLst>
      <p:ext uri="{BB962C8B-B14F-4D97-AF65-F5344CB8AC3E}">
        <p14:creationId xmlns:p14="http://schemas.microsoft.com/office/powerpoint/2010/main" val="2197686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imes" charset="0"/>
                <a:ea typeface="ＭＳ Ｐゴシック" charset="0"/>
                <a:cs typeface="ＭＳ Ｐゴシック" charset="0"/>
              </a:rPr>
              <a:t>3. </a:t>
            </a:r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A Discount for Complexity:</a:t>
            </a:r>
            <a:br>
              <a:rPr lang="en-US" dirty="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An Experiment</a:t>
            </a:r>
          </a:p>
        </p:txBody>
      </p:sp>
      <p:sp>
        <p:nvSpPr>
          <p:cNvPr id="768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Monotype Sorts" charset="0"/>
              <a:buNone/>
              <a:tabLst>
                <a:tab pos="1890713" algn="l"/>
                <a:tab pos="4341813" algn="l"/>
              </a:tabLst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		</a:t>
            </a:r>
            <a:r>
              <a:rPr lang="en-US" i="1">
                <a:latin typeface="Times" charset="0"/>
                <a:ea typeface="ＭＳ Ｐゴシック" charset="0"/>
                <a:cs typeface="ＭＳ Ｐゴシック" charset="0"/>
              </a:rPr>
              <a:t>Company A	Company B</a:t>
            </a:r>
          </a:p>
          <a:p>
            <a:pPr eaLnBrk="1" hangingPunct="1">
              <a:buFont typeface="Monotype Sorts" charset="0"/>
              <a:buNone/>
              <a:tabLst>
                <a:tab pos="1890713" algn="l"/>
                <a:tab pos="4341813" algn="l"/>
              </a:tabLst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Operating Income	$ 1 billion	$ 1 billion</a:t>
            </a:r>
          </a:p>
          <a:p>
            <a:pPr eaLnBrk="1" hangingPunct="1">
              <a:buFont typeface="Monotype Sorts" charset="0"/>
              <a:buNone/>
              <a:tabLst>
                <a:tab pos="1890713" algn="l"/>
                <a:tab pos="4341813" algn="l"/>
              </a:tabLst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Tax rate 	40%	40%</a:t>
            </a:r>
          </a:p>
          <a:p>
            <a:pPr eaLnBrk="1" hangingPunct="1">
              <a:buFont typeface="Monotype Sorts" charset="0"/>
              <a:buNone/>
              <a:tabLst>
                <a:tab pos="1890713" algn="l"/>
                <a:tab pos="4341813" algn="l"/>
              </a:tabLst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ROIC	10%	10%</a:t>
            </a:r>
          </a:p>
          <a:p>
            <a:pPr eaLnBrk="1" hangingPunct="1">
              <a:buFont typeface="Monotype Sorts" charset="0"/>
              <a:buNone/>
              <a:tabLst>
                <a:tab pos="1890713" algn="l"/>
                <a:tab pos="4341813" algn="l"/>
              </a:tabLst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Expected Growth	5%	5%</a:t>
            </a:r>
          </a:p>
          <a:p>
            <a:pPr eaLnBrk="1" hangingPunct="1">
              <a:buFont typeface="Monotype Sorts" charset="0"/>
              <a:buNone/>
              <a:tabLst>
                <a:tab pos="1890713" algn="l"/>
                <a:tab pos="4341813" algn="l"/>
              </a:tabLst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Cost of capital	8%	8%</a:t>
            </a:r>
          </a:p>
          <a:p>
            <a:pPr eaLnBrk="1" hangingPunct="1">
              <a:buFont typeface="Monotype Sorts" charset="0"/>
              <a:buNone/>
              <a:tabLst>
                <a:tab pos="1890713" algn="l"/>
                <a:tab pos="4341813" algn="l"/>
              </a:tabLst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Business Mix	Single Business	Multiple Businesses</a:t>
            </a:r>
          </a:p>
          <a:p>
            <a:pPr eaLnBrk="1" hangingPunct="1">
              <a:buFont typeface="Monotype Sorts" charset="0"/>
              <a:buNone/>
              <a:tabLst>
                <a:tab pos="1890713" algn="l"/>
                <a:tab pos="4341813" algn="l"/>
              </a:tabLst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Holdings	Simple	Complex</a:t>
            </a:r>
          </a:p>
          <a:p>
            <a:pPr eaLnBrk="1" hangingPunct="1">
              <a:buFont typeface="Monotype Sorts" charset="0"/>
              <a:buNone/>
              <a:tabLst>
                <a:tab pos="1890713" algn="l"/>
                <a:tab pos="4341813" algn="l"/>
              </a:tabLst>
            </a:pPr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Accounting	Transparent	Opaque</a:t>
            </a:r>
          </a:p>
          <a:p>
            <a:pPr eaLnBrk="1" hangingPunct="1">
              <a:tabLst>
                <a:tab pos="1890713" algn="l"/>
                <a:tab pos="4341813" algn="l"/>
              </a:tabLst>
            </a:pPr>
            <a:r>
              <a:rPr lang="en-US" i="1">
                <a:latin typeface="Times" charset="0"/>
                <a:ea typeface="ＭＳ Ｐゴシック" charset="0"/>
                <a:cs typeface="ＭＳ Ｐゴシック" charset="0"/>
              </a:rPr>
              <a:t>Which firm would you value more highly?</a:t>
            </a:r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742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Measuring Complexity: Volume of Data in Financial Statements</a:t>
            </a:r>
          </a:p>
        </p:txBody>
      </p:sp>
      <p:graphicFrame>
        <p:nvGraphicFramePr>
          <p:cNvPr id="78850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4351310"/>
              </p:ext>
            </p:extLst>
          </p:nvPr>
        </p:nvGraphicFramePr>
        <p:xfrm>
          <a:off x="2200275" y="2813050"/>
          <a:ext cx="5638800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Document" r:id="rId5" imgW="5638800" imgH="2222500" progId="Word.Document.8">
                  <p:embed/>
                </p:oleObj>
              </mc:Choice>
              <mc:Fallback>
                <p:oleObj name="Document" r:id="rId5" imgW="5638800" imgH="22225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0275" y="2813050"/>
                        <a:ext cx="5638800" cy="22225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7144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-18082"/>
            <a:ext cx="76962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ea typeface="ＭＳ Ｐゴシック" charset="0"/>
                <a:cs typeface="ＭＳ Ｐゴシック" charset="0"/>
              </a:rPr>
              <a:t>Measuring Complexity: A Complexity Score</a:t>
            </a:r>
          </a:p>
        </p:txBody>
      </p:sp>
      <p:graphicFrame>
        <p:nvGraphicFramePr>
          <p:cNvPr id="5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0096818"/>
              </p:ext>
            </p:extLst>
          </p:nvPr>
        </p:nvGraphicFramePr>
        <p:xfrm>
          <a:off x="304800" y="1523810"/>
          <a:ext cx="8382000" cy="5268579"/>
        </p:xfrm>
        <a:graphic>
          <a:graphicData uri="http://schemas.openxmlformats.org/drawingml/2006/table">
            <a:tbl>
              <a:tblPr/>
              <a:tblGrid>
                <a:gridCol w="1066800"/>
                <a:gridCol w="2082242"/>
                <a:gridCol w="2516746"/>
                <a:gridCol w="414337"/>
                <a:gridCol w="814388"/>
                <a:gridCol w="865187"/>
                <a:gridCol w="622300"/>
              </a:tblGrid>
              <a:tr h="16353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Item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Factors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Follow-up Question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Answer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Weighting factor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Gerdau Score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GE Score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53">
                <a:tc rowSpan="4"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Operating Income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 Multiple Businesses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Number of businesses (with more than 10% of revenues)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2. One-time income and expenses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Percent of operating income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0.8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3. Income from unspecified sources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Percent of operating income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4. Items in income statement that are volatile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Percent of operating income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15%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5.00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0.75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rowSpan="4"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Tax Rate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 Income from multiple locales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Percent of revenues from non-domestic locales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70%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2.1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1.8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2. Different tax and reporting books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3. Headquarters in tax havens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4. Volatile effective tax rate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rowSpan="3"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Capital Expenditures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 Volatile capital expenditures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2. Frequent and large acquisitions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3. Stock payment for acquisitions and investments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53"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Working capital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 Unspecified current assets and current liabilities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2. Volatile working capital items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77">
                <a:tc rowSpan="4"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Expected Growth rate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 Off-balance sheet assets and liabilities (operating leases and R&amp;D)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2. Substantial stock buybacks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3. Changing return on capital over time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Is your return on capital volatile?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4. Unsustainably high return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Is your firm's ROC much higher than industry average?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rowSpan="5"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Cost of capital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 Multiple businesses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Number of businesses (more than 10% of revenues)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2. Operations in emerging markets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Percent of revenues=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50%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5.00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2.5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2.5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3. Is the debt market traded?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4. Does the company have a rating?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5. Does the company have off-balance sheet debt?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Yes=5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No-operating assets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Minority holdings as percent of book assets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Minority holdings as percent of book assets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0.8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Firm to Equity value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Consolidation of subsidiaries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Minority interest as percent of book value of equity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63%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20.00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12.6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1.2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Per share value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Shares with different voting rights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Does the firm have shares with different voting rights?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Yes = 10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33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 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Equity options outstanding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Options outstanding as percent of shares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10.00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0.25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77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Complexity Score =</a:t>
                      </a: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48.95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ＭＳ Ｐゴシック" charset="0"/>
                        </a:rPr>
                        <a:t>90.55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520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Dealing with Complexity</a:t>
            </a:r>
          </a:p>
        </p:txBody>
      </p:sp>
      <p:sp>
        <p:nvSpPr>
          <p:cNvPr id="8294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Monotype Sorts" charset="0"/>
              <a:buNone/>
            </a:pPr>
            <a:r>
              <a:rPr lang="en-US" sz="1600">
                <a:solidFill>
                  <a:schemeClr val="accent2"/>
                </a:solidFill>
                <a:latin typeface="Times" charset="0"/>
                <a:ea typeface="ＭＳ Ｐゴシック" charset="0"/>
                <a:cs typeface="ＭＳ Ｐゴシック" charset="0"/>
              </a:rPr>
              <a:t>In Discounted Cashflow Valuation</a:t>
            </a:r>
          </a:p>
          <a:p>
            <a:pPr eaLnBrk="1" hangingPunct="1"/>
            <a:r>
              <a:rPr lang="en-US" sz="1600">
                <a:solidFill>
                  <a:schemeClr val="accent2"/>
                </a:solidFill>
                <a:latin typeface="Times" charset="0"/>
                <a:ea typeface="ＭＳ Ｐゴシック" charset="0"/>
                <a:cs typeface="ＭＳ Ｐゴシック" charset="0"/>
              </a:rPr>
              <a:t>The Aggressive Analyst</a:t>
            </a:r>
            <a:r>
              <a:rPr lang="en-US" sz="1600">
                <a:latin typeface="Times" charset="0"/>
                <a:ea typeface="ＭＳ Ｐゴシック" charset="0"/>
                <a:cs typeface="ＭＳ Ｐゴシック" charset="0"/>
              </a:rPr>
              <a:t>: Trust the firm to tell the truth and value the firm based upon the firm</a:t>
            </a:r>
            <a:r>
              <a:rPr lang="ja-JP" altLang="en-US" sz="160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z="1600">
                <a:latin typeface="Times" charset="0"/>
                <a:ea typeface="ＭＳ Ｐゴシック" charset="0"/>
                <a:cs typeface="ＭＳ Ｐゴシック" charset="0"/>
              </a:rPr>
              <a:t>s statements about their value.</a:t>
            </a:r>
          </a:p>
          <a:p>
            <a:pPr eaLnBrk="1" hangingPunct="1"/>
            <a:r>
              <a:rPr lang="en-US" sz="1600">
                <a:solidFill>
                  <a:schemeClr val="accent2"/>
                </a:solidFill>
                <a:latin typeface="Times" charset="0"/>
                <a:ea typeface="ＭＳ Ｐゴシック" charset="0"/>
                <a:cs typeface="ＭＳ Ｐゴシック" charset="0"/>
              </a:rPr>
              <a:t>The Conservative Analyst</a:t>
            </a:r>
            <a:r>
              <a:rPr lang="en-US" sz="1600">
                <a:latin typeface="Times" charset="0"/>
                <a:ea typeface="ＭＳ Ｐゴシック" charset="0"/>
                <a:cs typeface="ＭＳ Ｐゴシック" charset="0"/>
              </a:rPr>
              <a:t>: Don</a:t>
            </a:r>
            <a:r>
              <a:rPr lang="ja-JP" altLang="en-US" sz="160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z="1600">
                <a:latin typeface="Times" charset="0"/>
                <a:ea typeface="ＭＳ Ｐゴシック" charset="0"/>
                <a:cs typeface="ＭＳ Ｐゴシック" charset="0"/>
              </a:rPr>
              <a:t>t value what you cannot see.</a:t>
            </a:r>
          </a:p>
          <a:p>
            <a:pPr eaLnBrk="1" hangingPunct="1"/>
            <a:r>
              <a:rPr lang="en-US" sz="1600">
                <a:solidFill>
                  <a:schemeClr val="accent2"/>
                </a:solidFill>
                <a:latin typeface="Times" charset="0"/>
                <a:ea typeface="ＭＳ Ｐゴシック" charset="0"/>
                <a:cs typeface="ＭＳ Ｐゴシック" charset="0"/>
              </a:rPr>
              <a:t>The Compromise</a:t>
            </a:r>
            <a:r>
              <a:rPr lang="en-US" sz="1600">
                <a:latin typeface="Times" charset="0"/>
                <a:ea typeface="ＭＳ Ｐゴシック" charset="0"/>
                <a:cs typeface="ＭＳ Ｐゴシック" charset="0"/>
              </a:rPr>
              <a:t>: Adjust the value for complexity</a:t>
            </a:r>
          </a:p>
          <a:p>
            <a:pPr lvl="1" eaLnBrk="1" hangingPunct="1"/>
            <a:r>
              <a:rPr lang="en-US" sz="1400">
                <a:latin typeface="Times" charset="0"/>
                <a:ea typeface="ＭＳ Ｐゴシック" charset="0"/>
              </a:rPr>
              <a:t>Adjust cash flows for complexity</a:t>
            </a:r>
          </a:p>
          <a:p>
            <a:pPr lvl="1" eaLnBrk="1" hangingPunct="1"/>
            <a:r>
              <a:rPr lang="en-US" sz="1400">
                <a:latin typeface="Times" charset="0"/>
                <a:ea typeface="ＭＳ Ｐゴシック" charset="0"/>
              </a:rPr>
              <a:t>Adjust the discount rate for complexity</a:t>
            </a:r>
          </a:p>
          <a:p>
            <a:pPr lvl="1" eaLnBrk="1" hangingPunct="1"/>
            <a:r>
              <a:rPr lang="en-US" sz="1400">
                <a:latin typeface="Times" charset="0"/>
                <a:ea typeface="ＭＳ Ｐゴシック" charset="0"/>
              </a:rPr>
              <a:t>Adjust the expected growth rate/ length of growth period</a:t>
            </a:r>
          </a:p>
          <a:p>
            <a:pPr lvl="1" eaLnBrk="1" hangingPunct="1"/>
            <a:r>
              <a:rPr lang="en-US" sz="1400">
                <a:latin typeface="Times" charset="0"/>
                <a:ea typeface="ＭＳ Ｐゴシック" charset="0"/>
              </a:rPr>
              <a:t>Value the firm and then discount value for complexity</a:t>
            </a:r>
          </a:p>
          <a:p>
            <a:pPr eaLnBrk="1" hangingPunct="1">
              <a:buFont typeface="Monotype Sorts" charset="0"/>
              <a:buNone/>
            </a:pPr>
            <a:r>
              <a:rPr lang="en-US" sz="1600">
                <a:solidFill>
                  <a:schemeClr val="accent2"/>
                </a:solidFill>
                <a:latin typeface="Times" charset="0"/>
                <a:ea typeface="ＭＳ Ｐゴシック" charset="0"/>
                <a:cs typeface="ＭＳ Ｐゴシック" charset="0"/>
              </a:rPr>
              <a:t>In relative valuation</a:t>
            </a:r>
            <a:endParaRPr lang="en-US" sz="1600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Monotype Sorts" charset="0"/>
              <a:buNone/>
            </a:pPr>
            <a:r>
              <a:rPr lang="en-US" sz="1400">
                <a:latin typeface="Times" charset="0"/>
                <a:ea typeface="ＭＳ Ｐゴシック" charset="0"/>
                <a:cs typeface="ＭＳ Ｐゴシック" charset="0"/>
              </a:rPr>
              <a:t>In a relative valuation, you may be able to assess the price that the market is charging for complexity:</a:t>
            </a:r>
            <a:endParaRPr lang="en-US" sz="1200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Monotype Sorts" charset="0"/>
              <a:buNone/>
            </a:pPr>
            <a:r>
              <a:rPr lang="en-US" sz="1200">
                <a:latin typeface="Times" charset="0"/>
                <a:ea typeface="ＭＳ Ｐゴシック" charset="0"/>
                <a:cs typeface="ＭＳ Ｐゴシック" charset="0"/>
              </a:rPr>
              <a:t>With the hundred largest market cap firms, for instance:</a:t>
            </a:r>
          </a:p>
          <a:p>
            <a:pPr eaLnBrk="1" hangingPunct="1">
              <a:buFont typeface="Monotype Sorts" charset="0"/>
              <a:buNone/>
            </a:pPr>
            <a:r>
              <a:rPr lang="en-US" sz="1200">
                <a:latin typeface="Times" charset="0"/>
                <a:ea typeface="ＭＳ Ｐゴシック" charset="0"/>
                <a:cs typeface="ＭＳ Ｐゴシック" charset="0"/>
              </a:rPr>
              <a:t>PBV = 0.65 + 15.31 ROE – 0.55 Beta + 3.04 Expected growth rate – 0.003 # Pages in 10K</a:t>
            </a:r>
            <a:endParaRPr lang="en-US" sz="1600">
              <a:latin typeface="Times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endParaRPr lang="en-US" sz="1400">
              <a:latin typeface="Times" charset="0"/>
              <a:ea typeface="ＭＳ Ｐゴシック" charset="0"/>
            </a:endParaRPr>
          </a:p>
          <a:p>
            <a:pPr eaLnBrk="1" hangingPunct="1"/>
            <a:endParaRPr lang="en-US" sz="16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141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GV slides">
  <a:themeElements>
    <a:clrScheme name="">
      <a:dk1>
        <a:srgbClr val="000000"/>
      </a:dk1>
      <a:lt1>
        <a:srgbClr val="FFFFFF"/>
      </a:lt1>
      <a:dk2>
        <a:srgbClr val="000000"/>
      </a:dk2>
      <a:lt2>
        <a:srgbClr val="DADADA"/>
      </a:lt2>
      <a:accent1>
        <a:srgbClr val="919191"/>
      </a:accent1>
      <a:accent2>
        <a:srgbClr val="676767"/>
      </a:accent2>
      <a:accent3>
        <a:srgbClr val="FFFFFF"/>
      </a:accent3>
      <a:accent4>
        <a:srgbClr val="000000"/>
      </a:accent4>
      <a:accent5>
        <a:srgbClr val="C7C7C7"/>
      </a:accent5>
      <a:accent6>
        <a:srgbClr val="5D5D5D"/>
      </a:accent6>
      <a:hlink>
        <a:srgbClr val="474747"/>
      </a:hlink>
      <a:folHlink>
        <a:srgbClr val="CECECE"/>
      </a:folHlink>
    </a:clrScheme>
    <a:fontScheme name="AdvVal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65" charset="0"/>
          </a:defRPr>
        </a:defPPr>
      </a:lstStyle>
    </a:lnDef>
  </a:objectDefaults>
  <a:extraClrSchemeLst>
    <a:extraClrScheme>
      <a:clrScheme name="AdvVal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Val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dvVal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Val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Val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Val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Val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HGV slides.thmx</Template>
  <TotalTime>2</TotalTime>
  <Words>1033</Words>
  <Application>Microsoft Macintosh PowerPoint</Application>
  <PresentationFormat>Letter Paper (8.5x11 in)</PresentationFormat>
  <Paragraphs>226</Paragraphs>
  <Slides>12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HGV slides</vt:lpstr>
      <vt:lpstr>Microsoft Excel 97 - 2004 Worksheet</vt:lpstr>
      <vt:lpstr>Document</vt:lpstr>
      <vt:lpstr>Session 12: Loose Ends in Valuation – II Acquisition Ornaments – Synergy, Control and Complexity</vt:lpstr>
      <vt:lpstr>1. The Value of Synergy</vt:lpstr>
      <vt:lpstr>Valuing Synergy</vt:lpstr>
      <vt:lpstr>Valuing Synergy: P&amp;G + Gillette</vt:lpstr>
      <vt:lpstr>2. The Value of Control</vt:lpstr>
      <vt:lpstr>PowerPoint Presentation</vt:lpstr>
      <vt:lpstr>PowerPoint Presentation</vt:lpstr>
      <vt:lpstr>Value of Control and the Value of Voting Rights</vt:lpstr>
      <vt:lpstr>3. A Discount for Complexity: An Experiment</vt:lpstr>
      <vt:lpstr>Measuring Complexity: Volume of Data in Financial Statements</vt:lpstr>
      <vt:lpstr>Measuring Complexity: A Complexity Score</vt:lpstr>
      <vt:lpstr>Dealing with Complexity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12: Loose Ends in Valuation – Part II Acquisition Ornaments – Synergy, Control and Complexity</dc:title>
  <dc:creator>Aswath Damodaran</dc:creator>
  <cp:lastModifiedBy>Aswath Damodaran</cp:lastModifiedBy>
  <cp:revision>3</cp:revision>
  <dcterms:created xsi:type="dcterms:W3CDTF">2011-11-03T14:25:42Z</dcterms:created>
  <dcterms:modified xsi:type="dcterms:W3CDTF">2012-02-10T14:27:48Z</dcterms:modified>
</cp:coreProperties>
</file>