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embeddings/oleObject1.bin" ContentType="application/vnd.openxmlformats-officedocument.oleObject"/>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4" r:id="rId1"/>
  </p:sldMasterIdLst>
  <p:notesMasterIdLst>
    <p:notesMasterId r:id="rId12"/>
  </p:notesMasterIdLst>
  <p:sldIdLst>
    <p:sldId id="257" r:id="rId2"/>
    <p:sldId id="258" r:id="rId3"/>
    <p:sldId id="259" r:id="rId4"/>
    <p:sldId id="260" r:id="rId5"/>
    <p:sldId id="265" r:id="rId6"/>
    <p:sldId id="267" r:id="rId7"/>
    <p:sldId id="268" r:id="rId8"/>
    <p:sldId id="269" r:id="rId9"/>
    <p:sldId id="263" r:id="rId10"/>
    <p:sldId id="264" r:id="rId11"/>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39" d="100"/>
          <a:sy n="139" d="100"/>
        </p:scale>
        <p:origin x="-376" y="-11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interSettings" Target="printerSettings/printerSettings1.bin"/><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49F9BC4-1FFC-2D4D-B74C-4F896143D75D}" type="datetimeFigureOut">
              <a:rPr lang="en-US" smtClean="0"/>
              <a:t>2/10/12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B5FD1EA-2662-7940-B4AE-677FDFFD5A68}" type="slidenum">
              <a:rPr lang="en-US" smtClean="0"/>
              <a:t>‹#›</a:t>
            </a:fld>
            <a:endParaRPr lang="en-US"/>
          </a:p>
        </p:txBody>
      </p:sp>
    </p:spTree>
    <p:extLst>
      <p:ext uri="{BB962C8B-B14F-4D97-AF65-F5344CB8AC3E}">
        <p14:creationId xmlns:p14="http://schemas.microsoft.com/office/powerpoint/2010/main" val="299398222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Rot="1" noChangeAspect="1" noChangeArrowheads="1"/>
          </p:cNvSpPr>
          <p:nvPr>
            <p:ph type="sldImg"/>
          </p:nvPr>
        </p:nvSpPr>
        <p:spPr>
          <a:xfrm>
            <a:off x="1150938" y="692150"/>
            <a:ext cx="4556125" cy="3416300"/>
          </a:xfrm>
          <a:solidFill>
            <a:srgbClr val="FFFFFF"/>
          </a:solidFill>
          <a:ln/>
        </p:spPr>
      </p:sp>
      <p:sp>
        <p:nvSpPr>
          <p:cNvPr id="109570"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The going concern assumption is central in traditional valuation. We often consider firms to have perpetual lives and we value them as such. We either ignore the possibility of distress or consider it, at best, in an ad hoc way.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ChangeArrowheads="1" noTextEdit="1"/>
          </p:cNvSpPr>
          <p:nvPr>
            <p:ph type="sldImg"/>
          </p:nvPr>
        </p:nvSpPr>
        <p:spPr>
          <a:xfrm>
            <a:off x="1150938" y="692150"/>
            <a:ext cx="4556125" cy="3416300"/>
          </a:xfrm>
          <a:ln/>
        </p:spPr>
      </p:sp>
      <p:sp>
        <p:nvSpPr>
          <p:cNvPr id="2150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ea typeface="ＭＳ Ｐゴシック" charset="0"/>
              <a:cs typeface="ＭＳ Ｐゴシック"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spect="1" noChangeArrowheads="1" noTextEdit="1"/>
          </p:cNvSpPr>
          <p:nvPr>
            <p:ph type="sldImg"/>
          </p:nvPr>
        </p:nvSpPr>
        <p:spPr>
          <a:xfrm>
            <a:off x="1150938" y="692150"/>
            <a:ext cx="4556125" cy="3416300"/>
          </a:xfrm>
          <a:ln/>
        </p:spPr>
      </p:sp>
      <p:sp>
        <p:nvSpPr>
          <p:cNvPr id="2969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ea typeface="ＭＳ Ｐゴシック" charset="0"/>
              <a:cs typeface="ＭＳ Ｐゴシック"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Rot="1" noChangeAspect="1" noChangeArrowheads="1" noTextEdit="1"/>
          </p:cNvSpPr>
          <p:nvPr>
            <p:ph type="sldImg"/>
          </p:nvPr>
        </p:nvSpPr>
        <p:spPr>
          <a:xfrm>
            <a:off x="1150938" y="692150"/>
            <a:ext cx="4556125" cy="3416300"/>
          </a:xfrm>
          <a:ln/>
        </p:spPr>
      </p:sp>
      <p:sp>
        <p:nvSpPr>
          <p:cNvPr id="317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ea typeface="ＭＳ Ｐゴシック" charset="0"/>
              <a:cs typeface="ＭＳ Ｐゴシック"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Rot="1" noChangeAspect="1" noChangeArrowheads="1" noTextEdit="1"/>
          </p:cNvSpPr>
          <p:nvPr>
            <p:ph type="sldImg"/>
          </p:nvPr>
        </p:nvSpPr>
        <p:spPr>
          <a:xfrm>
            <a:off x="1150938" y="692150"/>
            <a:ext cx="4556125" cy="3416300"/>
          </a:xfrm>
          <a:ln/>
        </p:spPr>
      </p:sp>
      <p:sp>
        <p:nvSpPr>
          <p:cNvPr id="3379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ea typeface="ＭＳ Ｐゴシック" charset="0"/>
              <a:cs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5" name="Rectangle 2"/>
          <p:cNvSpPr>
            <a:spLocks noGrp="1" noRot="1" noChangeAspect="1" noChangeArrowheads="1"/>
          </p:cNvSpPr>
          <p:nvPr>
            <p:ph type="sldImg"/>
          </p:nvPr>
        </p:nvSpPr>
        <p:spPr>
          <a:xfrm>
            <a:off x="1150938" y="692150"/>
            <a:ext cx="4556125" cy="3416300"/>
          </a:xfrm>
          <a:solidFill>
            <a:srgbClr val="FFFFFF"/>
          </a:solidFill>
          <a:ln/>
        </p:spPr>
      </p:sp>
      <p:sp>
        <p:nvSpPr>
          <p:cNvPr id="31334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Any options issued by the firm to its employees or investors qualifies. Options  issued by third parties (the CBOE) have no effect on value.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3" name="Rectangle 2"/>
          <p:cNvSpPr>
            <a:spLocks noGrp="1" noRot="1" noChangeAspect="1" noChangeArrowheads="1" noTextEdit="1"/>
          </p:cNvSpPr>
          <p:nvPr>
            <p:ph type="sldImg"/>
          </p:nvPr>
        </p:nvSpPr>
        <p:spPr>
          <a:xfrm>
            <a:off x="1150938" y="692150"/>
            <a:ext cx="4556125" cy="3416300"/>
          </a:xfrm>
          <a:ln/>
        </p:spPr>
      </p:sp>
      <p:sp>
        <p:nvSpPr>
          <p:cNvPr id="31539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019867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064946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41177008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43000" y="1828800"/>
            <a:ext cx="3800475"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95875" y="1828800"/>
            <a:ext cx="3800475"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778975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460828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9271408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5115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4660151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412880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934510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62763" y="228600"/>
            <a:ext cx="2033587" cy="5791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62000" y="228600"/>
            <a:ext cx="5948363" cy="5791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474932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236538" y="0"/>
            <a:ext cx="8896350" cy="6845300"/>
            <a:chOff x="149" y="0"/>
            <a:chExt cx="5604" cy="4312"/>
          </a:xfrm>
        </p:grpSpPr>
        <p:sp>
          <p:nvSpPr>
            <p:cNvPr id="1031" name="Rectangle 3"/>
            <p:cNvSpPr>
              <a:spLocks noChangeArrowheads="1"/>
            </p:cNvSpPr>
            <p:nvPr/>
          </p:nvSpPr>
          <p:spPr bwMode="auto">
            <a:xfrm>
              <a:off x="149" y="0"/>
              <a:ext cx="150" cy="4312"/>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2" name="Rectangle 4"/>
            <p:cNvSpPr>
              <a:spLocks noChangeArrowheads="1"/>
            </p:cNvSpPr>
            <p:nvPr/>
          </p:nvSpPr>
          <p:spPr bwMode="auto">
            <a:xfrm>
              <a:off x="277" y="0"/>
              <a:ext cx="235" cy="2940"/>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3" name="Rectangle 5"/>
            <p:cNvSpPr>
              <a:spLocks noChangeArrowheads="1"/>
            </p:cNvSpPr>
            <p:nvPr/>
          </p:nvSpPr>
          <p:spPr bwMode="auto">
            <a:xfrm>
              <a:off x="203" y="0"/>
              <a:ext cx="682" cy="2112"/>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4" name="Rectangle 6"/>
            <p:cNvSpPr>
              <a:spLocks noChangeArrowheads="1"/>
            </p:cNvSpPr>
            <p:nvPr/>
          </p:nvSpPr>
          <p:spPr bwMode="auto">
            <a:xfrm>
              <a:off x="256" y="0"/>
              <a:ext cx="192" cy="2448"/>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5" name="Rectangle 7"/>
            <p:cNvSpPr>
              <a:spLocks noChangeArrowheads="1"/>
            </p:cNvSpPr>
            <p:nvPr/>
          </p:nvSpPr>
          <p:spPr bwMode="auto">
            <a:xfrm>
              <a:off x="373" y="924"/>
              <a:ext cx="331" cy="768"/>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6" name="Rectangle 8"/>
            <p:cNvSpPr>
              <a:spLocks noChangeArrowheads="1"/>
            </p:cNvSpPr>
            <p:nvPr/>
          </p:nvSpPr>
          <p:spPr bwMode="auto">
            <a:xfrm>
              <a:off x="320" y="888"/>
              <a:ext cx="5433" cy="84"/>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7" name="Line 9"/>
            <p:cNvSpPr>
              <a:spLocks noChangeShapeType="1"/>
            </p:cNvSpPr>
            <p:nvPr/>
          </p:nvSpPr>
          <p:spPr bwMode="auto">
            <a:xfrm>
              <a:off x="153" y="888"/>
              <a:ext cx="5596"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027" name="Rectangle 10"/>
          <p:cNvSpPr>
            <a:spLocks noGrp="1" noChangeArrowheads="1"/>
          </p:cNvSpPr>
          <p:nvPr>
            <p:ph type="title"/>
          </p:nvPr>
        </p:nvSpPr>
        <p:spPr bwMode="auto">
          <a:xfrm>
            <a:off x="762000" y="228600"/>
            <a:ext cx="7696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0487" tIns="44450" rIns="90487" bIns="44450" numCol="1" anchor="b" anchorCtr="0" compatLnSpc="1">
            <a:prstTxWarp prst="textNoShape">
              <a:avLst/>
            </a:prstTxWarp>
          </a:bodyPr>
          <a:lstStyle/>
          <a:p>
            <a:pPr lvl="0"/>
            <a:r>
              <a:rPr lang="en-US" smtClean="0"/>
              <a:t>Click to edit Master title style</a:t>
            </a:r>
            <a:endParaRPr lang="en-US"/>
          </a:p>
        </p:txBody>
      </p:sp>
      <p:sp>
        <p:nvSpPr>
          <p:cNvPr id="1028" name="Rectangle 11"/>
          <p:cNvSpPr>
            <a:spLocks noGrp="1" noChangeArrowheads="1"/>
          </p:cNvSpPr>
          <p:nvPr>
            <p:ph type="body" idx="1"/>
          </p:nvPr>
        </p:nvSpPr>
        <p:spPr bwMode="auto">
          <a:xfrm>
            <a:off x="1143000" y="1828800"/>
            <a:ext cx="775335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0487" tIns="44450" rIns="90487" bIns="4445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29" name="Rectangle 12"/>
          <p:cNvSpPr>
            <a:spLocks noChangeArrowheads="1"/>
          </p:cNvSpPr>
          <p:nvPr/>
        </p:nvSpPr>
        <p:spPr bwMode="auto">
          <a:xfrm>
            <a:off x="92075" y="6486525"/>
            <a:ext cx="173831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nchor="ctr">
            <a:spAutoFit/>
          </a:bodyPr>
          <a:lstStyle/>
          <a:p>
            <a:r>
              <a:rPr lang="en-US" sz="1400"/>
              <a:t>Aswath Damodaran</a:t>
            </a:r>
          </a:p>
        </p:txBody>
      </p:sp>
      <p:sp>
        <p:nvSpPr>
          <p:cNvPr id="1030" name="Rectangle 13"/>
          <p:cNvSpPr>
            <a:spLocks noChangeArrowheads="1"/>
          </p:cNvSpPr>
          <p:nvPr/>
        </p:nvSpPr>
        <p:spPr bwMode="auto">
          <a:xfrm>
            <a:off x="8656638" y="6486525"/>
            <a:ext cx="39846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nchor="ctr">
            <a:spAutoFit/>
          </a:bodyPr>
          <a:lstStyle/>
          <a:p>
            <a:pPr algn="r"/>
            <a:fld id="{F62F6059-8E93-E949-9B55-C1316D116290}" type="slidenum">
              <a:rPr lang="en-US" sz="1400"/>
              <a:pPr algn="r"/>
              <a:t>‹#›</a:t>
            </a:fld>
            <a:endParaRPr lang="en-US" sz="1400"/>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txStyles>
    <p:titleStyle>
      <a:lvl1pPr algn="ctr" rtl="0" eaLnBrk="1" fontAlgn="base" hangingPunct="1">
        <a:spcBef>
          <a:spcPct val="0"/>
        </a:spcBef>
        <a:spcAft>
          <a:spcPct val="0"/>
        </a:spcAft>
        <a:defRPr sz="2400">
          <a:solidFill>
            <a:schemeClr val="tx2"/>
          </a:solidFill>
          <a:latin typeface="+mj-lt"/>
          <a:ea typeface="ＭＳ Ｐゴシック" pitchFamily="-65" charset="-128"/>
          <a:cs typeface="ＭＳ Ｐゴシック" pitchFamily="-65" charset="-128"/>
        </a:defRPr>
      </a:lvl1pPr>
      <a:lvl2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2pPr>
      <a:lvl3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3pPr>
      <a:lvl4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4pPr>
      <a:lvl5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5pPr>
      <a:lvl6pPr marL="457200" algn="ctr" rtl="0" eaLnBrk="1" fontAlgn="base" hangingPunct="1">
        <a:spcBef>
          <a:spcPct val="0"/>
        </a:spcBef>
        <a:spcAft>
          <a:spcPct val="0"/>
        </a:spcAft>
        <a:defRPr sz="2400">
          <a:solidFill>
            <a:schemeClr val="tx2"/>
          </a:solidFill>
          <a:latin typeface="Times" pitchFamily="-65" charset="0"/>
        </a:defRPr>
      </a:lvl6pPr>
      <a:lvl7pPr marL="914400" algn="ctr" rtl="0" eaLnBrk="1" fontAlgn="base" hangingPunct="1">
        <a:spcBef>
          <a:spcPct val="0"/>
        </a:spcBef>
        <a:spcAft>
          <a:spcPct val="0"/>
        </a:spcAft>
        <a:defRPr sz="2400">
          <a:solidFill>
            <a:schemeClr val="tx2"/>
          </a:solidFill>
          <a:latin typeface="Times" pitchFamily="-65" charset="0"/>
        </a:defRPr>
      </a:lvl7pPr>
      <a:lvl8pPr marL="1371600" algn="ctr" rtl="0" eaLnBrk="1" fontAlgn="base" hangingPunct="1">
        <a:spcBef>
          <a:spcPct val="0"/>
        </a:spcBef>
        <a:spcAft>
          <a:spcPct val="0"/>
        </a:spcAft>
        <a:defRPr sz="2400">
          <a:solidFill>
            <a:schemeClr val="tx2"/>
          </a:solidFill>
          <a:latin typeface="Times" pitchFamily="-65" charset="0"/>
        </a:defRPr>
      </a:lvl8pPr>
      <a:lvl9pPr marL="1828800" algn="ctr" rtl="0" eaLnBrk="1" fontAlgn="base" hangingPunct="1">
        <a:spcBef>
          <a:spcPct val="0"/>
        </a:spcBef>
        <a:spcAft>
          <a:spcPct val="0"/>
        </a:spcAft>
        <a:defRPr sz="2400">
          <a:solidFill>
            <a:schemeClr val="tx2"/>
          </a:solidFill>
          <a:latin typeface="Times" pitchFamily="-65" charset="0"/>
        </a:defRPr>
      </a:lvl9pPr>
    </p:titleStyle>
    <p:bodyStyle>
      <a:lvl1pPr marL="342900" indent="-342900" algn="l" rtl="0" eaLnBrk="1" fontAlgn="base" hangingPunct="1">
        <a:spcBef>
          <a:spcPct val="20000"/>
        </a:spcBef>
        <a:spcAft>
          <a:spcPct val="0"/>
        </a:spcAft>
        <a:buClr>
          <a:schemeClr val="tx1"/>
        </a:buClr>
        <a:buSzPct val="75000"/>
        <a:buFont typeface="Monotype Sorts" charset="0"/>
        <a:buChar char=""/>
        <a:defRPr sz="2000">
          <a:solidFill>
            <a:schemeClr val="tx1"/>
          </a:solidFill>
          <a:latin typeface="+mn-lt"/>
          <a:ea typeface="ＭＳ Ｐゴシック" pitchFamily="-65" charset="-128"/>
          <a:cs typeface="ＭＳ Ｐゴシック" pitchFamily="-65" charset="-128"/>
        </a:defRPr>
      </a:lvl1pPr>
      <a:lvl2pPr marL="742950" indent="-285750" algn="l" rtl="0" eaLnBrk="1" fontAlgn="base" hangingPunct="1">
        <a:spcBef>
          <a:spcPct val="20000"/>
        </a:spcBef>
        <a:spcAft>
          <a:spcPct val="0"/>
        </a:spcAft>
        <a:buClr>
          <a:schemeClr val="tx1"/>
        </a:buClr>
        <a:buSzPct val="100000"/>
        <a:buChar char="•"/>
        <a:defRPr sz="1600">
          <a:solidFill>
            <a:schemeClr val="tx1"/>
          </a:solidFill>
          <a:latin typeface="+mn-lt"/>
          <a:ea typeface="ＭＳ Ｐゴシック" pitchFamily="-65" charset="-128"/>
        </a:defRPr>
      </a:lvl2pPr>
      <a:lvl3pPr marL="1143000" indent="-228600" algn="l" rtl="0" eaLnBrk="1" fontAlgn="base" hangingPunct="1">
        <a:spcBef>
          <a:spcPct val="20000"/>
        </a:spcBef>
        <a:spcAft>
          <a:spcPct val="0"/>
        </a:spcAft>
        <a:buClr>
          <a:schemeClr val="tx1"/>
        </a:buClr>
        <a:buSzPct val="100000"/>
        <a:buChar char="–"/>
        <a:defRPr sz="1400">
          <a:solidFill>
            <a:schemeClr val="tx1"/>
          </a:solidFill>
          <a:latin typeface="+mn-lt"/>
          <a:ea typeface="ＭＳ Ｐゴシック" pitchFamily="-65" charset="-128"/>
        </a:defRPr>
      </a:lvl3pPr>
      <a:lvl4pPr marL="1600200" indent="-228600" algn="l" rtl="0" eaLnBrk="1" fontAlgn="base" hangingPunct="1">
        <a:spcBef>
          <a:spcPct val="20000"/>
        </a:spcBef>
        <a:spcAft>
          <a:spcPct val="0"/>
        </a:spcAft>
        <a:buClr>
          <a:schemeClr val="tx1"/>
        </a:buClr>
        <a:buSzPct val="100000"/>
        <a:buChar char="•"/>
        <a:defRPr sz="1400" i="1">
          <a:solidFill>
            <a:schemeClr val="tx1"/>
          </a:solidFill>
          <a:latin typeface="Helvetica" pitchFamily="-65" charset="0"/>
          <a:ea typeface="ＭＳ Ｐゴシック" pitchFamily="-65" charset="-128"/>
        </a:defRPr>
      </a:lvl4pPr>
      <a:lvl5pPr marL="20574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5pPr>
      <a:lvl6pPr marL="25146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6pPr>
      <a:lvl7pPr marL="29718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7pPr>
      <a:lvl8pPr marL="34290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8pPr>
      <a:lvl9pPr marL="38862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4" Type="http://schemas.openxmlformats.org/officeDocument/2006/relationships/oleObject" Target="../embeddings/oleObject1.bin"/><Relationship Id="rId5" Type="http://schemas.openxmlformats.org/officeDocument/2006/relationships/image" Target="../media/image4.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Session 13: Loose Ends in </a:t>
            </a:r>
            <a:r>
              <a:rPr lang="en-US" smtClean="0"/>
              <a:t>Valuation –III</a:t>
            </a:r>
            <a:r>
              <a:rPr lang="en-US" dirty="0" smtClean="0"/>
              <a:t/>
            </a:r>
            <a:br>
              <a:rPr lang="en-US" dirty="0" smtClean="0"/>
            </a:br>
            <a:r>
              <a:rPr lang="en-US" dirty="0" smtClean="0"/>
              <a:t>Distress, Dilution and Illiquidity</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411542631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ChangeArrowheads="1"/>
          </p:cNvSpPr>
          <p:nvPr>
            <p:ph type="title"/>
          </p:nvPr>
        </p:nvSpPr>
        <p:spPr/>
        <p:txBody>
          <a:bodyPr/>
          <a:lstStyle/>
          <a:p>
            <a:pPr eaLnBrk="1" hangingPunct="1"/>
            <a:r>
              <a:rPr lang="en-US" dirty="0" smtClean="0">
                <a:latin typeface="Times" charset="0"/>
                <a:ea typeface="ＭＳ Ｐゴシック" charset="0"/>
                <a:cs typeface="ＭＳ Ｐゴシック" charset="0"/>
              </a:rPr>
              <a:t>1.  </a:t>
            </a:r>
            <a:r>
              <a:rPr lang="en-US" dirty="0">
                <a:latin typeface="Times" charset="0"/>
                <a:ea typeface="ＭＳ Ｐゴシック" charset="0"/>
                <a:cs typeface="ＭＳ Ｐゴシック" charset="0"/>
              </a:rPr>
              <a:t>Distress and the Going Concern Assumption</a:t>
            </a:r>
          </a:p>
        </p:txBody>
      </p:sp>
      <p:sp>
        <p:nvSpPr>
          <p:cNvPr id="108546" name="Rectangle 3"/>
          <p:cNvSpPr>
            <a:spLocks noGrp="1" noChangeArrowheads="1"/>
          </p:cNvSpPr>
          <p:nvPr>
            <p:ph idx="1"/>
          </p:nvPr>
        </p:nvSpPr>
        <p:spPr/>
        <p:txBody>
          <a:bodyPr/>
          <a:lstStyle/>
          <a:p>
            <a:pPr eaLnBrk="1" hangingPunct="1"/>
            <a:r>
              <a:rPr lang="en-US">
                <a:latin typeface="Times" charset="0"/>
                <a:ea typeface="ＭＳ Ｐゴシック" charset="0"/>
                <a:cs typeface="ＭＳ Ｐゴシック" charset="0"/>
              </a:rPr>
              <a:t>Traditional valuation techniques are built on the assumption of a going concern, i.e., a firm that has continuing operations and there is no significant threat to these operations.</a:t>
            </a:r>
          </a:p>
          <a:p>
            <a:pPr lvl="1" eaLnBrk="1" hangingPunct="1"/>
            <a:r>
              <a:rPr lang="en-US">
                <a:latin typeface="Times" charset="0"/>
                <a:ea typeface="ＭＳ Ｐゴシック" charset="0"/>
              </a:rPr>
              <a:t>In discounted cashflow valuation, this going concern assumption finds its place most prominently in the terminal value calculation, which usually is based upon an infinite life and ever-growing cashflows.</a:t>
            </a:r>
          </a:p>
          <a:p>
            <a:pPr lvl="1" eaLnBrk="1" hangingPunct="1"/>
            <a:r>
              <a:rPr lang="en-US">
                <a:latin typeface="Times" charset="0"/>
                <a:ea typeface="ＭＳ Ｐゴシック" charset="0"/>
              </a:rPr>
              <a:t>In relative valuation, this going concern assumption often shows up implicitly because a firm is valued based upon how other firms - most of which are healthy - are priced by the market today.</a:t>
            </a:r>
          </a:p>
          <a:p>
            <a:pPr eaLnBrk="1" hangingPunct="1"/>
            <a:r>
              <a:rPr lang="en-US">
                <a:latin typeface="Times" charset="0"/>
                <a:ea typeface="ＭＳ Ｐゴシック" charset="0"/>
                <a:cs typeface="ＭＳ Ｐゴシック" charset="0"/>
              </a:rPr>
              <a:t>When there is a significant likelihood that a firm will not survive the immediate future (next few years), traditional valuation models may yield an over-optimistic estimate of value.</a:t>
            </a:r>
          </a:p>
        </p:txBody>
      </p:sp>
    </p:spTree>
    <p:extLst>
      <p:ext uri="{BB962C8B-B14F-4D97-AF65-F5344CB8AC3E}">
        <p14:creationId xmlns:p14="http://schemas.microsoft.com/office/powerpoint/2010/main" val="2655503239"/>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3"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 y="-6350"/>
            <a:ext cx="9220200" cy="6870700"/>
          </a:xfrm>
          <a:prstGeom prst="rect">
            <a:avLst/>
          </a:prstGeom>
          <a:solidFill>
            <a:srgbClr val="DADADA"/>
          </a:solidFill>
          <a:ln w="9525">
            <a:solidFill>
              <a:srgbClr val="00FFFF"/>
            </a:solidFill>
            <a:miter lim="800000"/>
            <a:headEnd/>
            <a:tailEnd/>
          </a:ln>
        </p:spPr>
      </p:pic>
    </p:spTree>
    <p:extLst>
      <p:ext uri="{BB962C8B-B14F-4D97-AF65-F5344CB8AC3E}">
        <p14:creationId xmlns:p14="http://schemas.microsoft.com/office/powerpoint/2010/main" val="1572380933"/>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Title 1"/>
          <p:cNvSpPr>
            <a:spLocks noGrp="1"/>
          </p:cNvSpPr>
          <p:nvPr>
            <p:ph type="title"/>
          </p:nvPr>
        </p:nvSpPr>
        <p:spPr/>
        <p:txBody>
          <a:bodyPr/>
          <a:lstStyle/>
          <a:p>
            <a:pPr eaLnBrk="1" hangingPunct="1"/>
            <a:r>
              <a:rPr lang="en-US">
                <a:latin typeface="Times" charset="0"/>
                <a:ea typeface="ＭＳ Ｐゴシック" charset="0"/>
                <a:cs typeface="ＭＳ Ｐゴシック" charset="0"/>
              </a:rPr>
              <a:t>The Distress Factor</a:t>
            </a:r>
          </a:p>
        </p:txBody>
      </p:sp>
      <p:sp>
        <p:nvSpPr>
          <p:cNvPr id="111618" name="Content Placeholder 2"/>
          <p:cNvSpPr>
            <a:spLocks noGrp="1"/>
          </p:cNvSpPr>
          <p:nvPr>
            <p:ph idx="1"/>
          </p:nvPr>
        </p:nvSpPr>
        <p:spPr/>
        <p:txBody>
          <a:bodyPr/>
          <a:lstStyle/>
          <a:p>
            <a:pPr eaLnBrk="1" hangingPunct="1"/>
            <a:r>
              <a:rPr lang="en-US" dirty="0">
                <a:latin typeface="Times" charset="0"/>
                <a:ea typeface="ＭＳ Ｐゴシック" charset="0"/>
                <a:cs typeface="ＭＳ Ｐゴシック" charset="0"/>
              </a:rPr>
              <a:t>In February 2009, LVS was rated B+ by S&amp;P. Historically, </a:t>
            </a:r>
            <a:r>
              <a:rPr lang="en-US" u="sng" dirty="0">
                <a:latin typeface="Times" charset="0"/>
                <a:ea typeface="ＭＳ Ｐゴシック" charset="0"/>
                <a:cs typeface="ＭＳ Ｐゴシック" charset="0"/>
              </a:rPr>
              <a:t>28.25% of B+ rated bonds default </a:t>
            </a:r>
            <a:r>
              <a:rPr lang="en-US" dirty="0">
                <a:latin typeface="Times" charset="0"/>
                <a:ea typeface="ＭＳ Ｐゴシック" charset="0"/>
                <a:cs typeface="ＭＳ Ｐゴシック" charset="0"/>
              </a:rPr>
              <a:t>within 10 years. LVS has a 6.375% bond, maturing in February 2015 (7 years), trading at $529. If we discount the expected cash flows on the bond at the </a:t>
            </a:r>
            <a:r>
              <a:rPr lang="en-US" dirty="0" err="1">
                <a:latin typeface="Times" charset="0"/>
                <a:ea typeface="ＭＳ Ｐゴシック" charset="0"/>
                <a:cs typeface="ＭＳ Ｐゴシック" charset="0"/>
              </a:rPr>
              <a:t>riskfree</a:t>
            </a:r>
            <a:r>
              <a:rPr lang="en-US" dirty="0">
                <a:latin typeface="Times" charset="0"/>
                <a:ea typeface="ＭＳ Ｐゴシック" charset="0"/>
                <a:cs typeface="ＭＳ Ｐゴシック" charset="0"/>
              </a:rPr>
              <a:t> rate, we can back out the probability of distress from the bond price:</a:t>
            </a:r>
          </a:p>
          <a:p>
            <a:pPr eaLnBrk="1" hangingPunct="1"/>
            <a:endParaRPr lang="en-US" dirty="0">
              <a:latin typeface="Times" charset="0"/>
              <a:ea typeface="ＭＳ Ｐゴシック" charset="0"/>
              <a:cs typeface="ＭＳ Ｐゴシック" charset="0"/>
            </a:endParaRPr>
          </a:p>
          <a:p>
            <a:pPr eaLnBrk="1" hangingPunct="1">
              <a:buFont typeface="Monotype Sorts" charset="0"/>
              <a:buNone/>
            </a:pPr>
            <a:endParaRPr lang="en-US" dirty="0">
              <a:latin typeface="Times" charset="0"/>
              <a:ea typeface="ＭＳ Ｐゴシック" charset="0"/>
              <a:cs typeface="ＭＳ Ｐゴシック" charset="0"/>
            </a:endParaRPr>
          </a:p>
          <a:p>
            <a:pPr algn="just" eaLnBrk="1" hangingPunct="1">
              <a:lnSpc>
                <a:spcPct val="90000"/>
              </a:lnSpc>
            </a:pPr>
            <a:r>
              <a:rPr lang="en-US" dirty="0">
                <a:latin typeface="Times" charset="0"/>
                <a:ea typeface="ＭＳ Ｐゴシック" charset="0"/>
                <a:cs typeface="ＭＳ Ｐゴシック" charset="0"/>
              </a:rPr>
              <a:t>Solving for the probability of bankruptcy, we get</a:t>
            </a:r>
            <a:r>
              <a:rPr lang="en-US" sz="1600" dirty="0">
                <a:latin typeface="Times" charset="0"/>
                <a:ea typeface="ＭＳ Ｐゴシック" charset="0"/>
                <a:cs typeface="ＭＳ Ｐゴシック" charset="0"/>
              </a:rPr>
              <a:t>:</a:t>
            </a:r>
          </a:p>
          <a:p>
            <a:pPr algn="ctr" eaLnBrk="1" hangingPunct="1">
              <a:lnSpc>
                <a:spcPct val="90000"/>
              </a:lnSpc>
              <a:buFont typeface="Monotype Sorts" charset="0"/>
              <a:buNone/>
            </a:pPr>
            <a:r>
              <a:rPr lang="en-US" dirty="0">
                <a:latin typeface="Symbol" charset="0"/>
                <a:ea typeface="ＭＳ Ｐゴシック" charset="0"/>
                <a:cs typeface="ＭＳ Ｐゴシック" charset="0"/>
                <a:sym typeface="Symbol" charset="0"/>
              </a:rPr>
              <a:t></a:t>
            </a:r>
            <a:r>
              <a:rPr lang="en-US" baseline="-25000" dirty="0">
                <a:latin typeface="Times" charset="0"/>
                <a:ea typeface="ＭＳ Ｐゴシック" charset="0"/>
                <a:cs typeface="ＭＳ Ｐゴシック" charset="0"/>
              </a:rPr>
              <a:t>Distress </a:t>
            </a:r>
            <a:r>
              <a:rPr lang="en-US" dirty="0">
                <a:latin typeface="Times" charset="0"/>
                <a:ea typeface="ＭＳ Ｐゴシック" charset="0"/>
                <a:cs typeface="ＭＳ Ｐゴシック" charset="0"/>
              </a:rPr>
              <a:t> = Annual probability of default = 13.54%</a:t>
            </a:r>
          </a:p>
          <a:p>
            <a:pPr lvl="1" algn="just" eaLnBrk="1" hangingPunct="1">
              <a:lnSpc>
                <a:spcPct val="90000"/>
              </a:lnSpc>
            </a:pPr>
            <a:r>
              <a:rPr lang="en-US" dirty="0">
                <a:latin typeface="Times" charset="0"/>
                <a:ea typeface="ＭＳ Ｐゴシック" charset="0"/>
              </a:rPr>
              <a:t>Cumulative probability of surviving 10 years = (1 - .1354)</a:t>
            </a:r>
            <a:r>
              <a:rPr lang="en-US" baseline="30000" dirty="0">
                <a:latin typeface="Times" charset="0"/>
                <a:ea typeface="ＭＳ Ｐゴシック" charset="0"/>
              </a:rPr>
              <a:t>10</a:t>
            </a:r>
            <a:r>
              <a:rPr lang="en-US" dirty="0">
                <a:latin typeface="Times" charset="0"/>
                <a:ea typeface="ＭＳ Ｐゴシック" charset="0"/>
              </a:rPr>
              <a:t> = 23.34%</a:t>
            </a:r>
          </a:p>
          <a:p>
            <a:pPr lvl="1" algn="just" eaLnBrk="1" hangingPunct="1">
              <a:lnSpc>
                <a:spcPct val="90000"/>
              </a:lnSpc>
            </a:pPr>
            <a:r>
              <a:rPr lang="en-US" dirty="0">
                <a:latin typeface="Times" charset="0"/>
                <a:ea typeface="ＭＳ Ｐゴシック" charset="0"/>
              </a:rPr>
              <a:t>Cumulative probability of distress over 10 years = 1 - .2334 = .7666 or 76.66%</a:t>
            </a:r>
          </a:p>
          <a:p>
            <a:pPr algn="just" eaLnBrk="1" hangingPunct="1">
              <a:lnSpc>
                <a:spcPct val="90000"/>
              </a:lnSpc>
            </a:pPr>
            <a:r>
              <a:rPr lang="en-US" dirty="0">
                <a:latin typeface="Times" charset="0"/>
                <a:ea typeface="ＭＳ Ｐゴシック" charset="0"/>
                <a:cs typeface="ＭＳ Ｐゴシック" charset="0"/>
              </a:rPr>
              <a:t>If LVS is becomes distressed:</a:t>
            </a:r>
          </a:p>
          <a:p>
            <a:pPr lvl="1" algn="just" eaLnBrk="1" hangingPunct="1">
              <a:lnSpc>
                <a:spcPct val="90000"/>
              </a:lnSpc>
            </a:pPr>
            <a:r>
              <a:rPr lang="en-US" dirty="0">
                <a:latin typeface="Times" charset="0"/>
                <a:ea typeface="ＭＳ Ｐゴシック" charset="0"/>
              </a:rPr>
              <a:t>Expected distress sale proceeds = $2,769 million &lt; Face value of debt</a:t>
            </a:r>
          </a:p>
          <a:p>
            <a:pPr lvl="1" algn="just" eaLnBrk="1" hangingPunct="1">
              <a:lnSpc>
                <a:spcPct val="90000"/>
              </a:lnSpc>
            </a:pPr>
            <a:r>
              <a:rPr lang="en-US" dirty="0">
                <a:latin typeface="Times" charset="0"/>
                <a:ea typeface="ＭＳ Ｐゴシック" charset="0"/>
              </a:rPr>
              <a:t>Expected equity value/share = $0.00</a:t>
            </a:r>
          </a:p>
          <a:p>
            <a:pPr algn="just" eaLnBrk="1" hangingPunct="1">
              <a:lnSpc>
                <a:spcPct val="90000"/>
              </a:lnSpc>
            </a:pPr>
            <a:r>
              <a:rPr lang="en-US" dirty="0">
                <a:latin typeface="Times" charset="0"/>
                <a:ea typeface="ＭＳ Ｐゴシック" charset="0"/>
                <a:cs typeface="ＭＳ Ｐゴシック" charset="0"/>
              </a:rPr>
              <a:t>Expected value per share = $8.12 (1 - .7666) + $0.00 (.7666) = $1.92</a:t>
            </a:r>
          </a:p>
          <a:p>
            <a:pPr eaLnBrk="1" hangingPunct="1">
              <a:lnSpc>
                <a:spcPct val="90000"/>
              </a:lnSpc>
              <a:buFont typeface="Monotype Sorts" charset="0"/>
              <a:buNone/>
            </a:pPr>
            <a:endParaRPr lang="en-US" dirty="0">
              <a:latin typeface="Times" charset="0"/>
              <a:ea typeface="ＭＳ Ｐゴシック" charset="0"/>
              <a:cs typeface="ＭＳ Ｐゴシック" charset="0"/>
            </a:endParaRPr>
          </a:p>
          <a:p>
            <a:pPr eaLnBrk="1" hangingPunct="1"/>
            <a:endParaRPr lang="en-US" dirty="0">
              <a:latin typeface="Times" charset="0"/>
              <a:ea typeface="ＭＳ Ｐゴシック" charset="0"/>
              <a:cs typeface="ＭＳ Ｐゴシック" charset="0"/>
            </a:endParaRPr>
          </a:p>
        </p:txBody>
      </p:sp>
      <p:pic>
        <p:nvPicPr>
          <p:cNvPr id="111619"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94391" y="3468271"/>
            <a:ext cx="3073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227791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4850" name="Rectangle 2"/>
          <p:cNvSpPr>
            <a:spLocks noGrp="1" noChangeArrowheads="1"/>
          </p:cNvSpPr>
          <p:nvPr>
            <p:ph type="title"/>
          </p:nvPr>
        </p:nvSpPr>
        <p:spPr/>
        <p:txBody>
          <a:bodyPr/>
          <a:lstStyle/>
          <a:p>
            <a:pPr>
              <a:defRPr/>
            </a:pPr>
            <a:r>
              <a:rPr lang="en-US" dirty="0">
                <a:latin typeface="Times" charset="0"/>
                <a:ea typeface="ＭＳ Ｐゴシック" charset="0"/>
                <a:cs typeface="ＭＳ Ｐゴシック" charset="0"/>
              </a:rPr>
              <a:t>2. Analyzing the Effect of Illiquidity on Value</a:t>
            </a:r>
            <a:endParaRPr lang="en-US" dirty="0">
              <a:latin typeface="Helvetica" charset="0"/>
              <a:ea typeface="ＭＳ Ｐゴシック" charset="0"/>
              <a:cs typeface="ＭＳ Ｐゴシック" charset="0"/>
            </a:endParaRPr>
          </a:p>
        </p:txBody>
      </p:sp>
      <p:sp>
        <p:nvSpPr>
          <p:cNvPr id="20482" name="Rectangle 3"/>
          <p:cNvSpPr>
            <a:spLocks noGrp="1" noChangeArrowheads="1"/>
          </p:cNvSpPr>
          <p:nvPr>
            <p:ph type="body" idx="1"/>
          </p:nvPr>
        </p:nvSpPr>
        <p:spPr/>
        <p:txBody>
          <a:bodyPr/>
          <a:lstStyle/>
          <a:p>
            <a:r>
              <a:rPr lang="en-US">
                <a:latin typeface="Times" charset="0"/>
                <a:ea typeface="ＭＳ Ｐゴシック" charset="0"/>
                <a:cs typeface="ＭＳ Ｐゴシック" charset="0"/>
              </a:rPr>
              <a:t>The simplest way to think about illiquidity is to consider it the cost of buyer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remorse: it is the cost of reversing an asset trade almost instantaneously after you make the trade.</a:t>
            </a:r>
          </a:p>
          <a:p>
            <a:r>
              <a:rPr lang="en-US">
                <a:latin typeface="Times" charset="0"/>
                <a:ea typeface="ＭＳ Ｐゴシック" charset="0"/>
                <a:cs typeface="ＭＳ Ｐゴシック" charset="0"/>
              </a:rPr>
              <a:t>Defined thus, all assets are illiquid. The difference is really a continuum, with some assets being more liquid than others.</a:t>
            </a:r>
          </a:p>
          <a:p>
            <a:r>
              <a:rPr lang="en-US">
                <a:latin typeface="Times" charset="0"/>
                <a:ea typeface="ＭＳ Ｐゴシック" charset="0"/>
                <a:cs typeface="ＭＳ Ｐゴシック" charset="0"/>
              </a:rPr>
              <a:t>The notion that publicly traded firms are liquid and private businesses are not is too simplistic. </a:t>
            </a:r>
          </a:p>
        </p:txBody>
      </p:sp>
      <p:pic>
        <p:nvPicPr>
          <p:cNvPr id="2048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4267200"/>
            <a:ext cx="8064500" cy="1524000"/>
          </a:xfrm>
          <a:prstGeom prst="rect">
            <a:avLst/>
          </a:prstGeom>
          <a:solidFill>
            <a:schemeClr val="accent1"/>
          </a:solidFill>
          <a:ln>
            <a:noFill/>
          </a:ln>
          <a:extLs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80056340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1234" name="Rectangle 2"/>
          <p:cNvSpPr>
            <a:spLocks noGrp="1" noChangeArrowheads="1"/>
          </p:cNvSpPr>
          <p:nvPr>
            <p:ph type="title"/>
          </p:nvPr>
        </p:nvSpPr>
        <p:spPr/>
        <p:txBody>
          <a:bodyPr/>
          <a:lstStyle/>
          <a:p>
            <a:pPr>
              <a:defRPr/>
            </a:pPr>
            <a:r>
              <a:rPr lang="en-US">
                <a:latin typeface="Helvetica" charset="0"/>
                <a:ea typeface="ＭＳ Ｐゴシック" charset="0"/>
                <a:cs typeface="ＭＳ Ｐゴシック" charset="0"/>
              </a:rPr>
              <a:t>The Theory on Illiquidity Discounts</a:t>
            </a:r>
          </a:p>
        </p:txBody>
      </p:sp>
      <p:sp>
        <p:nvSpPr>
          <p:cNvPr id="28674" name="Rectangle 3"/>
          <p:cNvSpPr>
            <a:spLocks noGrp="1" noChangeArrowheads="1"/>
          </p:cNvSpPr>
          <p:nvPr>
            <p:ph type="body" idx="1"/>
          </p:nvPr>
        </p:nvSpPr>
        <p:spPr/>
        <p:txBody>
          <a:bodyPr/>
          <a:lstStyle/>
          <a:p>
            <a:pPr>
              <a:lnSpc>
                <a:spcPct val="90000"/>
              </a:lnSpc>
            </a:pPr>
            <a:r>
              <a:rPr lang="en-US" u="sng">
                <a:latin typeface="Times" charset="0"/>
                <a:ea typeface="ＭＳ Ｐゴシック" charset="0"/>
                <a:cs typeface="ＭＳ Ｐゴシック" charset="0"/>
              </a:rPr>
              <a:t>Illiquidity discount on value</a:t>
            </a:r>
            <a:r>
              <a:rPr lang="en-US">
                <a:latin typeface="Times" charset="0"/>
                <a:ea typeface="ＭＳ Ｐゴシック" charset="0"/>
                <a:cs typeface="ＭＳ Ｐゴシック" charset="0"/>
              </a:rPr>
              <a:t>: You should reduce the value of an asset by the expected cost of trading that asset over its lifetime.</a:t>
            </a:r>
          </a:p>
          <a:p>
            <a:pPr lvl="1">
              <a:lnSpc>
                <a:spcPct val="90000"/>
              </a:lnSpc>
            </a:pPr>
            <a:r>
              <a:rPr lang="en-US">
                <a:latin typeface="Times" charset="0"/>
                <a:ea typeface="ＭＳ Ｐゴシック" charset="0"/>
              </a:rPr>
              <a:t>The illiquidity discount should be greater for assets with higher trading costs</a:t>
            </a:r>
          </a:p>
          <a:p>
            <a:pPr lvl="1">
              <a:lnSpc>
                <a:spcPct val="90000"/>
              </a:lnSpc>
            </a:pPr>
            <a:r>
              <a:rPr lang="en-US">
                <a:latin typeface="Times" charset="0"/>
                <a:ea typeface="ＭＳ Ｐゴシック" charset="0"/>
              </a:rPr>
              <a:t>The illiquidity discount should be decrease as the time horizon of the investor holding the asset increases</a:t>
            </a:r>
          </a:p>
          <a:p>
            <a:pPr>
              <a:lnSpc>
                <a:spcPct val="90000"/>
              </a:lnSpc>
            </a:pPr>
            <a:r>
              <a:rPr lang="en-US" u="sng">
                <a:latin typeface="Times" charset="0"/>
                <a:ea typeface="ＭＳ Ｐゴシック" charset="0"/>
                <a:cs typeface="ＭＳ Ｐゴシック" charset="0"/>
              </a:rPr>
              <a:t>Illiquid assets should be valued using higher discount rates</a:t>
            </a:r>
            <a:endParaRPr lang="en-US">
              <a:latin typeface="Times" charset="0"/>
              <a:ea typeface="ＭＳ Ｐゴシック" charset="0"/>
              <a:cs typeface="ＭＳ Ｐゴシック" charset="0"/>
            </a:endParaRPr>
          </a:p>
          <a:p>
            <a:pPr lvl="1">
              <a:lnSpc>
                <a:spcPct val="90000"/>
              </a:lnSpc>
            </a:pPr>
            <a:r>
              <a:rPr lang="en-US">
                <a:latin typeface="Times" charset="0"/>
                <a:ea typeface="ＭＳ Ｐゴシック" charset="0"/>
              </a:rPr>
              <a:t>Risk-Return model: Some illiquidity risk is systematic. In other words, the illiquidity increases when the market is down. This risk should be built into the discount rate.</a:t>
            </a:r>
          </a:p>
          <a:p>
            <a:pPr lvl="1">
              <a:lnSpc>
                <a:spcPct val="90000"/>
              </a:lnSpc>
            </a:pPr>
            <a:r>
              <a:rPr lang="en-US">
                <a:latin typeface="Times" charset="0"/>
                <a:ea typeface="ＭＳ Ｐゴシック" charset="0"/>
              </a:rPr>
              <a:t>Empirical: Assets that are less liquid have historically earned higher returns. Relating returns to measures of illiquidity (turnover rates, spreads etc.) should allow us to estimate the discount rate for less liquid assets.</a:t>
            </a:r>
          </a:p>
          <a:p>
            <a:pPr>
              <a:lnSpc>
                <a:spcPct val="90000"/>
              </a:lnSpc>
            </a:pPr>
            <a:r>
              <a:rPr lang="en-US" u="sng">
                <a:latin typeface="Times" charset="0"/>
                <a:ea typeface="ＭＳ Ｐゴシック" charset="0"/>
                <a:cs typeface="ＭＳ Ｐゴシック" charset="0"/>
              </a:rPr>
              <a:t>Illiqudiity can be valued as an option:</a:t>
            </a:r>
            <a:r>
              <a:rPr lang="en-US">
                <a:latin typeface="Times" charset="0"/>
                <a:ea typeface="ＭＳ Ｐゴシック" charset="0"/>
                <a:cs typeface="ＭＳ Ｐゴシック" charset="0"/>
              </a:rPr>
              <a:t> When you are not allowed to trade an asset, you lose the option to sell it if the price goes up (and you want to get out).</a:t>
            </a:r>
            <a:endParaRPr lang="en-US" u="sng">
              <a:latin typeface="Times" charset="0"/>
              <a:ea typeface="ＭＳ Ｐゴシック" charset="0"/>
              <a:cs typeface="ＭＳ Ｐゴシック" charset="0"/>
            </a:endParaRPr>
          </a:p>
          <a:p>
            <a:pPr>
              <a:lnSpc>
                <a:spcPct val="90000"/>
              </a:lnSpc>
            </a:pPr>
            <a:endParaRPr lang="en-US">
              <a:latin typeface="Times" charset="0"/>
              <a:ea typeface="ＭＳ Ｐゴシック" charset="0"/>
              <a:cs typeface="ＭＳ Ｐゴシック" charset="0"/>
            </a:endParaRPr>
          </a:p>
        </p:txBody>
      </p:sp>
    </p:spTree>
    <p:extLst>
      <p:ext uri="{BB962C8B-B14F-4D97-AF65-F5344CB8AC3E}">
        <p14:creationId xmlns:p14="http://schemas.microsoft.com/office/powerpoint/2010/main" val="191273874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5810" name="Rectangle 2"/>
          <p:cNvSpPr>
            <a:spLocks noGrp="1" noChangeArrowheads="1"/>
          </p:cNvSpPr>
          <p:nvPr>
            <p:ph type="title"/>
          </p:nvPr>
        </p:nvSpPr>
        <p:spPr/>
        <p:txBody>
          <a:bodyPr/>
          <a:lstStyle/>
          <a:p>
            <a:pPr>
              <a:defRPr/>
            </a:pPr>
            <a:r>
              <a:rPr lang="en-US">
                <a:latin typeface="Helvetica" charset="0"/>
                <a:ea typeface="ＭＳ Ｐゴシック" charset="0"/>
                <a:cs typeface="ＭＳ Ｐゴシック" charset="0"/>
              </a:rPr>
              <a:t>a. Illiquidity Discount in Value</a:t>
            </a:r>
          </a:p>
        </p:txBody>
      </p:sp>
      <p:sp>
        <p:nvSpPr>
          <p:cNvPr id="30722" name="Rectangle 3"/>
          <p:cNvSpPr>
            <a:spLocks noGrp="1" noChangeArrowheads="1"/>
          </p:cNvSpPr>
          <p:nvPr>
            <p:ph type="body" idx="1"/>
          </p:nvPr>
        </p:nvSpPr>
        <p:spPr/>
        <p:txBody>
          <a:bodyPr/>
          <a:lstStyle/>
          <a:p>
            <a:r>
              <a:rPr lang="en-US">
                <a:latin typeface="Times" charset="0"/>
                <a:ea typeface="ＭＳ Ｐゴシック" charset="0"/>
                <a:cs typeface="ＭＳ Ｐゴシック" charset="0"/>
              </a:rPr>
              <a:t>Amihud and Mendelson make the interesting argument that when you pay for an asset today will incorporate the present value of all expected future transactions costs on that asset. For instance, assume that the transactions costts are 2% of the price and that the average holding period is 1 year. The illiquidity discount can be computed as follows:</a:t>
            </a:r>
          </a:p>
          <a:p>
            <a:pPr marL="762000" lvl="1" indent="-304800">
              <a:buFontTx/>
              <a:buNone/>
            </a:pPr>
            <a:r>
              <a:rPr lang="en-US">
                <a:latin typeface="Times" charset="0"/>
                <a:ea typeface="ＭＳ Ｐゴシック" charset="0"/>
              </a:rPr>
              <a:t>Illiquidity discount = </a:t>
            </a:r>
          </a:p>
          <a:p>
            <a:endParaRPr lang="en-US">
              <a:latin typeface="Times" charset="0"/>
              <a:ea typeface="ＭＳ Ｐゴシック" charset="0"/>
              <a:cs typeface="ＭＳ Ｐゴシック" charset="0"/>
            </a:endParaRPr>
          </a:p>
          <a:p>
            <a:pPr marL="762000" lvl="1" indent="-304800">
              <a:buFontTx/>
              <a:buNone/>
            </a:pPr>
            <a:r>
              <a:rPr lang="en-US">
                <a:latin typeface="Times" charset="0"/>
                <a:ea typeface="ＭＳ Ｐゴシック" charset="0"/>
              </a:rPr>
              <a:t>With a holding period of 3 years, the illiqudity discount will be much smaller (about 6.67%) </a:t>
            </a:r>
          </a:p>
          <a:p>
            <a:pPr>
              <a:buFont typeface="Monotype Sorts" charset="0"/>
              <a:buChar char="•"/>
            </a:pPr>
            <a:r>
              <a:rPr lang="en-US">
                <a:latin typeface="Times" charset="0"/>
                <a:ea typeface="ＭＳ Ｐゴシック" charset="0"/>
                <a:cs typeface="ＭＳ Ｐゴシック" charset="0"/>
              </a:rPr>
              <a:t>It follows then that the illiquidity discount will be</a:t>
            </a:r>
          </a:p>
          <a:p>
            <a:pPr marL="762000" lvl="1" indent="-304800">
              <a:buFont typeface="Monotype Sorts" charset="0"/>
              <a:buChar char="•"/>
            </a:pPr>
            <a:r>
              <a:rPr lang="en-US">
                <a:latin typeface="Times" charset="0"/>
                <a:ea typeface="ＭＳ Ｐゴシック" charset="0"/>
              </a:rPr>
              <a:t>An increasing function of transactions costs</a:t>
            </a:r>
          </a:p>
          <a:p>
            <a:pPr marL="762000" lvl="1" indent="-304800">
              <a:buFont typeface="Monotype Sorts" charset="0"/>
              <a:buChar char="•"/>
            </a:pPr>
            <a:r>
              <a:rPr lang="en-US">
                <a:latin typeface="Times" charset="0"/>
                <a:ea typeface="ＭＳ Ｐゴシック" charset="0"/>
              </a:rPr>
              <a:t>A decreasing function of the average holding period</a:t>
            </a:r>
          </a:p>
        </p:txBody>
      </p:sp>
      <p:graphicFrame>
        <p:nvGraphicFramePr>
          <p:cNvPr id="30723" name="Object 2"/>
          <p:cNvGraphicFramePr>
            <a:graphicFrameLocks noChangeAspect="1"/>
          </p:cNvGraphicFramePr>
          <p:nvPr>
            <p:extLst>
              <p:ext uri="{D42A27DB-BD31-4B8C-83A1-F6EECF244321}">
                <p14:modId xmlns:p14="http://schemas.microsoft.com/office/powerpoint/2010/main" val="3728251773"/>
              </p:ext>
            </p:extLst>
          </p:nvPr>
        </p:nvGraphicFramePr>
        <p:xfrm>
          <a:off x="3681909" y="3746500"/>
          <a:ext cx="2616200" cy="393700"/>
        </p:xfrm>
        <a:graphic>
          <a:graphicData uri="http://schemas.openxmlformats.org/presentationml/2006/ole">
            <mc:AlternateContent xmlns:mc="http://schemas.openxmlformats.org/markup-compatibility/2006">
              <mc:Choice xmlns:v="urn:schemas-microsoft-com:vml" Requires="v">
                <p:oleObj spid="_x0000_s13318" name="Equation" r:id="rId4" imgW="2616200" imgH="393700" progId="Equation.3">
                  <p:embed/>
                </p:oleObj>
              </mc:Choice>
              <mc:Fallback>
                <p:oleObj name="Equation" r:id="rId4" imgW="2616200" imgH="3937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81909" y="3746500"/>
                        <a:ext cx="2616200" cy="393700"/>
                      </a:xfrm>
                      <a:prstGeom prst="rect">
                        <a:avLst/>
                      </a:prstGeom>
                      <a:solidFill>
                        <a:schemeClr val="accent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extLst>
      <p:ext uri="{BB962C8B-B14F-4D97-AF65-F5344CB8AC3E}">
        <p14:creationId xmlns:p14="http://schemas.microsoft.com/office/powerpoint/2010/main" val="112997987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6834" name="Rectangle 2"/>
          <p:cNvSpPr>
            <a:spLocks noGrp="1" noChangeArrowheads="1"/>
          </p:cNvSpPr>
          <p:nvPr>
            <p:ph type="title"/>
          </p:nvPr>
        </p:nvSpPr>
        <p:spPr/>
        <p:txBody>
          <a:bodyPr/>
          <a:lstStyle/>
          <a:p>
            <a:pPr>
              <a:defRPr/>
            </a:pPr>
            <a:r>
              <a:rPr lang="en-US">
                <a:latin typeface="Helvetica" charset="0"/>
                <a:ea typeface="ＭＳ Ｐゴシック" charset="0"/>
                <a:cs typeface="ＭＳ Ｐゴシック" charset="0"/>
              </a:rPr>
              <a:t>b. Adjusting discount rates for illiquidity</a:t>
            </a:r>
          </a:p>
        </p:txBody>
      </p:sp>
      <p:sp>
        <p:nvSpPr>
          <p:cNvPr id="32770" name="Rectangle 3"/>
          <p:cNvSpPr>
            <a:spLocks noGrp="1" noChangeArrowheads="1"/>
          </p:cNvSpPr>
          <p:nvPr>
            <p:ph type="body" idx="1"/>
          </p:nvPr>
        </p:nvSpPr>
        <p:spPr/>
        <p:txBody>
          <a:bodyPr/>
          <a:lstStyle/>
          <a:p>
            <a:pPr>
              <a:lnSpc>
                <a:spcPct val="90000"/>
              </a:lnSpc>
            </a:pPr>
            <a:r>
              <a:rPr lang="en-US">
                <a:latin typeface="Times" charset="0"/>
                <a:ea typeface="ＭＳ Ｐゴシック" charset="0"/>
                <a:cs typeface="ＭＳ Ｐゴシック" charset="0"/>
              </a:rPr>
              <a:t>Liquidity as a systematic risk factor</a:t>
            </a:r>
          </a:p>
          <a:p>
            <a:pPr lvl="1">
              <a:lnSpc>
                <a:spcPct val="90000"/>
              </a:lnSpc>
            </a:pPr>
            <a:r>
              <a:rPr lang="en-US">
                <a:latin typeface="Times" charset="0"/>
                <a:ea typeface="ＭＳ Ｐゴシック" charset="0"/>
              </a:rPr>
              <a:t>If liquidity is correlated with overall market conditions, less liquid stocks should have more market risk than more liquid stocks</a:t>
            </a:r>
          </a:p>
          <a:p>
            <a:pPr lvl="1">
              <a:lnSpc>
                <a:spcPct val="90000"/>
              </a:lnSpc>
            </a:pPr>
            <a:r>
              <a:rPr lang="en-US">
                <a:latin typeface="Times" charset="0"/>
                <a:ea typeface="ＭＳ Ｐゴシック" charset="0"/>
              </a:rPr>
              <a:t>To estimate the cost of equity for stocks, we would then need to estimate a </a:t>
            </a:r>
            <a:r>
              <a:rPr lang="ja-JP" altLang="en-US">
                <a:latin typeface="Times" charset="0"/>
                <a:ea typeface="ＭＳ Ｐゴシック" charset="0"/>
              </a:rPr>
              <a:t>“</a:t>
            </a:r>
            <a:r>
              <a:rPr lang="en-US" altLang="ja-JP">
                <a:latin typeface="Times" charset="0"/>
                <a:ea typeface="ＭＳ Ｐゴシック" charset="0"/>
              </a:rPr>
              <a:t>liquidity beta</a:t>
            </a:r>
            <a:r>
              <a:rPr lang="ja-JP" altLang="en-US">
                <a:latin typeface="Times" charset="0"/>
                <a:ea typeface="ＭＳ Ｐゴシック" charset="0"/>
              </a:rPr>
              <a:t>”</a:t>
            </a:r>
            <a:r>
              <a:rPr lang="en-US" altLang="ja-JP">
                <a:latin typeface="Times" charset="0"/>
                <a:ea typeface="ＭＳ Ｐゴシック" charset="0"/>
              </a:rPr>
              <a:t> for every stock and multiply this liquidity beta by a liquidity risk premium.</a:t>
            </a:r>
          </a:p>
          <a:p>
            <a:pPr lvl="1">
              <a:lnSpc>
                <a:spcPct val="90000"/>
              </a:lnSpc>
            </a:pPr>
            <a:r>
              <a:rPr lang="en-US">
                <a:latin typeface="Times" charset="0"/>
                <a:ea typeface="ＭＳ Ｐゴシック" charset="0"/>
              </a:rPr>
              <a:t>The liquidity beta is not a measure of liquidity, per se, but a measure of liquidity that is correlated with market conditions.</a:t>
            </a:r>
          </a:p>
          <a:p>
            <a:pPr>
              <a:lnSpc>
                <a:spcPct val="90000"/>
              </a:lnSpc>
            </a:pPr>
            <a:r>
              <a:rPr lang="en-US">
                <a:latin typeface="Times" charset="0"/>
                <a:ea typeface="ＭＳ Ｐゴシック" charset="0"/>
                <a:cs typeface="ＭＳ Ｐゴシック" charset="0"/>
              </a:rPr>
              <a:t>Liquidity premiums</a:t>
            </a:r>
          </a:p>
          <a:p>
            <a:pPr lvl="1">
              <a:lnSpc>
                <a:spcPct val="90000"/>
              </a:lnSpc>
            </a:pPr>
            <a:r>
              <a:rPr lang="en-US">
                <a:latin typeface="Times" charset="0"/>
                <a:ea typeface="ＭＳ Ｐゴシック" charset="0"/>
              </a:rPr>
              <a:t>You can always add liquidity premiums to conventional risk and return models to reflect the higher risk of less liquid stocks.</a:t>
            </a:r>
          </a:p>
          <a:p>
            <a:pPr lvl="1">
              <a:lnSpc>
                <a:spcPct val="90000"/>
              </a:lnSpc>
            </a:pPr>
            <a:r>
              <a:rPr lang="en-US">
                <a:latin typeface="Times" charset="0"/>
                <a:ea typeface="ＭＳ Ｐゴシック" charset="0"/>
              </a:rPr>
              <a:t>These premiums are usually based upon historical data and reflect what you would have earned on less liquid investments historically (usually smaller stocks with lower trading volume) relative to more liquid investments. Amihud and Mendelson estimate that the expected return increases about 0.25% for every 1% increase in the bid-ask spread.</a:t>
            </a:r>
          </a:p>
        </p:txBody>
      </p:sp>
    </p:spTree>
    <p:extLst>
      <p:ext uri="{BB962C8B-B14F-4D97-AF65-F5344CB8AC3E}">
        <p14:creationId xmlns:p14="http://schemas.microsoft.com/office/powerpoint/2010/main" val="1126524460"/>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Rectangle 2"/>
          <p:cNvSpPr>
            <a:spLocks noGrp="1" noChangeArrowheads="1"/>
          </p:cNvSpPr>
          <p:nvPr>
            <p:ph type="title"/>
          </p:nvPr>
        </p:nvSpPr>
        <p:spPr/>
        <p:txBody>
          <a:bodyPr/>
          <a:lstStyle/>
          <a:p>
            <a:pPr eaLnBrk="1" hangingPunct="1"/>
            <a:r>
              <a:rPr lang="en-US" dirty="0">
                <a:latin typeface="Helvetica" charset="0"/>
                <a:ea typeface="ＭＳ Ｐゴシック" charset="0"/>
                <a:cs typeface="ＭＳ Ｐゴシック" charset="0"/>
              </a:rPr>
              <a:t>3</a:t>
            </a:r>
            <a:r>
              <a:rPr lang="en-US" dirty="0" smtClean="0">
                <a:latin typeface="Helvetica" charset="0"/>
                <a:ea typeface="ＭＳ Ｐゴシック" charset="0"/>
                <a:cs typeface="ＭＳ Ｐゴシック" charset="0"/>
              </a:rPr>
              <a:t>. </a:t>
            </a:r>
            <a:r>
              <a:rPr lang="en-US" dirty="0">
                <a:latin typeface="Helvetica" charset="0"/>
                <a:ea typeface="ＭＳ Ｐゴシック" charset="0"/>
                <a:cs typeface="ＭＳ Ｐゴシック" charset="0"/>
              </a:rPr>
              <a:t>Equity to Employees: Effect on Value</a:t>
            </a:r>
          </a:p>
        </p:txBody>
      </p:sp>
      <p:sp>
        <p:nvSpPr>
          <p:cNvPr id="312322" name="Rectangle 3"/>
          <p:cNvSpPr>
            <a:spLocks noGrp="1" noChangeArrowheads="1"/>
          </p:cNvSpPr>
          <p:nvPr>
            <p:ph idx="1"/>
          </p:nvPr>
        </p:nvSpPr>
        <p:spPr/>
        <p:txBody>
          <a:bodyPr/>
          <a:lstStyle/>
          <a:p>
            <a:pPr eaLnBrk="1" hangingPunct="1"/>
            <a:r>
              <a:rPr lang="en-US">
                <a:latin typeface="Times" charset="0"/>
                <a:ea typeface="ＭＳ Ｐゴシック" charset="0"/>
                <a:cs typeface="ＭＳ Ｐゴシック" charset="0"/>
              </a:rPr>
              <a:t>In recent years, firms have turned to giving employees (and especially top managers) equity option packages as part of compensation. These options are usually</a:t>
            </a:r>
          </a:p>
          <a:p>
            <a:pPr lvl="1" eaLnBrk="1" hangingPunct="1"/>
            <a:r>
              <a:rPr lang="en-US">
                <a:latin typeface="Times" charset="0"/>
                <a:ea typeface="ＭＳ Ｐゴシック" charset="0"/>
              </a:rPr>
              <a:t>Long term</a:t>
            </a:r>
          </a:p>
          <a:p>
            <a:pPr lvl="1" eaLnBrk="1" hangingPunct="1"/>
            <a:r>
              <a:rPr lang="en-US">
                <a:latin typeface="Times" charset="0"/>
                <a:ea typeface="ＭＳ Ｐゴシック" charset="0"/>
              </a:rPr>
              <a:t>At-the-money when issued</a:t>
            </a:r>
          </a:p>
          <a:p>
            <a:pPr lvl="1" eaLnBrk="1" hangingPunct="1"/>
            <a:r>
              <a:rPr lang="en-US">
                <a:latin typeface="Times" charset="0"/>
                <a:ea typeface="ＭＳ Ｐゴシック" charset="0"/>
              </a:rPr>
              <a:t>On volatile stocks</a:t>
            </a:r>
          </a:p>
          <a:p>
            <a:pPr eaLnBrk="1" hangingPunct="1"/>
            <a:r>
              <a:rPr lang="en-US">
                <a:latin typeface="Times" charset="0"/>
                <a:ea typeface="ＭＳ Ｐゴシック" charset="0"/>
                <a:cs typeface="ＭＳ Ｐゴシック" charset="0"/>
              </a:rPr>
              <a:t>Are they worth money? And if yes, who is paying for them?</a:t>
            </a:r>
          </a:p>
          <a:p>
            <a:pPr eaLnBrk="1" hangingPunct="1"/>
            <a:r>
              <a:rPr lang="en-US">
                <a:latin typeface="Times" charset="0"/>
                <a:ea typeface="ＭＳ Ｐゴシック" charset="0"/>
                <a:cs typeface="ＭＳ Ｐゴシック" charset="0"/>
              </a:rPr>
              <a:t>Two key issues with employee options:</a:t>
            </a:r>
          </a:p>
          <a:p>
            <a:pPr lvl="1" eaLnBrk="1" hangingPunct="1"/>
            <a:r>
              <a:rPr lang="en-US">
                <a:latin typeface="Times" charset="0"/>
                <a:ea typeface="ＭＳ Ｐゴシック" charset="0"/>
              </a:rPr>
              <a:t>How do options granted in the past affect equity value per share today?</a:t>
            </a:r>
          </a:p>
          <a:p>
            <a:pPr lvl="1" eaLnBrk="1" hangingPunct="1"/>
            <a:r>
              <a:rPr lang="en-US">
                <a:latin typeface="Times" charset="0"/>
                <a:ea typeface="ＭＳ Ｐゴシック" charset="0"/>
              </a:rPr>
              <a:t>How do expected future option grants affect equity value today?</a:t>
            </a:r>
          </a:p>
        </p:txBody>
      </p:sp>
    </p:spTree>
    <p:extLst>
      <p:ext uri="{BB962C8B-B14F-4D97-AF65-F5344CB8AC3E}">
        <p14:creationId xmlns:p14="http://schemas.microsoft.com/office/powerpoint/2010/main" val="416426729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Rectangle 2"/>
          <p:cNvSpPr>
            <a:spLocks noGrp="1" noChangeArrowheads="1"/>
          </p:cNvSpPr>
          <p:nvPr>
            <p:ph type="title"/>
          </p:nvPr>
        </p:nvSpPr>
        <p:spPr/>
        <p:txBody>
          <a:bodyPr/>
          <a:lstStyle/>
          <a:p>
            <a:pPr eaLnBrk="1" hangingPunct="1"/>
            <a:r>
              <a:rPr lang="en-US">
                <a:latin typeface="Helvetica" charset="0"/>
                <a:ea typeface="ＭＳ Ｐゴシック" charset="0"/>
                <a:cs typeface="ＭＳ Ｐゴシック" charset="0"/>
              </a:rPr>
              <a:t>Equity Options and Value</a:t>
            </a:r>
          </a:p>
        </p:txBody>
      </p:sp>
      <p:sp>
        <p:nvSpPr>
          <p:cNvPr id="314370" name="Rectangle 3"/>
          <p:cNvSpPr>
            <a:spLocks noGrp="1" noChangeArrowheads="1"/>
          </p:cNvSpPr>
          <p:nvPr>
            <p:ph idx="1"/>
          </p:nvPr>
        </p:nvSpPr>
        <p:spPr/>
        <p:txBody>
          <a:bodyPr/>
          <a:lstStyle/>
          <a:p>
            <a:pPr eaLnBrk="1" hangingPunct="1"/>
            <a:r>
              <a:rPr lang="en-US">
                <a:latin typeface="Times" charset="0"/>
                <a:ea typeface="ＭＳ Ｐゴシック" charset="0"/>
                <a:cs typeface="ＭＳ Ｐゴシック" charset="0"/>
              </a:rPr>
              <a:t>Options outstanding</a:t>
            </a:r>
          </a:p>
          <a:p>
            <a:pPr lvl="1" eaLnBrk="1" hangingPunct="1"/>
            <a:r>
              <a:rPr lang="en-US">
                <a:latin typeface="Times" charset="0"/>
                <a:ea typeface="ＭＳ Ｐゴシック" charset="0"/>
              </a:rPr>
              <a:t>Step 1: List all options outstanding, with maturity, exercise price and vesting status.</a:t>
            </a:r>
          </a:p>
          <a:p>
            <a:pPr lvl="1" eaLnBrk="1" hangingPunct="1"/>
            <a:r>
              <a:rPr lang="en-US">
                <a:latin typeface="Times" charset="0"/>
                <a:ea typeface="ＭＳ Ｐゴシック" charset="0"/>
              </a:rPr>
              <a:t>Step 2: Value the options, taking into account dilution, vesting and early exercise considerations</a:t>
            </a:r>
          </a:p>
          <a:p>
            <a:pPr lvl="1" eaLnBrk="1" hangingPunct="1"/>
            <a:r>
              <a:rPr lang="en-US">
                <a:latin typeface="Times" charset="0"/>
                <a:ea typeface="ＭＳ Ｐゴシック" charset="0"/>
              </a:rPr>
              <a:t>Step 3: Subtract from the  value of equity and divide by the actual number of shares outstanding (not diluted or partially diluted).</a:t>
            </a:r>
          </a:p>
          <a:p>
            <a:pPr eaLnBrk="1" hangingPunct="1"/>
            <a:r>
              <a:rPr lang="en-US">
                <a:latin typeface="Times" charset="0"/>
                <a:ea typeface="ＭＳ Ｐゴシック" charset="0"/>
                <a:cs typeface="ＭＳ Ｐゴシック" charset="0"/>
              </a:rPr>
              <a:t>Expected future option and restricted stock issues</a:t>
            </a:r>
          </a:p>
          <a:p>
            <a:pPr lvl="1" eaLnBrk="1" hangingPunct="1"/>
            <a:r>
              <a:rPr lang="en-US">
                <a:latin typeface="Times" charset="0"/>
                <a:ea typeface="ＭＳ Ｐゴシック" charset="0"/>
              </a:rPr>
              <a:t>Step 1: Forecast value of options that will be granted each year as percent of revenues that year. (As firm gets larger, this should decrease)</a:t>
            </a:r>
          </a:p>
          <a:p>
            <a:pPr lvl="1" eaLnBrk="1" hangingPunct="1"/>
            <a:r>
              <a:rPr lang="en-US">
                <a:latin typeface="Times" charset="0"/>
                <a:ea typeface="ＭＳ Ｐゴシック" charset="0"/>
              </a:rPr>
              <a:t>Step 2: Treat as operating expense and reduce operating income and cash flows</a:t>
            </a:r>
          </a:p>
          <a:p>
            <a:pPr lvl="1" eaLnBrk="1" hangingPunct="1"/>
            <a:r>
              <a:rPr lang="en-US">
                <a:latin typeface="Times" charset="0"/>
                <a:ea typeface="ＭＳ Ｐゴシック" charset="0"/>
              </a:rPr>
              <a:t>Step 3: Take present value of cashflows to value operations or equity.</a:t>
            </a:r>
          </a:p>
        </p:txBody>
      </p:sp>
    </p:spTree>
    <p:extLst>
      <p:ext uri="{BB962C8B-B14F-4D97-AF65-F5344CB8AC3E}">
        <p14:creationId xmlns:p14="http://schemas.microsoft.com/office/powerpoint/2010/main" val="2801149562"/>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HGV slides">
  <a:themeElements>
    <a:clrScheme name="">
      <a:dk1>
        <a:srgbClr val="000000"/>
      </a:dk1>
      <a:lt1>
        <a:srgbClr val="FFFFFF"/>
      </a:lt1>
      <a:dk2>
        <a:srgbClr val="000000"/>
      </a:dk2>
      <a:lt2>
        <a:srgbClr val="DADADA"/>
      </a:lt2>
      <a:accent1>
        <a:srgbClr val="919191"/>
      </a:accent1>
      <a:accent2>
        <a:srgbClr val="676767"/>
      </a:accent2>
      <a:accent3>
        <a:srgbClr val="FFFFFF"/>
      </a:accent3>
      <a:accent4>
        <a:srgbClr val="000000"/>
      </a:accent4>
      <a:accent5>
        <a:srgbClr val="C7C7C7"/>
      </a:accent5>
      <a:accent6>
        <a:srgbClr val="5D5D5D"/>
      </a:accent6>
      <a:hlink>
        <a:srgbClr val="474747"/>
      </a:hlink>
      <a:folHlink>
        <a:srgbClr val="CECECE"/>
      </a:folHlink>
    </a:clrScheme>
    <a:fontScheme name="AdvVal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1" u="none" strike="noStrike" cap="none" normalizeH="0" baseline="0">
            <a:ln>
              <a:noFill/>
            </a:ln>
            <a:solidFill>
              <a:schemeClr val="tx1"/>
            </a:solidFill>
            <a:effectLst/>
            <a:latin typeface="Helvetica" pitchFamily="-65"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1" u="none" strike="noStrike" cap="none" normalizeH="0" baseline="0">
            <a:ln>
              <a:noFill/>
            </a:ln>
            <a:solidFill>
              <a:schemeClr val="tx1"/>
            </a:solidFill>
            <a:effectLst/>
            <a:latin typeface="Helvetica" pitchFamily="-65" charset="0"/>
          </a:defRPr>
        </a:defPPr>
      </a:lstStyle>
    </a:lnDef>
  </a:objectDefaults>
  <a:extraClrSchemeLst>
    <a:extraClrScheme>
      <a:clrScheme name="AdvVal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AdvVal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AdvVal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AdvVal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dvVal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AdvVal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AdvVal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HGV slides.thmx</Template>
  <TotalTime>58</TotalTime>
  <Words>1194</Words>
  <Application>Microsoft Macintosh PowerPoint</Application>
  <PresentationFormat>Letter Paper (8.5x11 in)</PresentationFormat>
  <Paragraphs>66</Paragraphs>
  <Slides>10</Slides>
  <Notes>7</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10</vt:i4>
      </vt:variant>
    </vt:vector>
  </HeadingPairs>
  <TitlesOfParts>
    <vt:vector size="12" baseType="lpstr">
      <vt:lpstr>HGV slides</vt:lpstr>
      <vt:lpstr>Equation</vt:lpstr>
      <vt:lpstr>Session 13: Loose Ends in Valuation –III Distress, Dilution and Illiquidity</vt:lpstr>
      <vt:lpstr>1.  Distress and the Going Concern Assumption</vt:lpstr>
      <vt:lpstr>PowerPoint Presentation</vt:lpstr>
      <vt:lpstr>The Distress Factor</vt:lpstr>
      <vt:lpstr>2. Analyzing the Effect of Illiquidity on Value</vt:lpstr>
      <vt:lpstr>The Theory on Illiquidity Discounts</vt:lpstr>
      <vt:lpstr>a. Illiquidity Discount in Value</vt:lpstr>
      <vt:lpstr>b. Adjusting discount rates for illiquidity</vt:lpstr>
      <vt:lpstr>3. Equity to Employees: Effect on Value</vt:lpstr>
      <vt:lpstr>Equity Options and Value</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13: Loose Ends in Valuation – Part III Distress, Dilution and Illiquidity</dc:title>
  <dc:creator>Aswath Damodaran</dc:creator>
  <cp:lastModifiedBy>Aswath Damodaran</cp:lastModifiedBy>
  <cp:revision>7</cp:revision>
  <dcterms:created xsi:type="dcterms:W3CDTF">2011-11-03T14:26:26Z</dcterms:created>
  <dcterms:modified xsi:type="dcterms:W3CDTF">2012-02-10T16:21:25Z</dcterms:modified>
</cp:coreProperties>
</file>