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9" d="100"/>
          <a:sy n="139" d="100"/>
        </p:scale>
        <p:origin x="-3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9D6571-7200-ED4C-AC7E-61B075B21320}" type="datetimeFigureOut">
              <a:rPr lang="en-US" smtClean="0"/>
              <a:t>2/10/12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C96A2-F7FB-0B48-BE2A-CFAA6597C0DA}" type="slidenum">
              <a:rPr lang="en-US" smtClean="0"/>
              <a:t>‹#›</a:t>
            </a:fld>
            <a:endParaRPr lang="en-US"/>
          </a:p>
        </p:txBody>
      </p:sp>
    </p:spTree>
    <p:extLst>
      <p:ext uri="{BB962C8B-B14F-4D97-AF65-F5344CB8AC3E}">
        <p14:creationId xmlns:p14="http://schemas.microsoft.com/office/powerpoint/2010/main" val="20444214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50938" y="692150"/>
            <a:ext cx="4556125"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Rot="1" noChangeAspect="1" noChangeArrowheads="1"/>
          </p:cNvSpPr>
          <p:nvPr>
            <p:ph type="sldImg"/>
          </p:nvPr>
        </p:nvSpPr>
        <p:spPr>
          <a:xfrm>
            <a:off x="1150938" y="692150"/>
            <a:ext cx="4556125" cy="3416300"/>
          </a:xfrm>
          <a:solidFill>
            <a:srgbClr val="FFFFFF"/>
          </a:solidFill>
          <a:ln/>
        </p:spPr>
      </p:sp>
      <p:sp>
        <p:nvSpPr>
          <p:cNvPr id="7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ingredients you find in almost every equity research report - comparables, a multiple (or standardized price) and a story (which represents the attempt to control for differences).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1150938" y="692150"/>
            <a:ext cx="4556125" cy="3416300"/>
          </a:xfrm>
          <a:ln/>
        </p:spPr>
      </p:sp>
      <p:sp>
        <p:nvSpPr>
          <p:cNvPr id="9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Relative valuations are everywhere and most valuations are relative valuations.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Rot="1" noChangeAspect="1" noChangeArrowheads="1" noTextEdit="1"/>
          </p:cNvSpPr>
          <p:nvPr>
            <p:ph type="sldImg"/>
          </p:nvPr>
        </p:nvSpPr>
        <p:spPr>
          <a:xfrm>
            <a:off x="1150938" y="692150"/>
            <a:ext cx="4556125" cy="3416300"/>
          </a:xfrm>
          <a:ln/>
        </p:spPr>
      </p:sp>
      <p:sp>
        <p:nvSpPr>
          <p:cNvPr id="11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Most valuations that you see are relative valuations. There are two reasons why relative valuations are so popular:</a:t>
            </a:r>
          </a:p>
          <a:p>
            <a:pPr marL="228600" indent="-228600">
              <a:buFontTx/>
              <a:buAutoNum type="arabicPeriod"/>
            </a:pPr>
            <a:r>
              <a:rPr lang="en-US">
                <a:latin typeface="Times" charset="0"/>
                <a:ea typeface="ＭＳ Ｐゴシック" charset="0"/>
                <a:cs typeface="ＭＳ Ｐゴシック" charset="0"/>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atin typeface="Times" charset="0"/>
                <a:ea typeface="ＭＳ Ｐゴシック" charset="0"/>
                <a:cs typeface="ＭＳ Ｐゴシック" charset="0"/>
              </a:rPr>
              <a:t>In contrast to the detail and time needed for discounted cashflow valuation, relative valuation is quicker and seems to require fewer assumptions about the future. (This, we will argue, is really an illusion.)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Rot="1" noChangeAspect="1" noChangeArrowheads="1" noTextEdit="1"/>
          </p:cNvSpPr>
          <p:nvPr>
            <p:ph type="sldImg"/>
          </p:nvPr>
        </p:nvSpPr>
        <p:spPr>
          <a:xfrm>
            <a:off x="1150938" y="692150"/>
            <a:ext cx="4556125" cy="3416300"/>
          </a:xfrm>
          <a:ln/>
        </p:spPr>
      </p:sp>
      <p:sp>
        <p:nvSpPr>
          <p:cNvPr id="133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Even if you believe that discounted cashflow valuation is the only way to go, learning the language of relative valuation can be useful.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xfrm>
            <a:off x="1150938" y="692150"/>
            <a:ext cx="4556125" cy="3416300"/>
          </a:xfrm>
          <a:ln/>
        </p:spPr>
      </p:sp>
      <p:sp>
        <p:nvSpPr>
          <p:cNvPr id="153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price (representing equity value) and value (representing the combined market value of equity and debt) and enterprise value (representing firm value - cash and marketable securities) should be noted.</a:t>
            </a:r>
          </a:p>
          <a:p>
            <a:r>
              <a:rPr lang="en-US">
                <a:latin typeface="Times" charset="0"/>
                <a:ea typeface="ＭＳ Ｐゴシック" charset="0"/>
                <a:cs typeface="ＭＳ Ｐゴシック" charset="0"/>
              </a:rPr>
              <a:t>The last set of multiples - industry specific multiples - will vary depending upon the sector you look at. With power companies, it can take the form of market value of the firm/ kwh of power produced. With new economy companies in the late 1990s, this was taken to whole new levels of detail - value per subscriber, value per web site visitor….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Times"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i="1">
                <a:latin typeface="Times" charset="0"/>
                <a:ea typeface="ＭＳ Ｐゴシック" charset="0"/>
                <a:cs typeface="ＭＳ Ｐゴシック" charset="0"/>
              </a:rPr>
              <a:t>Consistent definition:</a:t>
            </a:r>
            <a:endParaRPr lang="en-US">
              <a:latin typeface="Times" charset="0"/>
              <a:ea typeface="ＭＳ Ｐゴシック" charset="0"/>
              <a:cs typeface="ＭＳ Ｐゴシック" charset="0"/>
            </a:endParaRPr>
          </a:p>
          <a:p>
            <a:pPr marL="228600" indent="-228600"/>
            <a:r>
              <a:rPr lang="en-US">
                <a:latin typeface="Times"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Times" charset="0"/>
                <a:ea typeface="ＭＳ Ｐゴシック" charset="0"/>
                <a:cs typeface="ＭＳ Ｐゴシック" charset="0"/>
              </a:rPr>
              <a:t>Uniformally Estimated:</a:t>
            </a:r>
            <a:endParaRPr lang="en-US">
              <a:latin typeface="Times" charset="0"/>
              <a:ea typeface="ＭＳ Ｐゴシック" charset="0"/>
              <a:cs typeface="ＭＳ Ｐゴシック" charset="0"/>
            </a:endParaRPr>
          </a:p>
          <a:p>
            <a:pPr marL="228600" indent="-228600"/>
            <a:r>
              <a:rPr lang="en-US">
                <a:latin typeface="Times"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Times"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Times"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Times"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Times"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atin typeface="Times" charset="0"/>
                <a:ea typeface="ＭＳ Ｐゴシック" charset="0"/>
                <a:cs typeface="ＭＳ Ｐゴシック" charset="0"/>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Times"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a:xfrm>
            <a:off x="685800" y="2286000"/>
            <a:ext cx="7772400" cy="1143000"/>
          </a:xfrm>
        </p:spPr>
        <p:txBody>
          <a:bodyPr/>
          <a:lstStyle/>
          <a:p>
            <a:pPr eaLnBrk="1" hangingPunct="1"/>
            <a:r>
              <a:rPr lang="en-US" sz="3200" dirty="0" smtClean="0">
                <a:latin typeface="Times" charset="0"/>
                <a:ea typeface="ＭＳ Ｐゴシック" charset="0"/>
                <a:cs typeface="ＭＳ Ｐゴシック" charset="0"/>
              </a:rPr>
              <a:t>Session 14: Relative Valuation</a:t>
            </a:r>
            <a:br>
              <a:rPr lang="en-US" sz="3200" dirty="0" smtClean="0">
                <a:latin typeface="Times" charset="0"/>
                <a:ea typeface="ＭＳ Ｐゴシック" charset="0"/>
                <a:cs typeface="ＭＳ Ｐゴシック" charset="0"/>
              </a:rPr>
            </a:br>
            <a:r>
              <a:rPr lang="en-US" sz="3200" dirty="0" smtClean="0">
                <a:latin typeface="Times" charset="0"/>
                <a:ea typeface="ＭＳ Ｐゴシック" charset="0"/>
                <a:cs typeface="ＭＳ Ｐゴシック" charset="0"/>
              </a:rPr>
              <a:t>Introduction and Basics</a:t>
            </a:r>
            <a:endParaRPr lang="en-US" sz="4400" dirty="0">
              <a:latin typeface="Times" charset="0"/>
              <a:ea typeface="ＭＳ Ｐゴシック" charset="0"/>
              <a:cs typeface="ＭＳ Ｐゴシック" charset="0"/>
            </a:endParaRPr>
          </a:p>
        </p:txBody>
      </p:sp>
      <p:sp>
        <p:nvSpPr>
          <p:cNvPr id="4098" name="Rectangle 3"/>
          <p:cNvSpPr>
            <a:spLocks noGrp="1" noChangeArrowheads="1"/>
          </p:cNvSpPr>
          <p:nvPr>
            <p:ph type="subTitle" idx="1"/>
          </p:nvPr>
        </p:nvSpPr>
        <p:spPr>
          <a:noFill/>
        </p:spPr>
        <p:txBody>
          <a:bodyPr/>
          <a:lstStyle/>
          <a:p>
            <a:pPr marL="342900" indent="-342900" eaLnBrk="1" hangingPunct="1"/>
            <a:endParaRPr lang="en-US" sz="1800"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26529343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Essence of  relative valuation?</a:t>
            </a:r>
          </a:p>
        </p:txBody>
      </p:sp>
      <p:sp>
        <p:nvSpPr>
          <p:cNvPr id="6146"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In relative valuation, the value of an asset is compared to the values assessed by the market for similar or comparable assets.</a:t>
            </a:r>
          </a:p>
          <a:p>
            <a:pPr eaLnBrk="1" hangingPunct="1"/>
            <a:r>
              <a:rPr lang="en-US" sz="1800">
                <a:latin typeface="Times" charset="0"/>
                <a:ea typeface="ＭＳ Ｐゴシック" charset="0"/>
                <a:cs typeface="ＭＳ Ｐゴシック" charset="0"/>
              </a:rPr>
              <a:t>To do relative valuation then,</a:t>
            </a:r>
          </a:p>
          <a:p>
            <a:pPr lvl="1" eaLnBrk="1" hangingPunct="1"/>
            <a:r>
              <a:rPr lang="en-US">
                <a:latin typeface="Times" charset="0"/>
                <a:ea typeface="ＭＳ Ｐゴシック" charset="0"/>
              </a:rPr>
              <a:t>we need to</a:t>
            </a:r>
            <a:r>
              <a:rPr lang="en-US" u="sng">
                <a:latin typeface="Times" charset="0"/>
                <a:ea typeface="ＭＳ Ｐゴシック" charset="0"/>
              </a:rPr>
              <a:t> identify comparable assets </a:t>
            </a:r>
            <a:r>
              <a:rPr lang="en-US">
                <a:latin typeface="Times" charset="0"/>
                <a:ea typeface="ＭＳ Ｐゴシック" charset="0"/>
              </a:rPr>
              <a:t>and obtain market values for these assets</a:t>
            </a:r>
          </a:p>
          <a:p>
            <a:pPr lvl="1" eaLnBrk="1" hangingPunct="1"/>
            <a:r>
              <a:rPr lang="en-US">
                <a:latin typeface="Times" charset="0"/>
                <a:ea typeface="ＭＳ Ｐゴシック" charset="0"/>
              </a:rPr>
              <a:t>convert these market values into </a:t>
            </a:r>
            <a:r>
              <a:rPr lang="en-US" u="sng">
                <a:latin typeface="Times" charset="0"/>
                <a:ea typeface="ＭＳ Ｐゴシック" charset="0"/>
              </a:rPr>
              <a:t>standardized values</a:t>
            </a:r>
            <a:r>
              <a:rPr lang="en-US">
                <a:latin typeface="Times" charset="0"/>
                <a:ea typeface="ＭＳ Ｐゴシック" charset="0"/>
              </a:rPr>
              <a:t>, since the absolute prices cannot be compared This process of standardizing creates price multiples.</a:t>
            </a:r>
          </a:p>
          <a:p>
            <a:pPr lvl="1" eaLnBrk="1" hangingPunct="1"/>
            <a:r>
              <a:rPr lang="en-US" u="sng">
                <a:latin typeface="Times" charset="0"/>
                <a:ea typeface="ＭＳ Ｐゴシック" charset="0"/>
              </a:rPr>
              <a:t>compare</a:t>
            </a:r>
            <a:r>
              <a:rPr lang="en-US">
                <a:latin typeface="Times" charset="0"/>
                <a:ea typeface="ＭＳ Ｐゴシック" charset="0"/>
              </a:rPr>
              <a:t> the standardized value or multiple for the asset being analyzed to the standardized values for comparable asset,</a:t>
            </a:r>
            <a:r>
              <a:rPr lang="en-US" u="sng">
                <a:latin typeface="Times" charset="0"/>
                <a:ea typeface="ＭＳ Ｐゴシック" charset="0"/>
              </a:rPr>
              <a:t> controlling for any differences </a:t>
            </a:r>
            <a:r>
              <a:rPr lang="en-US">
                <a:latin typeface="Times" charset="0"/>
                <a:ea typeface="ＭＳ Ｐゴシック" charset="0"/>
              </a:rPr>
              <a:t>between the firms that might affect the multiple, to judge whether the asset is under or over valued</a:t>
            </a:r>
          </a:p>
        </p:txBody>
      </p:sp>
    </p:spTree>
    <p:extLst>
      <p:ext uri="{BB962C8B-B14F-4D97-AF65-F5344CB8AC3E}">
        <p14:creationId xmlns:p14="http://schemas.microsoft.com/office/powerpoint/2010/main" val="116625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Relative valuation is pervasive…</a:t>
            </a:r>
          </a:p>
        </p:txBody>
      </p:sp>
      <p:sp>
        <p:nvSpPr>
          <p:cNvPr id="8194"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Most valuations on Wall Street are relative valuations. </a:t>
            </a:r>
          </a:p>
          <a:p>
            <a:pPr lvl="1" eaLnBrk="1" hangingPunct="1"/>
            <a:r>
              <a:rPr lang="en-US">
                <a:latin typeface="Times" charset="0"/>
                <a:ea typeface="ＭＳ Ｐゴシック" charset="0"/>
              </a:rPr>
              <a:t>Almost 85% of equity research reports are based upon a multiple and comparables.</a:t>
            </a:r>
          </a:p>
          <a:p>
            <a:pPr lvl="1" eaLnBrk="1" hangingPunct="1"/>
            <a:r>
              <a:rPr lang="en-US">
                <a:latin typeface="Times" charset="0"/>
                <a:ea typeface="ＭＳ Ｐゴシック" charset="0"/>
              </a:rPr>
              <a:t>More than 50% of all acquisition valuations are based upon multiples</a:t>
            </a:r>
          </a:p>
          <a:p>
            <a:pPr lvl="1" eaLnBrk="1" hangingPunct="1"/>
            <a:r>
              <a:rPr lang="en-US">
                <a:latin typeface="Times" charset="0"/>
                <a:ea typeface="ＭＳ Ｐゴシック" charset="0"/>
              </a:rPr>
              <a:t>Rules of thumb based on multiples are not only common but are often the basis for final valuation judgments.</a:t>
            </a:r>
          </a:p>
          <a:p>
            <a:pPr eaLnBrk="1" hangingPunct="1"/>
            <a:r>
              <a:rPr lang="en-US" sz="1800">
                <a:latin typeface="Times" charset="0"/>
                <a:ea typeface="ＭＳ Ｐゴシック" charset="0"/>
                <a:cs typeface="ＭＳ Ｐゴシック" charset="0"/>
              </a:rPr>
              <a:t>While there are more discounted cashflow valuations in consulting and corporate finance, they are often relative valuations masquerading as discounted cash flow valuations.</a:t>
            </a:r>
          </a:p>
          <a:p>
            <a:pPr lvl="1" eaLnBrk="1" hangingPunct="1"/>
            <a:r>
              <a:rPr lang="en-US">
                <a:latin typeface="Times" charset="0"/>
                <a:ea typeface="ＭＳ Ｐゴシック" charset="0"/>
              </a:rPr>
              <a:t>The objective in many discounted cashflow valuations is to back into a number that has been obtained by using a multiple.</a:t>
            </a:r>
          </a:p>
          <a:p>
            <a:pPr lvl="1" eaLnBrk="1" hangingPunct="1"/>
            <a:r>
              <a:rPr lang="en-US">
                <a:latin typeface="Times" charset="0"/>
                <a:ea typeface="ＭＳ Ｐゴシック" charset="0"/>
              </a:rPr>
              <a:t>The terminal value in a significant number of discounted cashflow valuations is estimated using a multiple.</a:t>
            </a:r>
          </a:p>
        </p:txBody>
      </p:sp>
    </p:spTree>
    <p:extLst>
      <p:ext uri="{BB962C8B-B14F-4D97-AF65-F5344CB8AC3E}">
        <p14:creationId xmlns:p14="http://schemas.microsoft.com/office/powerpoint/2010/main" val="411226797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Why relative valuation?</a:t>
            </a:r>
          </a:p>
        </p:txBody>
      </p:sp>
      <p:sp>
        <p:nvSpPr>
          <p:cNvPr id="10242" name="Rectangle 3"/>
          <p:cNvSpPr>
            <a:spLocks noGrp="1" noChangeArrowheads="1"/>
          </p:cNvSpPr>
          <p:nvPr>
            <p:ph idx="1"/>
          </p:nvPr>
        </p:nvSpPr>
        <p:spPr/>
        <p:txBody>
          <a:bodyPr/>
          <a:lstStyle/>
          <a:p>
            <a:pPr eaLnBrk="1" hangingPunct="1">
              <a:buFont typeface="Monotype Sorts" charset="0"/>
              <a:buNone/>
            </a:pPr>
            <a:r>
              <a:rPr lang="ja-JP" altLang="en-US" sz="1800">
                <a:latin typeface="Times" charset="0"/>
                <a:ea typeface="ＭＳ Ｐゴシック" charset="0"/>
                <a:cs typeface="ＭＳ Ｐゴシック" charset="0"/>
              </a:rPr>
              <a:t>“</a:t>
            </a:r>
            <a:r>
              <a:rPr lang="en-US" altLang="ja-JP" sz="1800">
                <a:solidFill>
                  <a:srgbClr val="000000"/>
                </a:solidFill>
                <a:latin typeface="Times" charset="0"/>
                <a:ea typeface="ＭＳ Ｐゴシック" charset="0"/>
                <a:cs typeface="ＭＳ Ｐゴシック" charset="0"/>
              </a:rPr>
              <a:t>If you think I</a:t>
            </a:r>
            <a:r>
              <a:rPr lang="ja-JP" altLang="en-US" sz="1800">
                <a:solidFill>
                  <a:srgbClr val="000000"/>
                </a:solidFill>
                <a:latin typeface="Times" charset="0"/>
                <a:ea typeface="ＭＳ Ｐゴシック" charset="0"/>
                <a:cs typeface="ＭＳ Ｐゴシック" charset="0"/>
              </a:rPr>
              <a:t>’</a:t>
            </a:r>
            <a:r>
              <a:rPr lang="en-US" altLang="ja-JP" sz="1800">
                <a:solidFill>
                  <a:srgbClr val="000000"/>
                </a:solidFill>
                <a:latin typeface="Times" charset="0"/>
                <a:ea typeface="ＭＳ Ｐゴシック" charset="0"/>
                <a:cs typeface="ＭＳ Ｐゴシック" charset="0"/>
              </a:rPr>
              <a:t>m crazy, you should see the guy who lives </a:t>
            </a:r>
          </a:p>
          <a:p>
            <a:pPr eaLnBrk="1" hangingPunct="1">
              <a:buFont typeface="Monotype Sorts" charset="0"/>
              <a:buNone/>
            </a:pPr>
            <a:r>
              <a:rPr lang="en-US" sz="1800">
                <a:solidFill>
                  <a:srgbClr val="000000"/>
                </a:solidFill>
                <a:latin typeface="Times" charset="0"/>
                <a:ea typeface="ＭＳ Ｐゴシック" charset="0"/>
                <a:cs typeface="ＭＳ Ｐゴシック" charset="0"/>
              </a:rPr>
              <a:t>across the hall</a:t>
            </a:r>
            <a:r>
              <a:rPr lang="ja-JP" altLang="en-US" sz="1800">
                <a:solidFill>
                  <a:srgbClr val="000000"/>
                </a:solidFill>
                <a:latin typeface="Times" charset="0"/>
                <a:ea typeface="ＭＳ Ｐゴシック" charset="0"/>
                <a:cs typeface="ＭＳ Ｐゴシック" charset="0"/>
              </a:rPr>
              <a:t>”</a:t>
            </a:r>
            <a:endParaRPr lang="en-US" altLang="ja-JP" sz="1800">
              <a:solidFill>
                <a:srgbClr val="000000"/>
              </a:solidFill>
              <a:latin typeface="Times" charset="0"/>
              <a:ea typeface="ＭＳ Ｐゴシック" charset="0"/>
              <a:cs typeface="ＭＳ Ｐゴシック" charset="0"/>
            </a:endParaRPr>
          </a:p>
          <a:p>
            <a:pPr eaLnBrk="1" hangingPunct="1">
              <a:buFont typeface="Monotype Sorts" charset="0"/>
              <a:buNone/>
            </a:pPr>
            <a:r>
              <a:rPr lang="en-US" sz="1800" i="1">
                <a:solidFill>
                  <a:srgbClr val="000000"/>
                </a:solidFill>
                <a:latin typeface="Times" charset="0"/>
                <a:ea typeface="ＭＳ Ｐゴシック" charset="0"/>
                <a:cs typeface="ＭＳ Ｐゴシック" charset="0"/>
              </a:rPr>
              <a:t>		Jerry Seinfeld talking about Kramer in a Seinfeld episode</a:t>
            </a:r>
          </a:p>
          <a:p>
            <a:pPr eaLnBrk="1" hangingPunct="1">
              <a:buFont typeface="Monotype Sorts" charset="0"/>
              <a:buNone/>
            </a:pPr>
            <a:endParaRPr lang="en-US" sz="1800">
              <a:solidFill>
                <a:srgbClr val="000000"/>
              </a:solidFill>
              <a:latin typeface="Times" charset="0"/>
              <a:ea typeface="ＭＳ Ｐゴシック" charset="0"/>
              <a:cs typeface="ＭＳ Ｐゴシック" charset="0"/>
            </a:endParaRPr>
          </a:p>
        </p:txBody>
      </p:sp>
      <p:sp>
        <p:nvSpPr>
          <p:cNvPr id="10244" name="Rectangle 5"/>
          <p:cNvSpPr>
            <a:spLocks noChangeArrowheads="1"/>
          </p:cNvSpPr>
          <p:nvPr/>
        </p:nvSpPr>
        <p:spPr bwMode="auto">
          <a:xfrm>
            <a:off x="1143000" y="3810000"/>
            <a:ext cx="78343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spcBef>
                <a:spcPct val="20000"/>
              </a:spcBef>
              <a:buClr>
                <a:schemeClr val="tx1"/>
              </a:buClr>
              <a:buSzPct val="75000"/>
              <a:buFont typeface="Monotype Sorts" charset="0"/>
              <a:buNone/>
            </a:pPr>
            <a:r>
              <a:rPr lang="ja-JP" altLang="en-US" sz="2000" baseline="0">
                <a:solidFill>
                  <a:srgbClr val="000000"/>
                </a:solidFill>
              </a:rPr>
              <a:t>“</a:t>
            </a:r>
            <a:r>
              <a:rPr lang="en-US" altLang="ja-JP" sz="2000" baseline="0">
                <a:solidFill>
                  <a:srgbClr val="000000"/>
                </a:solidFill>
              </a:rPr>
              <a:t> A little inaccuracy sometimes saves tons of explanation</a:t>
            </a:r>
            <a:r>
              <a:rPr lang="ja-JP" altLang="en-US" sz="2000" baseline="0">
                <a:solidFill>
                  <a:srgbClr val="000000"/>
                </a:solidFill>
              </a:rPr>
              <a:t>”</a:t>
            </a:r>
            <a:endParaRPr lang="en-US" altLang="ja-JP" sz="2000" baseline="0">
              <a:solidFill>
                <a:srgbClr val="000000"/>
              </a:solidFill>
            </a:endParaRPr>
          </a:p>
          <a:p>
            <a:pPr>
              <a:spcBef>
                <a:spcPct val="20000"/>
              </a:spcBef>
              <a:buClr>
                <a:schemeClr val="tx1"/>
              </a:buClr>
              <a:buSzPct val="75000"/>
              <a:buFont typeface="Monotype Sorts" charset="0"/>
              <a:buNone/>
            </a:pPr>
            <a:r>
              <a:rPr lang="en-US" sz="2000" baseline="0">
                <a:solidFill>
                  <a:srgbClr val="000000"/>
                </a:solidFill>
              </a:rPr>
              <a:t>							H.H. Munro</a:t>
            </a:r>
          </a:p>
        </p:txBody>
      </p:sp>
      <p:sp>
        <p:nvSpPr>
          <p:cNvPr id="10245" name="Rectangle 6"/>
          <p:cNvSpPr>
            <a:spLocks noChangeArrowheads="1"/>
          </p:cNvSpPr>
          <p:nvPr/>
        </p:nvSpPr>
        <p:spPr bwMode="auto">
          <a:xfrm>
            <a:off x="1143000" y="4724400"/>
            <a:ext cx="69802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spcBef>
                <a:spcPct val="20000"/>
              </a:spcBef>
              <a:buClr>
                <a:schemeClr val="tx1"/>
              </a:buClr>
              <a:buSzPct val="75000"/>
              <a:buFont typeface="Monotype Sorts" charset="0"/>
              <a:buNone/>
            </a:pPr>
            <a:r>
              <a:rPr lang="ja-JP" altLang="en-US" sz="1800" baseline="0">
                <a:solidFill>
                  <a:srgbClr val="000000"/>
                </a:solidFill>
              </a:rPr>
              <a:t>“</a:t>
            </a:r>
            <a:r>
              <a:rPr lang="en-US" altLang="ja-JP" sz="1800" baseline="0">
                <a:solidFill>
                  <a:srgbClr val="000000"/>
                </a:solidFill>
              </a:rPr>
              <a:t> If you are going to screw up, make sure that you have lots of company</a:t>
            </a:r>
            <a:r>
              <a:rPr lang="ja-JP" altLang="en-US" sz="1800" baseline="0">
                <a:solidFill>
                  <a:srgbClr val="000000"/>
                </a:solidFill>
              </a:rPr>
              <a:t>”</a:t>
            </a:r>
            <a:endParaRPr lang="en-US" altLang="ja-JP" sz="1800" baseline="0">
              <a:solidFill>
                <a:srgbClr val="000000"/>
              </a:solidFill>
            </a:endParaRPr>
          </a:p>
          <a:p>
            <a:pPr>
              <a:spcBef>
                <a:spcPct val="20000"/>
              </a:spcBef>
              <a:buClr>
                <a:schemeClr val="tx1"/>
              </a:buClr>
              <a:buSzPct val="75000"/>
              <a:buFont typeface="Monotype Sorts" charset="0"/>
              <a:buNone/>
            </a:pPr>
            <a:r>
              <a:rPr lang="en-US" sz="1800" baseline="0">
                <a:solidFill>
                  <a:srgbClr val="000000"/>
                </a:solidFill>
              </a:rPr>
              <a:t>				Ex-portfolio manager</a:t>
            </a:r>
          </a:p>
        </p:txBody>
      </p:sp>
    </p:spTree>
    <p:extLst>
      <p:ext uri="{BB962C8B-B14F-4D97-AF65-F5344CB8AC3E}">
        <p14:creationId xmlns:p14="http://schemas.microsoft.com/office/powerpoint/2010/main" val="6677909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So, you believe only in intrinsic value? Here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why you should still care about relative value</a:t>
            </a:r>
            <a:endParaRPr lang="en-US">
              <a:latin typeface="Times" charset="0"/>
              <a:ea typeface="ＭＳ Ｐゴシック" charset="0"/>
              <a:cs typeface="ＭＳ Ｐゴシック" charset="0"/>
            </a:endParaRPr>
          </a:p>
        </p:txBody>
      </p:sp>
      <p:sp>
        <p:nvSpPr>
          <p:cNvPr id="12290"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Even if you are a true believer in discounted cashflow valuation, presenting your findings on a relative valuation basis will make it more likely that your findings/recommendations will reach a receptive audience.</a:t>
            </a:r>
          </a:p>
          <a:p>
            <a:pPr eaLnBrk="1" hangingPunct="1"/>
            <a:r>
              <a:rPr lang="en-US" sz="1800">
                <a:latin typeface="Times" charset="0"/>
                <a:ea typeface="ＭＳ Ｐゴシック" charset="0"/>
                <a:cs typeface="ＭＳ Ｐゴシック" charset="0"/>
              </a:rPr>
              <a:t>In some cases, relative valuation can help find weak spots in discounted cash flow valuations and fix them.</a:t>
            </a:r>
          </a:p>
          <a:p>
            <a:pPr eaLnBrk="1" hangingPunct="1"/>
            <a:r>
              <a:rPr lang="en-US" sz="1800">
                <a:latin typeface="Times" charset="0"/>
                <a:ea typeface="ＭＳ Ｐゴシック" charset="0"/>
                <a:cs typeface="ＭＳ Ｐゴシック" charset="0"/>
              </a:rPr>
              <a:t>The problem with multiples is not in their use but in their abuse. If we can find ways to frame multiples right, we should be able to use them better.</a:t>
            </a:r>
          </a:p>
          <a:p>
            <a:pPr eaLnBrk="1" hangingPunct="1"/>
            <a:endParaRPr lang="en-US" sz="1800">
              <a:latin typeface="Times" charset="0"/>
              <a:ea typeface="ＭＳ Ｐゴシック" charset="0"/>
              <a:cs typeface="ＭＳ Ｐゴシック" charset="0"/>
            </a:endParaRPr>
          </a:p>
        </p:txBody>
      </p:sp>
    </p:spTree>
    <p:extLst>
      <p:ext uri="{BB962C8B-B14F-4D97-AF65-F5344CB8AC3E}">
        <p14:creationId xmlns:p14="http://schemas.microsoft.com/office/powerpoint/2010/main" val="12202230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spcBef>
                <a:spcPct val="96000"/>
              </a:spcBef>
            </a:pPr>
            <a:r>
              <a:rPr lang="en-US">
                <a:latin typeface="Times" charset="0"/>
                <a:ea typeface="ＭＳ Ｐゴシック" charset="0"/>
                <a:cs typeface="ＭＳ Ｐゴシック" charset="0"/>
              </a:rPr>
              <a:t>Multiples are just standardized estimates of price…</a:t>
            </a:r>
          </a:p>
        </p:txBody>
      </p:sp>
      <p:pic>
        <p:nvPicPr>
          <p:cNvPr id="14338" name="Picture 3"/>
          <p:cNvPicPr>
            <a:picLocks noGrp="1" noChangeAspect="1"/>
          </p:cNvPicPr>
          <p:nvPr>
            <p:ph idx="1"/>
          </p:nvPr>
        </p:nvPicPr>
        <p:blipFill>
          <a:blip r:embed="rId3">
            <a:extLst>
              <a:ext uri="{28A0092B-C50C-407E-A947-70E740481C1C}">
                <a14:useLocalDpi xmlns:a14="http://schemas.microsoft.com/office/drawing/2010/main" val="0"/>
              </a:ext>
            </a:extLst>
          </a:blip>
          <a:srcRect t="-12712" b="-12712"/>
          <a:stretch>
            <a:fillRect/>
          </a:stretch>
        </p:blipFill>
        <p:spPr>
          <a:solidFill>
            <a:srgbClr val="FFFFFF"/>
          </a:solidFill>
        </p:spPr>
      </p:pic>
    </p:spTree>
    <p:extLst>
      <p:ext uri="{BB962C8B-B14F-4D97-AF65-F5344CB8AC3E}">
        <p14:creationId xmlns:p14="http://schemas.microsoft.com/office/powerpoint/2010/main" val="4336471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Four Steps to Understanding Multiples</a:t>
            </a:r>
          </a:p>
        </p:txBody>
      </p:sp>
      <p:sp>
        <p:nvSpPr>
          <p:cNvPr id="16386" name="Rectangle 3"/>
          <p:cNvSpPr>
            <a:spLocks noGrp="1" noChangeArrowheads="1"/>
          </p:cNvSpPr>
          <p:nvPr>
            <p:ph idx="1"/>
          </p:nvPr>
        </p:nvSpPr>
        <p:spPr/>
        <p:txBody>
          <a:bodyPr/>
          <a:lstStyle/>
          <a:p>
            <a:pPr eaLnBrk="1" hangingPunct="1">
              <a:lnSpc>
                <a:spcPct val="90000"/>
              </a:lnSpc>
            </a:pPr>
            <a:r>
              <a:rPr lang="en-US">
                <a:latin typeface="Times" charset="0"/>
                <a:ea typeface="ＭＳ Ｐゴシック" charset="0"/>
                <a:cs typeface="ＭＳ Ｐゴシック" charset="0"/>
              </a:rPr>
              <a:t>Define the multiple</a:t>
            </a:r>
          </a:p>
          <a:p>
            <a:pPr lvl="1" eaLnBrk="1" hangingPunct="1">
              <a:lnSpc>
                <a:spcPct val="90000"/>
              </a:lnSpc>
            </a:pPr>
            <a:r>
              <a:rPr lang="en-US">
                <a:latin typeface="Times" charset="0"/>
                <a:ea typeface="ＭＳ Ｐゴシック" charset="0"/>
              </a:rPr>
              <a:t>In use, the same multiple can be defined in </a:t>
            </a:r>
            <a:r>
              <a:rPr lang="en-US" u="sng">
                <a:latin typeface="Times" charset="0"/>
                <a:ea typeface="ＭＳ Ｐゴシック" charset="0"/>
              </a:rPr>
              <a:t>different ways </a:t>
            </a:r>
            <a:r>
              <a:rPr lang="en-US">
                <a:latin typeface="Times" charset="0"/>
                <a:ea typeface="ＭＳ Ｐゴシック" charset="0"/>
              </a:rPr>
              <a:t>by different users. When comparing and using multiples, estimated by someone else, it is critical that we </a:t>
            </a:r>
            <a:r>
              <a:rPr lang="en-US" u="sng">
                <a:latin typeface="Times" charset="0"/>
                <a:ea typeface="ＭＳ Ｐゴシック" charset="0"/>
              </a:rPr>
              <a:t>understand how the multiples have been estimated</a:t>
            </a:r>
            <a:endParaRPr lang="en-US">
              <a:latin typeface="Times" charset="0"/>
              <a:ea typeface="ＭＳ Ｐゴシック" charset="0"/>
            </a:endParaRPr>
          </a:p>
          <a:p>
            <a:pPr eaLnBrk="1" hangingPunct="1">
              <a:lnSpc>
                <a:spcPct val="90000"/>
              </a:lnSpc>
            </a:pPr>
            <a:r>
              <a:rPr lang="en-US">
                <a:latin typeface="Times" charset="0"/>
                <a:ea typeface="ＭＳ Ｐゴシック" charset="0"/>
                <a:cs typeface="ＭＳ Ｐゴシック" charset="0"/>
              </a:rPr>
              <a:t>Describe the multiple</a:t>
            </a:r>
          </a:p>
          <a:p>
            <a:pPr lvl="1" eaLnBrk="1" hangingPunct="1">
              <a:lnSpc>
                <a:spcPct val="90000"/>
              </a:lnSpc>
            </a:pPr>
            <a:r>
              <a:rPr lang="en-US">
                <a:latin typeface="Times" charset="0"/>
                <a:ea typeface="ＭＳ Ｐゴシック" charset="0"/>
              </a:rPr>
              <a:t>Too many people who use a multiple have </a:t>
            </a:r>
            <a:r>
              <a:rPr lang="en-US" u="sng">
                <a:latin typeface="Times" charset="0"/>
                <a:ea typeface="ＭＳ Ｐゴシック" charset="0"/>
              </a:rPr>
              <a:t>no idea what its cross sectional distribution </a:t>
            </a:r>
            <a:r>
              <a:rPr lang="en-US">
                <a:latin typeface="Times" charset="0"/>
                <a:ea typeface="ＭＳ Ｐゴシック" charset="0"/>
              </a:rPr>
              <a:t>is. If you do not know what the cross sectional distribution of a multiple is, it is difficult to look at a number and pass judgment on whether it is too high or low.</a:t>
            </a:r>
          </a:p>
          <a:p>
            <a:pPr eaLnBrk="1" hangingPunct="1">
              <a:lnSpc>
                <a:spcPct val="90000"/>
              </a:lnSpc>
            </a:pPr>
            <a:r>
              <a:rPr lang="en-US">
                <a:latin typeface="Times" charset="0"/>
                <a:ea typeface="ＭＳ Ｐゴシック" charset="0"/>
                <a:cs typeface="ＭＳ Ｐゴシック" charset="0"/>
              </a:rPr>
              <a:t>Analyze the multiple</a:t>
            </a:r>
          </a:p>
          <a:p>
            <a:pPr lvl="1" eaLnBrk="1" hangingPunct="1">
              <a:lnSpc>
                <a:spcPct val="90000"/>
              </a:lnSpc>
            </a:pPr>
            <a:r>
              <a:rPr lang="en-US">
                <a:latin typeface="Times" charset="0"/>
                <a:ea typeface="ＭＳ Ｐゴシック" charset="0"/>
              </a:rPr>
              <a:t>It is critical that we </a:t>
            </a:r>
            <a:r>
              <a:rPr lang="en-US" u="sng">
                <a:latin typeface="Times" charset="0"/>
                <a:ea typeface="ＭＳ Ｐゴシック" charset="0"/>
              </a:rPr>
              <a:t>understand the fundamentals </a:t>
            </a:r>
            <a:r>
              <a:rPr lang="en-US">
                <a:latin typeface="Times" charset="0"/>
                <a:ea typeface="ＭＳ Ｐゴシック" charset="0"/>
              </a:rPr>
              <a:t>that drive each multiple, and the </a:t>
            </a:r>
            <a:r>
              <a:rPr lang="en-US" u="sng">
                <a:latin typeface="Times" charset="0"/>
                <a:ea typeface="ＭＳ Ｐゴシック" charset="0"/>
              </a:rPr>
              <a:t>nature of the relationship </a:t>
            </a:r>
            <a:r>
              <a:rPr lang="en-US">
                <a:latin typeface="Times" charset="0"/>
                <a:ea typeface="ＭＳ Ｐゴシック" charset="0"/>
              </a:rPr>
              <a:t>between the multiple and each variable.</a:t>
            </a:r>
          </a:p>
          <a:p>
            <a:pPr eaLnBrk="1" hangingPunct="1">
              <a:lnSpc>
                <a:spcPct val="90000"/>
              </a:lnSpc>
            </a:pPr>
            <a:r>
              <a:rPr lang="en-US">
                <a:latin typeface="Times" charset="0"/>
                <a:ea typeface="ＭＳ Ｐゴシック" charset="0"/>
                <a:cs typeface="ＭＳ Ｐゴシック" charset="0"/>
              </a:rPr>
              <a:t>Apply the multiple</a:t>
            </a:r>
          </a:p>
          <a:p>
            <a:pPr lvl="1" eaLnBrk="1" hangingPunct="1">
              <a:lnSpc>
                <a:spcPct val="90000"/>
              </a:lnSpc>
            </a:pPr>
            <a:r>
              <a:rPr lang="en-US">
                <a:latin typeface="Times" charset="0"/>
                <a:ea typeface="ＭＳ Ｐゴシック" charset="0"/>
              </a:rPr>
              <a:t>Defining the </a:t>
            </a:r>
            <a:r>
              <a:rPr lang="en-US" u="sng">
                <a:latin typeface="Times" charset="0"/>
                <a:ea typeface="ＭＳ Ｐゴシック" charset="0"/>
              </a:rPr>
              <a:t>comparable universe </a:t>
            </a:r>
            <a:r>
              <a:rPr lang="en-US">
                <a:latin typeface="Times" charset="0"/>
                <a:ea typeface="ＭＳ Ｐゴシック" charset="0"/>
              </a:rPr>
              <a:t>and </a:t>
            </a:r>
            <a:r>
              <a:rPr lang="en-US" u="sng">
                <a:latin typeface="Times" charset="0"/>
                <a:ea typeface="ＭＳ Ｐゴシック" charset="0"/>
              </a:rPr>
              <a:t>controlling for differences </a:t>
            </a:r>
            <a:r>
              <a:rPr lang="en-US">
                <a:latin typeface="Times" charset="0"/>
                <a:ea typeface="ＭＳ Ｐゴシック" charset="0"/>
              </a:rPr>
              <a:t>is far more difficult in practice than it is in theory.</a:t>
            </a:r>
          </a:p>
        </p:txBody>
      </p:sp>
    </p:spTree>
    <p:extLst>
      <p:ext uri="{BB962C8B-B14F-4D97-AF65-F5344CB8AC3E}">
        <p14:creationId xmlns:p14="http://schemas.microsoft.com/office/powerpoint/2010/main" val="1999634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Definitional Tests</a:t>
            </a:r>
          </a:p>
        </p:txBody>
      </p:sp>
      <p:sp>
        <p:nvSpPr>
          <p:cNvPr id="18434"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Is the multiple consistently defined?</a:t>
            </a:r>
          </a:p>
          <a:p>
            <a:pPr lvl="1" eaLnBrk="1" hangingPunct="1"/>
            <a:r>
              <a:rPr lang="en-US" b="1">
                <a:solidFill>
                  <a:schemeClr val="accent2"/>
                </a:solidFill>
                <a:latin typeface="Times" charset="0"/>
                <a:ea typeface="ＭＳ Ｐゴシック" charset="0"/>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r>
              <a:rPr lang="en-US" sz="1800">
                <a:latin typeface="Times" charset="0"/>
                <a:ea typeface="ＭＳ Ｐゴシック" charset="0"/>
                <a:cs typeface="ＭＳ Ｐゴシック" charset="0"/>
              </a:rPr>
              <a:t>Is the multiple uniformly estimated?</a:t>
            </a:r>
          </a:p>
          <a:p>
            <a:pPr lvl="1" eaLnBrk="1" hangingPunct="1"/>
            <a:r>
              <a:rPr lang="en-US">
                <a:latin typeface="Times" charset="0"/>
                <a:ea typeface="ＭＳ Ｐゴシック" charset="0"/>
              </a:rPr>
              <a:t>The variables used in defining the multiple </a:t>
            </a:r>
            <a:r>
              <a:rPr lang="en-US" u="sng">
                <a:latin typeface="Times" charset="0"/>
                <a:ea typeface="ＭＳ Ｐゴシック" charset="0"/>
              </a:rPr>
              <a:t>should be estimated uniformly </a:t>
            </a:r>
            <a:r>
              <a:rPr lang="en-US">
                <a:latin typeface="Times" charset="0"/>
                <a:ea typeface="ＭＳ Ｐゴシック" charset="0"/>
              </a:rPr>
              <a:t>across assets in the </a:t>
            </a:r>
            <a:r>
              <a:rPr lang="ja-JP" altLang="en-US">
                <a:latin typeface="Times" charset="0"/>
                <a:ea typeface="ＭＳ Ｐゴシック" charset="0"/>
              </a:rPr>
              <a:t>“</a:t>
            </a:r>
            <a:r>
              <a:rPr lang="en-US" altLang="ja-JP">
                <a:latin typeface="Times" charset="0"/>
                <a:ea typeface="ＭＳ Ｐゴシック" charset="0"/>
              </a:rPr>
              <a:t>comparable firm</a:t>
            </a:r>
            <a:r>
              <a:rPr lang="ja-JP" altLang="en-US">
                <a:latin typeface="Times" charset="0"/>
                <a:ea typeface="ＭＳ Ｐゴシック" charset="0"/>
              </a:rPr>
              <a:t>”</a:t>
            </a:r>
            <a:r>
              <a:rPr lang="en-US" altLang="ja-JP">
                <a:latin typeface="Times" charset="0"/>
                <a:ea typeface="ＭＳ Ｐゴシック" charset="0"/>
              </a:rPr>
              <a:t> list.</a:t>
            </a:r>
          </a:p>
          <a:p>
            <a:pPr lvl="1" eaLnBrk="1" hangingPunct="1"/>
            <a:r>
              <a:rPr lang="en-US">
                <a:latin typeface="Times" charset="0"/>
                <a:ea typeface="ＭＳ Ｐゴシック" charset="0"/>
              </a:rPr>
              <a:t>If earnings-based multiples are used, the </a:t>
            </a:r>
            <a:r>
              <a:rPr lang="en-US" u="sng">
                <a:latin typeface="Times" charset="0"/>
                <a:ea typeface="ＭＳ Ｐゴシック" charset="0"/>
              </a:rPr>
              <a:t>accounting rules </a:t>
            </a:r>
            <a:r>
              <a:rPr lang="en-US">
                <a:latin typeface="Times" charset="0"/>
                <a:ea typeface="ＭＳ Ｐゴシック" charset="0"/>
              </a:rPr>
              <a:t>to measure earnings should be applied consistently across assets. The same rule applies with book-value based multiples.</a:t>
            </a:r>
          </a:p>
        </p:txBody>
      </p:sp>
    </p:spTree>
    <p:extLst>
      <p:ext uri="{BB962C8B-B14F-4D97-AF65-F5344CB8AC3E}">
        <p14:creationId xmlns:p14="http://schemas.microsoft.com/office/powerpoint/2010/main" val="2171076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Descriptive Tests</a:t>
            </a:r>
          </a:p>
        </p:txBody>
      </p:sp>
      <p:sp>
        <p:nvSpPr>
          <p:cNvPr id="20482"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What is the </a:t>
            </a:r>
            <a:r>
              <a:rPr lang="en-US" sz="1800" u="sng">
                <a:latin typeface="Times" charset="0"/>
                <a:ea typeface="ＭＳ Ｐゴシック" charset="0"/>
                <a:cs typeface="ＭＳ Ｐゴシック" charset="0"/>
              </a:rPr>
              <a:t>average and standard deviation </a:t>
            </a:r>
            <a:r>
              <a:rPr lang="en-US" sz="1800">
                <a:latin typeface="Times" charset="0"/>
                <a:ea typeface="ＭＳ Ｐゴシック" charset="0"/>
                <a:cs typeface="ＭＳ Ｐゴシック" charset="0"/>
              </a:rPr>
              <a:t>for this multiple, across the universe (market)?</a:t>
            </a:r>
          </a:p>
          <a:p>
            <a:pPr eaLnBrk="1" hangingPunct="1"/>
            <a:r>
              <a:rPr lang="en-US" sz="1800">
                <a:latin typeface="Times" charset="0"/>
                <a:ea typeface="ＭＳ Ｐゴシック" charset="0"/>
                <a:cs typeface="ＭＳ Ｐゴシック" charset="0"/>
              </a:rPr>
              <a:t>How asymmetric is the distribution and what is the effect of this asymmetry on the moments of  the distribution? </a:t>
            </a:r>
          </a:p>
          <a:p>
            <a:pPr eaLnBrk="1" hangingPunct="1"/>
            <a:r>
              <a:rPr lang="en-US" sz="1800">
                <a:latin typeface="Times" charset="0"/>
                <a:ea typeface="ＭＳ Ｐゴシック" charset="0"/>
                <a:cs typeface="ＭＳ Ｐゴシック" charset="0"/>
              </a:rPr>
              <a:t>How </a:t>
            </a:r>
            <a:r>
              <a:rPr lang="en-US" sz="1800" u="sng">
                <a:latin typeface="Times" charset="0"/>
                <a:ea typeface="ＭＳ Ｐゴシック" charset="0"/>
                <a:cs typeface="ＭＳ Ｐゴシック" charset="0"/>
              </a:rPr>
              <a:t>large are the outliers </a:t>
            </a:r>
            <a:r>
              <a:rPr lang="en-US" sz="1800">
                <a:latin typeface="Times" charset="0"/>
                <a:ea typeface="ＭＳ Ｐゴシック" charset="0"/>
                <a:cs typeface="ＭＳ Ｐゴシック" charset="0"/>
              </a:rPr>
              <a:t>to the distribution, and</a:t>
            </a:r>
            <a:r>
              <a:rPr lang="en-US" sz="1800" u="sng">
                <a:latin typeface="Times" charset="0"/>
                <a:ea typeface="ＭＳ Ｐゴシック" charset="0"/>
                <a:cs typeface="ＭＳ Ｐゴシック" charset="0"/>
              </a:rPr>
              <a:t> how do we deal </a:t>
            </a:r>
            <a:r>
              <a:rPr lang="en-US" sz="1800">
                <a:latin typeface="Times" charset="0"/>
                <a:ea typeface="ＭＳ Ｐゴシック" charset="0"/>
                <a:cs typeface="ＭＳ Ｐゴシック" charset="0"/>
              </a:rPr>
              <a:t>with the outliers?</a:t>
            </a:r>
          </a:p>
          <a:p>
            <a:pPr lvl="1" eaLnBrk="1" hangingPunct="1"/>
            <a:r>
              <a:rPr lang="en-US">
                <a:latin typeface="Times" charset="0"/>
                <a:ea typeface="ＭＳ Ｐゴシック" charset="0"/>
              </a:rPr>
              <a:t>Throwing out the outliers may seem like an obvious solution, but if the outliers all lie on one side of the distribution, this can lead to a biased estimate.</a:t>
            </a:r>
          </a:p>
          <a:p>
            <a:pPr lvl="1" eaLnBrk="1" hangingPunct="1"/>
            <a:r>
              <a:rPr lang="en-US">
                <a:latin typeface="Times" charset="0"/>
                <a:ea typeface="ＭＳ Ｐゴシック" charset="0"/>
              </a:rPr>
              <a:t>Capping the outliers is another solution, though the point at which you cap is arbitrary and can skew results</a:t>
            </a:r>
          </a:p>
          <a:p>
            <a:pPr eaLnBrk="1" hangingPunct="1"/>
            <a:r>
              <a:rPr lang="en-US" sz="1800">
                <a:latin typeface="Times" charset="0"/>
                <a:ea typeface="ＭＳ Ｐゴシック" charset="0"/>
                <a:cs typeface="ＭＳ Ｐゴシック" charset="0"/>
              </a:rPr>
              <a:t>Are there cases where the multiple </a:t>
            </a:r>
            <a:r>
              <a:rPr lang="en-US" sz="1800" u="sng">
                <a:latin typeface="Times" charset="0"/>
                <a:ea typeface="ＭＳ Ｐゴシック" charset="0"/>
                <a:cs typeface="ＭＳ Ｐゴシック" charset="0"/>
              </a:rPr>
              <a:t>cannot be estimated</a:t>
            </a:r>
            <a:r>
              <a:rPr lang="en-US" sz="1800">
                <a:latin typeface="Times" charset="0"/>
                <a:ea typeface="ＭＳ Ｐゴシック" charset="0"/>
                <a:cs typeface="ＭＳ Ｐゴシック" charset="0"/>
              </a:rPr>
              <a:t>? Will ignoring these cases lead to a </a:t>
            </a:r>
            <a:r>
              <a:rPr lang="en-US" sz="1800" u="sng">
                <a:latin typeface="Times" charset="0"/>
                <a:ea typeface="ＭＳ Ｐゴシック" charset="0"/>
                <a:cs typeface="ＭＳ Ｐゴシック" charset="0"/>
              </a:rPr>
              <a:t>biased estimate </a:t>
            </a:r>
            <a:r>
              <a:rPr lang="en-US" sz="1800">
                <a:latin typeface="Times" charset="0"/>
                <a:ea typeface="ＭＳ Ｐゴシック" charset="0"/>
                <a:cs typeface="ＭＳ Ｐゴシック" charset="0"/>
              </a:rPr>
              <a:t>of the multiple?</a:t>
            </a:r>
          </a:p>
          <a:p>
            <a:pPr eaLnBrk="1" hangingPunct="1"/>
            <a:r>
              <a:rPr lang="en-US" sz="1800">
                <a:latin typeface="Times" charset="0"/>
                <a:ea typeface="ＭＳ Ｐゴシック" charset="0"/>
                <a:cs typeface="ＭＳ Ｐゴシック" charset="0"/>
              </a:rPr>
              <a:t>How has this multiple </a:t>
            </a:r>
            <a:r>
              <a:rPr lang="en-US" sz="1800" u="sng">
                <a:latin typeface="Times" charset="0"/>
                <a:ea typeface="ＭＳ Ｐゴシック" charset="0"/>
                <a:cs typeface="ＭＳ Ｐゴシック" charset="0"/>
              </a:rPr>
              <a:t>changed over time?</a:t>
            </a:r>
          </a:p>
        </p:txBody>
      </p:sp>
    </p:spTree>
    <p:extLst>
      <p:ext uri="{BB962C8B-B14F-4D97-AF65-F5344CB8AC3E}">
        <p14:creationId xmlns:p14="http://schemas.microsoft.com/office/powerpoint/2010/main" val="3559567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Analytical Tests</a:t>
            </a:r>
          </a:p>
        </p:txBody>
      </p:sp>
      <p:sp>
        <p:nvSpPr>
          <p:cNvPr id="22530"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What are the </a:t>
            </a:r>
            <a:r>
              <a:rPr lang="en-US" sz="1800" u="sng">
                <a:latin typeface="Times" charset="0"/>
                <a:ea typeface="ＭＳ Ｐゴシック" charset="0"/>
                <a:cs typeface="ＭＳ Ｐゴシック" charset="0"/>
              </a:rPr>
              <a:t>fundamentals</a:t>
            </a:r>
            <a:r>
              <a:rPr lang="en-US" sz="1800">
                <a:latin typeface="Times" charset="0"/>
                <a:ea typeface="ＭＳ Ｐゴシック" charset="0"/>
                <a:cs typeface="ＭＳ Ｐゴシック" charset="0"/>
              </a:rPr>
              <a:t> that determine and drive these multiples?</a:t>
            </a:r>
          </a:p>
          <a:p>
            <a:pPr lvl="1" eaLnBrk="1" hangingPunct="1"/>
            <a:r>
              <a:rPr lang="en-US">
                <a:solidFill>
                  <a:schemeClr val="accent2"/>
                </a:solidFill>
                <a:latin typeface="Times" charset="0"/>
                <a:ea typeface="ＭＳ Ｐゴシック" charset="0"/>
              </a:rPr>
              <a:t>Proposition 2: Embedded in every multiple are all of the variables that drive every discounted cash flow valuation - growth, risk and cash flow patterns.</a:t>
            </a:r>
          </a:p>
          <a:p>
            <a:pPr eaLnBrk="1" hangingPunct="1"/>
            <a:r>
              <a:rPr lang="en-US" sz="1800">
                <a:latin typeface="Times" charset="0"/>
                <a:ea typeface="ＭＳ Ｐゴシック" charset="0"/>
                <a:cs typeface="ＭＳ Ｐゴシック" charset="0"/>
              </a:rPr>
              <a:t>How do </a:t>
            </a:r>
            <a:r>
              <a:rPr lang="en-US" sz="1800" u="sng">
                <a:latin typeface="Times" charset="0"/>
                <a:ea typeface="ＭＳ Ｐゴシック" charset="0"/>
                <a:cs typeface="ＭＳ Ｐゴシック" charset="0"/>
              </a:rPr>
              <a:t>changes in these fundamentals </a:t>
            </a:r>
            <a:r>
              <a:rPr lang="en-US" sz="1800">
                <a:latin typeface="Times" charset="0"/>
                <a:ea typeface="ＭＳ Ｐゴシック" charset="0"/>
                <a:cs typeface="ＭＳ Ｐゴシック" charset="0"/>
              </a:rPr>
              <a:t>change the multiple?</a:t>
            </a:r>
          </a:p>
          <a:p>
            <a:pPr lvl="1" eaLnBrk="1" hangingPunct="1"/>
            <a:r>
              <a:rPr lang="en-US">
                <a:latin typeface="Times" charset="0"/>
                <a:ea typeface="ＭＳ Ｐゴシック" charset="0"/>
              </a:rPr>
              <a:t>The relationship between a fundamental (like growth) and a multiple (such as PE) is almost never linear. </a:t>
            </a:r>
          </a:p>
          <a:p>
            <a:pPr lvl="1" eaLnBrk="1" hangingPunct="1"/>
            <a:r>
              <a:rPr lang="en-US" b="1">
                <a:solidFill>
                  <a:schemeClr val="accent2"/>
                </a:solidFill>
                <a:latin typeface="Times" charset="0"/>
                <a:ea typeface="ＭＳ Ｐゴシック" charset="0"/>
              </a:rPr>
              <a:t>Proposition 3: It is impossible to properly compare firms on a multiple, if we do not know how fundamentals and the multiple move.</a:t>
            </a:r>
            <a:endParaRPr lang="en-US" b="1">
              <a:solidFill>
                <a:schemeClr val="hlink"/>
              </a:solidFill>
              <a:latin typeface="Times" charset="0"/>
              <a:ea typeface="ＭＳ Ｐゴシック" charset="0"/>
            </a:endParaRPr>
          </a:p>
        </p:txBody>
      </p:sp>
      <p:pic>
        <p:nvPicPr>
          <p:cNvPr id="2253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495800"/>
            <a:ext cx="7010400" cy="167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5106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Application Tests</a:t>
            </a:r>
          </a:p>
        </p:txBody>
      </p:sp>
      <p:sp>
        <p:nvSpPr>
          <p:cNvPr id="24578"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Given the firm that we are valuing, what is a </a:t>
            </a:r>
            <a:r>
              <a:rPr lang="ja-JP" altLang="en-US" sz="1800">
                <a:latin typeface="Times" charset="0"/>
                <a:ea typeface="ＭＳ Ｐゴシック" charset="0"/>
                <a:cs typeface="ＭＳ Ｐゴシック" charset="0"/>
              </a:rPr>
              <a:t>“</a:t>
            </a:r>
            <a:r>
              <a:rPr lang="en-US" altLang="ja-JP" sz="1800">
                <a:latin typeface="Times" charset="0"/>
                <a:ea typeface="ＭＳ Ｐゴシック" charset="0"/>
                <a:cs typeface="ＭＳ Ｐゴシック" charset="0"/>
              </a:rPr>
              <a:t>comparable</a:t>
            </a:r>
            <a:r>
              <a:rPr lang="ja-JP" altLang="en-US" sz="1800">
                <a:latin typeface="Times" charset="0"/>
                <a:ea typeface="ＭＳ Ｐゴシック" charset="0"/>
                <a:cs typeface="ＭＳ Ｐゴシック" charset="0"/>
              </a:rPr>
              <a:t>”</a:t>
            </a:r>
            <a:r>
              <a:rPr lang="en-US" altLang="ja-JP" sz="1800">
                <a:latin typeface="Times" charset="0"/>
                <a:ea typeface="ＭＳ Ｐゴシック" charset="0"/>
                <a:cs typeface="ＭＳ Ｐゴシック" charset="0"/>
              </a:rPr>
              <a:t> firm?</a:t>
            </a:r>
          </a:p>
          <a:p>
            <a:pPr lvl="1" eaLnBrk="1" hangingPunct="1"/>
            <a:r>
              <a:rPr lang="en-US">
                <a:latin typeface="Times" charset="0"/>
                <a:ea typeface="ＭＳ Ｐゴシック" charset="0"/>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r>
              <a:rPr lang="en-US" b="1">
                <a:solidFill>
                  <a:schemeClr val="accent2"/>
                </a:solidFill>
                <a:latin typeface="Times" charset="0"/>
                <a:ea typeface="ＭＳ Ｐゴシック" charset="0"/>
              </a:rPr>
              <a:t>Proposition 4: There is no reason why a firm cannot be compared with another firm in a very different business, if the two firms have the same risk, growth and cash flow characteristics.</a:t>
            </a:r>
          </a:p>
          <a:p>
            <a:pPr eaLnBrk="1" hangingPunct="1"/>
            <a:r>
              <a:rPr lang="en-US" sz="1800">
                <a:latin typeface="Times" charset="0"/>
                <a:ea typeface="ＭＳ Ｐゴシック" charset="0"/>
                <a:cs typeface="ＭＳ Ｐゴシック" charset="0"/>
              </a:rPr>
              <a:t>Given the comparable firms, how do we adjust for differences across firms on  the fundamentals?</a:t>
            </a:r>
          </a:p>
          <a:p>
            <a:pPr lvl="1" eaLnBrk="1" hangingPunct="1"/>
            <a:r>
              <a:rPr lang="en-US" b="1">
                <a:solidFill>
                  <a:schemeClr val="accent2"/>
                </a:solidFill>
                <a:latin typeface="Times" charset="0"/>
                <a:ea typeface="ＭＳ Ｐゴシック" charset="0"/>
              </a:rPr>
              <a:t>Proposition 5: It is impossible to find an exactly identical firm to the one you are valuing.</a:t>
            </a:r>
          </a:p>
        </p:txBody>
      </p:sp>
    </p:spTree>
    <p:extLst>
      <p:ext uri="{BB962C8B-B14F-4D97-AF65-F5344CB8AC3E}">
        <p14:creationId xmlns:p14="http://schemas.microsoft.com/office/powerpoint/2010/main" val="21131199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20</TotalTime>
  <Words>2099</Words>
  <Application>Microsoft Macintosh PowerPoint</Application>
  <PresentationFormat>Letter Paper (8.5x11 in)</PresentationFormat>
  <Paragraphs>86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HGV slides</vt:lpstr>
      <vt:lpstr>Session 14: Relative Valuation Introduction and Basics</vt:lpstr>
      <vt:lpstr>The Essence of  relative valuation?</vt:lpstr>
      <vt:lpstr>Relative valuation is pervasive…</vt:lpstr>
      <vt:lpstr>Why relative valuation?</vt:lpstr>
      <vt:lpstr>So, you believe only in intrinsic value? Here’s why you should still care about relative value</vt:lpstr>
      <vt:lpstr>Multiples are just standardized estimates of price…</vt:lpstr>
      <vt:lpstr>The Four Steps to Understanding Multiples</vt:lpstr>
      <vt:lpstr>Definitional Tests</vt:lpstr>
      <vt:lpstr>Descriptive Tests</vt:lpstr>
      <vt:lpstr>Analytical Tests</vt:lpstr>
      <vt:lpstr>Application Tests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14: Relative Valuation Introduction and Basics</dc:title>
  <dc:creator>Aswath Damodaran</dc:creator>
  <cp:lastModifiedBy>Aswath Damodaran</cp:lastModifiedBy>
  <cp:revision>5</cp:revision>
  <dcterms:created xsi:type="dcterms:W3CDTF">2011-11-03T14:27:47Z</dcterms:created>
  <dcterms:modified xsi:type="dcterms:W3CDTF">2012-02-10T16:40:46Z</dcterms:modified>
</cp:coreProperties>
</file>