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6.bin" ContentType="application/vnd.openxmlformats-officedocument.oleObject"/>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4"/>
  </p:notesMasterIdLst>
  <p:sldIdLst>
    <p:sldId id="271" r:id="rId2"/>
    <p:sldId id="257" r:id="rId3"/>
    <p:sldId id="258" r:id="rId4"/>
    <p:sldId id="259" r:id="rId5"/>
    <p:sldId id="260" r:id="rId6"/>
    <p:sldId id="261" r:id="rId7"/>
    <p:sldId id="262" r:id="rId8"/>
    <p:sldId id="270" r:id="rId9"/>
    <p:sldId id="272" r:id="rId10"/>
    <p:sldId id="273" r:id="rId11"/>
    <p:sldId id="274" r:id="rId12"/>
    <p:sldId id="275"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3" d="100"/>
          <a:sy n="113" d="100"/>
        </p:scale>
        <p:origin x="-158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1" Type="http://schemas.openxmlformats.org/officeDocument/2006/relationships/image" Target="../media/image5.emf"/><Relationship Id="rId2"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A1AAF6-CF7F-D94A-B1B2-675463C056D4}"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57D00D-3D34-4E40-98DD-F662F9FEAF9B}" type="slidenum">
              <a:rPr lang="en-US" smtClean="0"/>
              <a:t>‹#›</a:t>
            </a:fld>
            <a:endParaRPr lang="en-US"/>
          </a:p>
        </p:txBody>
      </p:sp>
    </p:spTree>
    <p:extLst>
      <p:ext uri="{BB962C8B-B14F-4D97-AF65-F5344CB8AC3E}">
        <p14:creationId xmlns:p14="http://schemas.microsoft.com/office/powerpoint/2010/main" val="7749018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only the tip of the iceberg. You can have EPS before and after extraordinary items, primary and diluted EPS..</a:t>
            </a:r>
          </a:p>
          <a:p>
            <a:r>
              <a:rPr lang="en-US">
                <a:latin typeface="Times"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Times"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dataset (contains about 7200 firms in the overall sample). Notice that the distributions are skewed to the left and that we have capped the PE ratios at 100….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Four things to note…</a:t>
            </a:r>
          </a:p>
          <a:p>
            <a:pPr marL="228600" indent="-228600">
              <a:buFontTx/>
              <a:buAutoNum type="arabicPeriod"/>
            </a:pPr>
            <a:r>
              <a:rPr lang="en-US">
                <a:latin typeface="Times" charset="0"/>
                <a:ea typeface="ＭＳ Ｐゴシック" charset="0"/>
                <a:cs typeface="ＭＳ Ｐゴシック" charset="0"/>
              </a:rPr>
              <a:t>Notice the number of firms that we have lost in the sample as we compute PE ratios.</a:t>
            </a:r>
          </a:p>
          <a:p>
            <a:pPr marL="228600" indent="-228600">
              <a:buFontTx/>
              <a:buAutoNum type="arabicPeriod"/>
            </a:pPr>
            <a:r>
              <a:rPr lang="en-US">
                <a:latin typeface="Times" charset="0"/>
                <a:ea typeface="ＭＳ Ｐゴシック" charset="0"/>
                <a:cs typeface="ＭＳ Ｐゴシック" charset="0"/>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atin typeface="Times" charset="0"/>
                <a:ea typeface="ＭＳ Ｐゴシック" charset="0"/>
                <a:cs typeface="ＭＳ Ｐゴシック" charset="0"/>
              </a:rPr>
              <a:t>The means were computed without capping the PE ratios… the outliers (notice the maximum values for the ratios) push the average to almost twice the median.</a:t>
            </a:r>
          </a:p>
          <a:p>
            <a:pPr marL="228600" indent="-228600">
              <a:buFontTx/>
              <a:buAutoNum type="arabicPeriod"/>
            </a:pPr>
            <a:r>
              <a:rPr lang="en-US">
                <a:latin typeface="Times" charset="0"/>
                <a:ea typeface="ＭＳ Ｐゴシック" charset="0"/>
                <a:cs typeface="ＭＳ Ｐゴシック" charset="0"/>
              </a:rPr>
              <a:t>The median forward PE is higher than the trailing PE which is higher than the current PE…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Some interesting differences:</a:t>
            </a:r>
          </a:p>
          <a:p>
            <a:pPr marL="228600" indent="-228600">
              <a:buFontTx/>
              <a:buAutoNum type="arabicPeriod"/>
            </a:pPr>
            <a:r>
              <a:rPr lang="en-US">
                <a:latin typeface="Times" charset="0"/>
                <a:ea typeface="ＭＳ Ｐゴシック" charset="0"/>
                <a:cs typeface="ＭＳ Ｐゴシック" charset="0"/>
              </a:rPr>
              <a:t>More emerging market companies trade at very low PE ratios (less than 8) than European or US companies </a:t>
            </a:r>
          </a:p>
          <a:p>
            <a:pPr marL="228600" indent="-228600">
              <a:buFontTx/>
              <a:buAutoNum type="arabicPeriod"/>
            </a:pPr>
            <a:r>
              <a:rPr lang="en-US">
                <a:latin typeface="Times" charset="0"/>
                <a:ea typeface="ＭＳ Ｐゴシック" charset="0"/>
                <a:cs typeface="ＭＳ Ｐゴシック" charset="0"/>
              </a:rPr>
              <a:t>More emerging market companies also trade at very high multiples of earnings.</a:t>
            </a:r>
          </a:p>
          <a:p>
            <a:pPr marL="228600" indent="-228600">
              <a:buFontTx/>
              <a:buAutoNum type="arabicPeriod"/>
            </a:pPr>
            <a:r>
              <a:rPr lang="en-US">
                <a:latin typeface="Times" charset="0"/>
                <a:ea typeface="ＭＳ Ｐゴシック" charset="0"/>
                <a:cs typeface="ＭＳ Ｐゴシック" charset="0"/>
              </a:rPr>
              <a:t>The median PE ratio is lowest in emerging markets, reflecting the effect of country risk on PE.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Times" charset="0"/>
                <a:ea typeface="ＭＳ Ｐゴシック" charset="0"/>
                <a:cs typeface="ＭＳ Ｐゴシック" charset="0"/>
              </a:rPr>
              <a:t>The expected growth rate in earnings per share</a:t>
            </a:r>
          </a:p>
          <a:p>
            <a:pPr marL="228600" indent="-228600">
              <a:buFontTx/>
              <a:buAutoNum type="arabicPeriod"/>
            </a:pPr>
            <a:r>
              <a:rPr lang="en-US">
                <a:latin typeface="Times"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Times"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first sight, the second proposition may seem counter intuitive. After all, riskiest firms often have the highest PE ratios. The answer lies, of course, in the reality that firms with high risk also tend to have high growth, and growth usually trumps risk….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Notice that while we consider this to be an industry group, these are very different firms in terms of expected growth and size.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noTextEdit="1"/>
          </p:cNvSpPr>
          <p:nvPr>
            <p:ph type="sldImg"/>
          </p:nvPr>
        </p:nvSpPr>
        <p:spPr>
          <a:xfrm>
            <a:off x="1150938" y="692150"/>
            <a:ext cx="4556125" cy="3416300"/>
          </a:xfrm>
          <a:ln/>
        </p:spPr>
      </p:sp>
      <p:sp>
        <p:nvSpPr>
          <p:cNvPr id="778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ln/>
        </p:spPr>
      </p:sp>
      <p:sp>
        <p:nvSpPr>
          <p:cNvPr id="798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Higher growth telecomm companies have higher PE ratios..</a:t>
            </a:r>
          </a:p>
          <a:p>
            <a:r>
              <a:rPr lang="en-US">
                <a:latin typeface="Times" charset="0"/>
                <a:ea typeface="ＭＳ Ｐゴシック" charset="0"/>
                <a:cs typeface="ＭＳ Ｐゴシック" charset="0"/>
              </a:rPr>
              <a:t>One way to read this regression: If you have two companies - one with a growth rate of 10% and one with a growth rate of 20%, the latter should have a PE that is 12.1 higher..</a:t>
            </a:r>
          </a:p>
          <a:p>
            <a:r>
              <a:rPr lang="en-US">
                <a:latin typeface="Times" charset="0"/>
                <a:ea typeface="ＭＳ Ｐゴシック" charset="0"/>
                <a:cs typeface="ＭＳ Ｐゴシック" charset="0"/>
              </a:rPr>
              <a:t>If the firm happens to be an emerging market firm, though, you would expect its PE ratio to be 13.85 lower than a firm with similar growth in a developed market.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1" Type="http://schemas.openxmlformats.org/officeDocument/2006/relationships/image" Target="../media/image8.emf"/><Relationship Id="rId12" Type="http://schemas.openxmlformats.org/officeDocument/2006/relationships/oleObject" Target="../embeddings/oleObject5.bin"/><Relationship Id="rId13"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5.emf"/><Relationship Id="rId6" Type="http://schemas.openxmlformats.org/officeDocument/2006/relationships/oleObject" Target="../embeddings/oleObject2.bin"/><Relationship Id="rId7" Type="http://schemas.openxmlformats.org/officeDocument/2006/relationships/image" Target="../media/image6.emf"/><Relationship Id="rId8" Type="http://schemas.openxmlformats.org/officeDocument/2006/relationships/oleObject" Target="../embeddings/oleObject3.bin"/><Relationship Id="rId9" Type="http://schemas.openxmlformats.org/officeDocument/2006/relationships/image" Target="../media/image7.emf"/><Relationship Id="rId10"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6.bin"/><Relationship Id="rId5" Type="http://schemas.openxmlformats.org/officeDocument/2006/relationships/oleObject" Target="../embeddings/Microsoft_Excel_97_-_2004_Worksheet1.xls"/><Relationship Id="rId6"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Session 15: PE ratios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76648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Earnings Ratio: Definition</a:t>
            </a:r>
          </a:p>
        </p:txBody>
      </p:sp>
      <p:sp>
        <p:nvSpPr>
          <p:cNvPr id="26626" name="Rectangle 3"/>
          <p:cNvSpPr>
            <a:spLocks noGrp="1" noChangeArrowheads="1"/>
          </p:cNvSpPr>
          <p:nvPr>
            <p:ph idx="1"/>
          </p:nvPr>
        </p:nvSpPr>
        <p:spPr/>
        <p:txBody>
          <a:bodyPr/>
          <a:lstStyle/>
          <a:p>
            <a:pPr algn="ctr" eaLnBrk="1" hangingPunct="1">
              <a:buFont typeface="Monotype Sorts" charset="0"/>
              <a:buNone/>
            </a:pPr>
            <a:r>
              <a:rPr lang="en-US" sz="1800" b="1">
                <a:solidFill>
                  <a:schemeClr val="accent2"/>
                </a:solidFill>
                <a:latin typeface="Times" charset="0"/>
                <a:ea typeface="ＭＳ Ｐゴシック" charset="0"/>
                <a:cs typeface="ＭＳ Ｐゴシック" charset="0"/>
              </a:rPr>
              <a:t>PE = Market Price per Share / Earnings per Share</a:t>
            </a:r>
            <a:endParaRPr lang="en-US" sz="1800" b="1">
              <a:solidFill>
                <a:schemeClr val="hlink"/>
              </a:solidFill>
              <a:latin typeface="Times" charset="0"/>
              <a:ea typeface="ＭＳ Ｐゴシック" charset="0"/>
              <a:cs typeface="ＭＳ Ｐゴシック" charset="0"/>
            </a:endParaRPr>
          </a:p>
          <a:p>
            <a:pPr eaLnBrk="1" hangingPunct="1"/>
            <a:r>
              <a:rPr lang="en-US" sz="1600">
                <a:latin typeface="Times" charset="0"/>
                <a:ea typeface="ＭＳ Ｐゴシック" charset="0"/>
                <a:cs typeface="ＭＳ Ｐゴシック" charset="0"/>
              </a:rPr>
              <a:t>There are a number of variants on the basic PE ratio in use. They are based upon how the price and the earnings are defined.</a:t>
            </a:r>
          </a:p>
          <a:p>
            <a:pPr eaLnBrk="1" hangingPunct="1"/>
            <a:r>
              <a:rPr lang="en-US" sz="1600">
                <a:latin typeface="Times" charset="0"/>
                <a:ea typeface="ＭＳ Ｐゴシック" charset="0"/>
                <a:cs typeface="ＭＳ Ｐゴシック" charset="0"/>
              </a:rPr>
              <a:t>Price:	</a:t>
            </a:r>
          </a:p>
          <a:p>
            <a:pPr lvl="1" eaLnBrk="1" hangingPunct="1"/>
            <a:r>
              <a:rPr lang="en-US">
                <a:latin typeface="Times" charset="0"/>
                <a:ea typeface="ＭＳ Ｐゴシック" charset="0"/>
              </a:rPr>
              <a:t>is usually the current price (though some like to use average price over last 6 months or year)</a:t>
            </a:r>
          </a:p>
          <a:p>
            <a:pPr eaLnBrk="1" hangingPunct="1">
              <a:buFont typeface="Monotype Sorts" charset="0"/>
              <a:buNone/>
            </a:pPr>
            <a:r>
              <a:rPr lang="en-US" sz="1600">
                <a:latin typeface="Times" charset="0"/>
                <a:ea typeface="ＭＳ Ｐゴシック" charset="0"/>
                <a:cs typeface="ＭＳ Ｐゴシック" charset="0"/>
              </a:rPr>
              <a:t>	EPS:		</a:t>
            </a:r>
          </a:p>
          <a:p>
            <a:pPr lvl="1" eaLnBrk="1" hangingPunct="1"/>
            <a:r>
              <a:rPr lang="en-US">
                <a:latin typeface="Times" charset="0"/>
                <a:ea typeface="ＭＳ Ｐゴシック" charset="0"/>
              </a:rPr>
              <a:t>Time variants: EPS in most recent financial year (current), EPS in most recent four quarters (trailing), EPS expected in next fiscal year or next four quartes (both called forward) or EPS in some future year</a:t>
            </a:r>
          </a:p>
          <a:p>
            <a:pPr lvl="1" eaLnBrk="1" hangingPunct="1"/>
            <a:r>
              <a:rPr lang="en-US">
                <a:latin typeface="Times" charset="0"/>
                <a:ea typeface="ＭＳ Ｐゴシック" charset="0"/>
              </a:rPr>
              <a:t>Primary, diluted or partially diluted</a:t>
            </a:r>
          </a:p>
          <a:p>
            <a:pPr lvl="1" eaLnBrk="1" hangingPunct="1"/>
            <a:r>
              <a:rPr lang="en-US">
                <a:latin typeface="Times" charset="0"/>
                <a:ea typeface="ＭＳ Ｐゴシック" charset="0"/>
              </a:rPr>
              <a:t>Before or after extraordinary items</a:t>
            </a:r>
          </a:p>
          <a:p>
            <a:pPr lvl="1" eaLnBrk="1" hangingPunct="1"/>
            <a:r>
              <a:rPr lang="en-US">
                <a:latin typeface="Times" charset="0"/>
                <a:ea typeface="ＭＳ Ｐゴシック" charset="0"/>
              </a:rPr>
              <a:t>Measured using different accounting rules (options expensed or not, pension fund income counted or not…)</a:t>
            </a:r>
          </a:p>
        </p:txBody>
      </p:sp>
    </p:spTree>
    <p:extLst>
      <p:ext uri="{BB962C8B-B14F-4D97-AF65-F5344CB8AC3E}">
        <p14:creationId xmlns:p14="http://schemas.microsoft.com/office/powerpoint/2010/main" val="2008037925"/>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026"/>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Characteristic 1: Skewed Distributions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PE ratios for US companies in January 2011</a:t>
            </a:r>
          </a:p>
        </p:txBody>
      </p:sp>
      <p:pic>
        <p:nvPicPr>
          <p:cNvPr id="28674"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spTree>
    <p:extLst>
      <p:ext uri="{BB962C8B-B14F-4D97-AF65-F5344CB8AC3E}">
        <p14:creationId xmlns:p14="http://schemas.microsoft.com/office/powerpoint/2010/main" val="196191601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026"/>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Characteristic 2: Biased Samples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PE ratios in January 2011</a:t>
            </a:r>
          </a:p>
        </p:txBody>
      </p:sp>
      <p:pic>
        <p:nvPicPr>
          <p:cNvPr id="30722"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t="-11493" b="-11493"/>
          <a:stretch>
            <a:fillRect/>
          </a:stretch>
        </p:blipFill>
        <p:spPr/>
      </p:pic>
    </p:spTree>
    <p:extLst>
      <p:ext uri="{BB962C8B-B14F-4D97-AF65-F5344CB8AC3E}">
        <p14:creationId xmlns:p14="http://schemas.microsoft.com/office/powerpoint/2010/main" val="11243313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050"/>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Characteristic 3: Across Markets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PE Ratios: US, Europe, Japan and Emerging Markets – January 2011</a:t>
            </a:r>
          </a:p>
        </p:txBody>
      </p:sp>
      <p:pic>
        <p:nvPicPr>
          <p:cNvPr id="32770"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sp>
        <p:nvSpPr>
          <p:cNvPr id="32771"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pPr algn="ctr"/>
            <a:endParaRPr lang="en-US" sz="1600" baseline="0"/>
          </a:p>
        </p:txBody>
      </p:sp>
      <p:pic>
        <p:nvPicPr>
          <p:cNvPr id="3277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981200"/>
            <a:ext cx="41402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01114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PE Ratio: Understanding the Fundamentals</a:t>
            </a:r>
          </a:p>
        </p:txBody>
      </p:sp>
      <p:sp>
        <p:nvSpPr>
          <p:cNvPr id="34818"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To understand the fundamentals, start with a basic </a:t>
            </a:r>
            <a:r>
              <a:rPr lang="en-US" sz="1800" u="sng">
                <a:latin typeface="Times" charset="0"/>
                <a:ea typeface="ＭＳ Ｐゴシック" charset="0"/>
                <a:cs typeface="ＭＳ Ｐゴシック" charset="0"/>
              </a:rPr>
              <a:t>equity</a:t>
            </a:r>
            <a:r>
              <a:rPr lang="en-US" sz="1800">
                <a:latin typeface="Times" charset="0"/>
                <a:ea typeface="ＭＳ Ｐゴシック" charset="0"/>
                <a:cs typeface="ＭＳ Ｐゴシック" charset="0"/>
              </a:rPr>
              <a:t> discounted cash flow model. With a stable growth dividend discount model:</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Dividing both sides by the current earnings per share or forward EPS:</a:t>
            </a:r>
          </a:p>
          <a:p>
            <a:pPr eaLnBrk="1" hangingPunct="1">
              <a:buFont typeface="Monotype Sorts" charset="0"/>
              <a:buNone/>
            </a:pPr>
            <a:r>
              <a:rPr lang="en-US" sz="1800">
                <a:latin typeface="Times" charset="0"/>
                <a:ea typeface="ＭＳ Ｐゴシック" charset="0"/>
                <a:cs typeface="ＭＳ Ｐゴシック" charset="0"/>
              </a:rPr>
              <a:t>			</a:t>
            </a:r>
            <a:r>
              <a:rPr lang="en-US" sz="1800" i="1">
                <a:solidFill>
                  <a:srgbClr val="000000"/>
                </a:solidFill>
                <a:latin typeface="Times" charset="0"/>
                <a:ea typeface="ＭＳ Ｐゴシック" charset="0"/>
                <a:cs typeface="ＭＳ Ｐゴシック" charset="0"/>
              </a:rPr>
              <a:t>Current EPS</a:t>
            </a:r>
            <a:r>
              <a:rPr lang="en-US" sz="1800" i="1">
                <a:latin typeface="Times" charset="0"/>
                <a:ea typeface="ＭＳ Ｐゴシック" charset="0"/>
                <a:cs typeface="ＭＳ Ｐゴシック" charset="0"/>
              </a:rPr>
              <a:t>			</a:t>
            </a:r>
            <a:r>
              <a:rPr lang="en-US" sz="1800" i="1">
                <a:solidFill>
                  <a:schemeClr val="tx2"/>
                </a:solidFill>
                <a:latin typeface="Times" charset="0"/>
                <a:ea typeface="ＭＳ Ｐゴシック" charset="0"/>
                <a:cs typeface="ＭＳ Ｐゴシック" charset="0"/>
              </a:rPr>
              <a:t>Forward EPS</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If this had been a FCFE Model,</a:t>
            </a:r>
          </a:p>
          <a:p>
            <a:pPr eaLnBrk="1" hangingPunct="1">
              <a:buFont typeface="Monotype Sorts" charset="0"/>
              <a:buNone/>
            </a:pPr>
            <a:r>
              <a:rPr lang="en-US" sz="1800">
                <a:latin typeface="Times" charset="0"/>
                <a:ea typeface="ＭＳ Ｐゴシック" charset="0"/>
                <a:cs typeface="ＭＳ Ｐゴシック" charset="0"/>
              </a:rPr>
              <a:t> </a:t>
            </a:r>
          </a:p>
        </p:txBody>
      </p:sp>
      <p:graphicFrame>
        <p:nvGraphicFramePr>
          <p:cNvPr id="34819" name="Object 2"/>
          <p:cNvGraphicFramePr>
            <a:graphicFrameLocks/>
          </p:cNvGraphicFramePr>
          <p:nvPr/>
        </p:nvGraphicFramePr>
        <p:xfrm>
          <a:off x="4038600" y="2514600"/>
          <a:ext cx="923925" cy="479425"/>
        </p:xfrm>
        <a:graphic>
          <a:graphicData uri="http://schemas.openxmlformats.org/presentationml/2006/ole">
            <mc:AlternateContent xmlns:mc="http://schemas.openxmlformats.org/markup-compatibility/2006">
              <mc:Choice xmlns:v="urn:schemas-microsoft-com:vml" Requires="v">
                <p:oleObj spid="_x0000_s9229" name="Equation" r:id="rId4" imgW="749300" imgH="393700" progId="Equation.3">
                  <p:embed/>
                </p:oleObj>
              </mc:Choice>
              <mc:Fallback>
                <p:oleObj name="Equation" r:id="rId4" imgW="749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514600"/>
                        <a:ext cx="923925" cy="47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0" name="Object 3"/>
          <p:cNvGraphicFramePr>
            <a:graphicFrameLocks/>
          </p:cNvGraphicFramePr>
          <p:nvPr/>
        </p:nvGraphicFramePr>
        <p:xfrm>
          <a:off x="1676400" y="3810000"/>
          <a:ext cx="2940050" cy="558800"/>
        </p:xfrm>
        <a:graphic>
          <a:graphicData uri="http://schemas.openxmlformats.org/presentationml/2006/ole">
            <mc:AlternateContent xmlns:mc="http://schemas.openxmlformats.org/markup-compatibility/2006">
              <mc:Choice xmlns:v="urn:schemas-microsoft-com:vml" Requires="v">
                <p:oleObj spid="_x0000_s9230" name="Equation" r:id="rId6" imgW="2362200" imgH="457200" progId="Equation.3">
                  <p:embed/>
                </p:oleObj>
              </mc:Choice>
              <mc:Fallback>
                <p:oleObj name="Equation" r:id="rId6" imgW="23622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810000"/>
                        <a:ext cx="2940050"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1" name="Object 4"/>
          <p:cNvGraphicFramePr>
            <a:graphicFrameLocks/>
          </p:cNvGraphicFramePr>
          <p:nvPr/>
        </p:nvGraphicFramePr>
        <p:xfrm>
          <a:off x="3886200" y="4876800"/>
          <a:ext cx="2830513" cy="482600"/>
        </p:xfrm>
        <a:graphic>
          <a:graphicData uri="http://schemas.openxmlformats.org/presentationml/2006/ole">
            <mc:AlternateContent xmlns:mc="http://schemas.openxmlformats.org/markup-compatibility/2006">
              <mc:Choice xmlns:v="urn:schemas-microsoft-com:vml" Requires="v">
                <p:oleObj spid="_x0000_s9231" name="Equation" r:id="rId8" imgW="2260600" imgH="393700" progId="Equation.3">
                  <p:embed/>
                </p:oleObj>
              </mc:Choice>
              <mc:Fallback>
                <p:oleObj name="Equation" r:id="rId8" imgW="2260600" imgH="3937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6200" y="4876800"/>
                        <a:ext cx="2830513" cy="482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2" name="Object 5"/>
          <p:cNvGraphicFramePr>
            <a:graphicFrameLocks/>
          </p:cNvGraphicFramePr>
          <p:nvPr/>
        </p:nvGraphicFramePr>
        <p:xfrm>
          <a:off x="3733800" y="5562600"/>
          <a:ext cx="3148013" cy="547688"/>
        </p:xfrm>
        <a:graphic>
          <a:graphicData uri="http://schemas.openxmlformats.org/presentationml/2006/ole">
            <mc:AlternateContent xmlns:mc="http://schemas.openxmlformats.org/markup-compatibility/2006">
              <mc:Choice xmlns:v="urn:schemas-microsoft-com:vml" Requires="v">
                <p:oleObj spid="_x0000_s9232" name="Equation" r:id="rId10" imgW="2565400" imgH="444500" progId="Equation.3">
                  <p:embed/>
                </p:oleObj>
              </mc:Choice>
              <mc:Fallback>
                <p:oleObj name="Equation" r:id="rId10" imgW="2565400" imgH="444500" progId="Equation.3">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3800" y="5562600"/>
                        <a:ext cx="3148013"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3" name="Object 6"/>
          <p:cNvGraphicFramePr>
            <a:graphicFrameLocks/>
          </p:cNvGraphicFramePr>
          <p:nvPr/>
        </p:nvGraphicFramePr>
        <p:xfrm>
          <a:off x="5943600" y="3886200"/>
          <a:ext cx="2149475" cy="542925"/>
        </p:xfrm>
        <a:graphic>
          <a:graphicData uri="http://schemas.openxmlformats.org/presentationml/2006/ole">
            <mc:AlternateContent xmlns:mc="http://schemas.openxmlformats.org/markup-compatibility/2006">
              <mc:Choice xmlns:v="urn:schemas-microsoft-com:vml" Requires="v">
                <p:oleObj spid="_x0000_s9233" name="Equation" r:id="rId12" imgW="1727200" imgH="444500" progId="Equation.3">
                  <p:embed/>
                </p:oleObj>
              </mc:Choice>
              <mc:Fallback>
                <p:oleObj name="Equation" r:id="rId12" imgW="1727200" imgH="444500" progId="Equation.3">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886200"/>
                        <a:ext cx="2149475" cy="542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489420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PE Ratio and Fundamentals</a:t>
            </a:r>
          </a:p>
        </p:txBody>
      </p:sp>
      <p:sp>
        <p:nvSpPr>
          <p:cNvPr id="36866" name="Rectangle 3"/>
          <p:cNvSpPr>
            <a:spLocks noGrp="1" noChangeArrowheads="1"/>
          </p:cNvSpPr>
          <p:nvPr>
            <p:ph idx="1"/>
          </p:nvPr>
        </p:nvSpPr>
        <p:spPr/>
        <p:txBody>
          <a:bodyPr/>
          <a:lstStyle/>
          <a:p>
            <a:pPr eaLnBrk="1" hangingPunct="1"/>
            <a:r>
              <a:rPr lang="en-US" sz="1800" b="1">
                <a:solidFill>
                  <a:schemeClr val="accent2"/>
                </a:solidFill>
                <a:latin typeface="Times" charset="0"/>
                <a:ea typeface="ＭＳ Ｐゴシック" charset="0"/>
                <a:cs typeface="ＭＳ Ｐゴシック" charset="0"/>
              </a:rPr>
              <a:t>Proposition: Other things held equal, </a:t>
            </a:r>
            <a:r>
              <a:rPr lang="en-US" sz="1800" b="1" u="sng">
                <a:solidFill>
                  <a:schemeClr val="accent2"/>
                </a:solidFill>
                <a:latin typeface="Times" charset="0"/>
                <a:ea typeface="ＭＳ Ｐゴシック" charset="0"/>
                <a:cs typeface="ＭＳ Ｐゴシック" charset="0"/>
              </a:rPr>
              <a:t>higher growth firms </a:t>
            </a:r>
            <a:r>
              <a:rPr lang="en-US" sz="1800" b="1">
                <a:solidFill>
                  <a:schemeClr val="accent2"/>
                </a:solidFill>
                <a:latin typeface="Times" charset="0"/>
                <a:ea typeface="ＭＳ Ｐゴシック" charset="0"/>
                <a:cs typeface="ＭＳ Ｐゴシック" charset="0"/>
              </a:rPr>
              <a:t>will have higher PE ratios than lower growth firms.</a:t>
            </a:r>
          </a:p>
          <a:p>
            <a:pPr eaLnBrk="1" hangingPunct="1"/>
            <a:r>
              <a:rPr lang="en-US" sz="1800" b="1">
                <a:solidFill>
                  <a:schemeClr val="accent2"/>
                </a:solidFill>
                <a:latin typeface="Times" charset="0"/>
                <a:ea typeface="ＭＳ Ｐゴシック" charset="0"/>
                <a:cs typeface="ＭＳ Ｐゴシック" charset="0"/>
              </a:rPr>
              <a:t>Proposition: Other things held equal, </a:t>
            </a:r>
            <a:r>
              <a:rPr lang="en-US" sz="1800" b="1" u="sng">
                <a:solidFill>
                  <a:schemeClr val="accent2"/>
                </a:solidFill>
                <a:latin typeface="Times" charset="0"/>
                <a:ea typeface="ＭＳ Ｐゴシック" charset="0"/>
                <a:cs typeface="ＭＳ Ｐゴシック" charset="0"/>
              </a:rPr>
              <a:t>higher risk firms </a:t>
            </a:r>
            <a:r>
              <a:rPr lang="en-US" sz="1800" b="1">
                <a:solidFill>
                  <a:schemeClr val="accent2"/>
                </a:solidFill>
                <a:latin typeface="Times" charset="0"/>
                <a:ea typeface="ＭＳ Ｐゴシック" charset="0"/>
                <a:cs typeface="ＭＳ Ｐゴシック" charset="0"/>
              </a:rPr>
              <a:t>will have lower PE ratios than lower risk firms</a:t>
            </a:r>
          </a:p>
          <a:p>
            <a:pPr eaLnBrk="1" hangingPunct="1"/>
            <a:r>
              <a:rPr lang="en-US" sz="1800" b="1">
                <a:solidFill>
                  <a:schemeClr val="accent2"/>
                </a:solidFill>
                <a:latin typeface="Times" charset="0"/>
                <a:ea typeface="ＭＳ Ｐゴシック" charset="0"/>
                <a:cs typeface="ＭＳ Ｐゴシック" charset="0"/>
              </a:rPr>
              <a:t>Proposition: Other things held equal,</a:t>
            </a:r>
            <a:r>
              <a:rPr lang="en-US" sz="1800" b="1" u="sng">
                <a:solidFill>
                  <a:schemeClr val="accent2"/>
                </a:solidFill>
                <a:latin typeface="Times" charset="0"/>
                <a:ea typeface="ＭＳ Ｐゴシック" charset="0"/>
                <a:cs typeface="ＭＳ Ｐゴシック" charset="0"/>
              </a:rPr>
              <a:t> firms with lower reinvestment needs </a:t>
            </a:r>
            <a:r>
              <a:rPr lang="en-US" sz="1800" b="1">
                <a:solidFill>
                  <a:schemeClr val="accent2"/>
                </a:solidFill>
                <a:latin typeface="Times" charset="0"/>
                <a:ea typeface="ＭＳ Ｐゴシック" charset="0"/>
                <a:cs typeface="ＭＳ Ｐゴシック" charset="0"/>
              </a:rPr>
              <a:t>will have higher PE ratios than firms with higher reinvestment rates.</a:t>
            </a:r>
            <a:endParaRPr lang="en-US" sz="1800">
              <a:solidFill>
                <a:schemeClr val="accent2"/>
              </a:solidFill>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Of course, other things are difficult to hold equal since high growth firms, tend to have risk and high reinvestment rats.</a:t>
            </a:r>
          </a:p>
        </p:txBody>
      </p:sp>
    </p:spTree>
    <p:extLst>
      <p:ext uri="{BB962C8B-B14F-4D97-AF65-F5344CB8AC3E}">
        <p14:creationId xmlns:p14="http://schemas.microsoft.com/office/powerpoint/2010/main" val="1811425868"/>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050"/>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perfect under valued company…</a:t>
            </a:r>
          </a:p>
        </p:txBody>
      </p:sp>
      <p:sp>
        <p:nvSpPr>
          <p:cNvPr id="53250" name="Rectangle 2051"/>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If you were looking for the perfect undervalued asset, it would be one</a:t>
            </a:r>
          </a:p>
          <a:p>
            <a:pPr lvl="1" eaLnBrk="1" hangingPunct="1"/>
            <a:r>
              <a:rPr lang="en-US">
                <a:latin typeface="Times" charset="0"/>
                <a:ea typeface="ＭＳ Ｐゴシック" charset="0"/>
              </a:rPr>
              <a:t>With a low PE ratio (it is cheap)</a:t>
            </a:r>
          </a:p>
          <a:p>
            <a:pPr lvl="1" eaLnBrk="1" hangingPunct="1"/>
            <a:r>
              <a:rPr lang="en-US">
                <a:latin typeface="Times" charset="0"/>
                <a:ea typeface="ＭＳ Ｐゴシック" charset="0"/>
              </a:rPr>
              <a:t>With high expected growth in earnings</a:t>
            </a:r>
          </a:p>
          <a:p>
            <a:pPr lvl="1" eaLnBrk="1" hangingPunct="1"/>
            <a:r>
              <a:rPr lang="en-US">
                <a:latin typeface="Times" charset="0"/>
                <a:ea typeface="ＭＳ Ｐゴシック" charset="0"/>
              </a:rPr>
              <a:t>With low risk (and cost of equity)</a:t>
            </a:r>
          </a:p>
          <a:p>
            <a:pPr lvl="1" eaLnBrk="1" hangingPunct="1"/>
            <a:r>
              <a:rPr lang="en-US">
                <a:latin typeface="Times" charset="0"/>
                <a:ea typeface="ＭＳ Ｐゴシック" charset="0"/>
              </a:rPr>
              <a:t>And with high ROE</a:t>
            </a:r>
          </a:p>
          <a:p>
            <a:pPr lvl="1" eaLnBrk="1" hangingPunct="1">
              <a:buFontTx/>
              <a:buNone/>
            </a:pPr>
            <a:r>
              <a:rPr lang="en-US">
                <a:latin typeface="Times" charset="0"/>
                <a:ea typeface="ＭＳ Ｐゴシック" charset="0"/>
              </a:rPr>
              <a:t>In other words, it would be cheap with no good reason for being cheap</a:t>
            </a:r>
          </a:p>
          <a:p>
            <a:pPr eaLnBrk="1" hangingPunct="1"/>
            <a:r>
              <a:rPr lang="en-US" sz="1800">
                <a:latin typeface="Times" charset="0"/>
                <a:ea typeface="ＭＳ Ｐゴシック" charset="0"/>
                <a:cs typeface="ＭＳ Ｐゴシック" charset="0"/>
              </a:rPr>
              <a:t>In the real world, most assets that look cheap on a multiple of earnings basis deserve to be cheap. In other words, one or more of these variables works against the company (It has low growth, high risk or a low ROE). </a:t>
            </a:r>
          </a:p>
          <a:p>
            <a:pPr eaLnBrk="1" hangingPunct="1"/>
            <a:r>
              <a:rPr lang="en-US" sz="1800">
                <a:latin typeface="Times" charset="0"/>
                <a:ea typeface="ＭＳ Ｐゴシック" charset="0"/>
                <a:cs typeface="ＭＳ Ｐゴシック" charset="0"/>
              </a:rPr>
              <a:t>When presented with a cheap stock (low PE), here are the key questions:</a:t>
            </a:r>
          </a:p>
          <a:p>
            <a:pPr lvl="1" eaLnBrk="1" hangingPunct="1"/>
            <a:r>
              <a:rPr lang="en-US">
                <a:latin typeface="Times" charset="0"/>
                <a:ea typeface="ＭＳ Ｐゴシック" charset="0"/>
              </a:rPr>
              <a:t>What is the expected growth in earnings?</a:t>
            </a:r>
          </a:p>
          <a:p>
            <a:pPr lvl="1" eaLnBrk="1" hangingPunct="1"/>
            <a:r>
              <a:rPr lang="en-US">
                <a:latin typeface="Times" charset="0"/>
                <a:ea typeface="ＭＳ Ｐゴシック" charset="0"/>
              </a:rPr>
              <a:t>What is the risk in the stock?</a:t>
            </a:r>
          </a:p>
          <a:p>
            <a:pPr lvl="1" eaLnBrk="1" hangingPunct="1"/>
            <a:r>
              <a:rPr lang="en-US">
                <a:latin typeface="Times" charset="0"/>
                <a:ea typeface="ＭＳ Ｐゴシック" charset="0"/>
              </a:rPr>
              <a:t>How efficiently does this company generate its growth?</a:t>
            </a:r>
          </a:p>
        </p:txBody>
      </p:sp>
    </p:spTree>
    <p:extLst>
      <p:ext uri="{BB962C8B-B14F-4D97-AF65-F5344CB8AC3E}">
        <p14:creationId xmlns:p14="http://schemas.microsoft.com/office/powerpoint/2010/main" val="1086820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dirty="0" smtClean="0">
                <a:latin typeface="Times" charset="0"/>
                <a:ea typeface="ＭＳ Ｐゴシック" charset="0"/>
                <a:cs typeface="ＭＳ Ｐゴシック" charset="0"/>
              </a:rPr>
              <a:t>Example 1: Let</a:t>
            </a:r>
            <a:r>
              <a:rPr lang="ja-JP" altLang="en-US" dirty="0" smtClean="0">
                <a:latin typeface="Times" charset="0"/>
                <a:ea typeface="ＭＳ Ｐゴシック" charset="0"/>
                <a:cs typeface="ＭＳ Ｐゴシック" charset="0"/>
              </a:rPr>
              <a:t>’</a:t>
            </a:r>
            <a:r>
              <a:rPr lang="en-US" altLang="ja-JP" dirty="0" smtClean="0">
                <a:latin typeface="Times" charset="0"/>
                <a:ea typeface="ＭＳ Ｐゴシック" charset="0"/>
                <a:cs typeface="ＭＳ Ｐゴシック" charset="0"/>
              </a:rPr>
              <a:t>s try some story telling</a:t>
            </a:r>
            <a:br>
              <a:rPr lang="en-US" altLang="ja-JP" dirty="0" smtClean="0">
                <a:latin typeface="Times" charset="0"/>
                <a:ea typeface="ＭＳ Ｐゴシック" charset="0"/>
                <a:cs typeface="ＭＳ Ｐゴシック" charset="0"/>
              </a:rPr>
            </a:br>
            <a:r>
              <a:rPr lang="en-US" altLang="ja-JP" dirty="0" smtClean="0">
                <a:latin typeface="Times" charset="0"/>
                <a:ea typeface="ＭＳ Ｐゴシック" charset="0"/>
                <a:cs typeface="ＭＳ Ｐゴシック" charset="0"/>
              </a:rPr>
              <a:t>Comparing </a:t>
            </a:r>
            <a:r>
              <a:rPr lang="en-US" altLang="ja-JP" dirty="0">
                <a:latin typeface="Times" charset="0"/>
                <a:ea typeface="ＭＳ Ｐゴシック" charset="0"/>
                <a:cs typeface="ＭＳ Ｐゴシック" charset="0"/>
              </a:rPr>
              <a:t>PE ratios across firms in a sector</a:t>
            </a:r>
            <a:endParaRPr lang="en-US" dirty="0">
              <a:latin typeface="Times" charset="0"/>
              <a:ea typeface="ＭＳ Ｐゴシック" charset="0"/>
              <a:cs typeface="ＭＳ Ｐゴシック" charset="0"/>
            </a:endParaRPr>
          </a:p>
        </p:txBody>
      </p:sp>
      <p:sp>
        <p:nvSpPr>
          <p:cNvPr id="72706" name="Rectangle 4"/>
          <p:cNvSpPr>
            <a:spLocks noGrp="1" noChangeArrowheads="1"/>
          </p:cNvSpPr>
          <p:nvPr>
            <p:ph idx="1"/>
          </p:nvPr>
        </p:nvSpPr>
        <p:spPr/>
        <p:txBody>
          <a:bodyPr/>
          <a:lstStyle/>
          <a:p>
            <a:pPr eaLnBrk="1" hangingPunct="1">
              <a:lnSpc>
                <a:spcPct val="90000"/>
              </a:lnSpc>
              <a:buFont typeface="Monotype Sorts" charset="0"/>
              <a:buNone/>
              <a:tabLst>
                <a:tab pos="2627313" algn="l"/>
                <a:tab pos="4170363" algn="l"/>
                <a:tab pos="5938838" algn="l"/>
              </a:tabLst>
            </a:pPr>
            <a:r>
              <a:rPr lang="en-US" sz="1400" i="1">
                <a:latin typeface="Geneva" charset="0"/>
                <a:ea typeface="ＭＳ Ｐゴシック" charset="0"/>
                <a:cs typeface="ＭＳ Ｐゴシック" charset="0"/>
              </a:rPr>
              <a:t>Company Name	Trailing PE	Expected Growth	Standard Dev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Coca-Cola Bottling            	29.18 	9.50%	20.58%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Molson Inc. Ltd. 'A'          	43.65 	15.50%	21.88%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Anheuser-Busch                	24.31 	11.00%	22.92%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Corby Distilleries Ltd.       	16.24 	7.50%	23.66%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Chalone Wine Group Ltd.       	21.76 	14.00%	24.08%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Andres Wines Ltd. 'A'         	8.96 	3.50%	24.70%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Todhunter Int'l               	8.94 	3.00%	25.74%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Brown-Forman 'B'              	10.07 	11.50%	29.43%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Coors (Adolph) 'B'            	23.02 	10.00%	29.52%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PepsiCo, Inc.                 	33.00 	10.50%	31.35%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Coca-Cola                     	44.33 	19.00%	35.51%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Boston Beer 'A'               	10.59 	17.13%	39.58%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Whitman Corp.                 	25.19 	11.50%	44.26%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Mondavi (Robert) 'A'          	16.47 	14.00%	45.84%	</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Coca-Cola Enterprises         	37.14 	27.00%	51.34%</a:t>
            </a:r>
          </a:p>
          <a:p>
            <a:pPr eaLnBrk="1" hangingPunct="1">
              <a:lnSpc>
                <a:spcPct val="90000"/>
              </a:lnSpc>
              <a:buFont typeface="Monotype Sorts" charset="0"/>
              <a:buNone/>
              <a:tabLst>
                <a:tab pos="2627313" algn="l"/>
                <a:tab pos="4170363" algn="l"/>
                <a:tab pos="5938838" algn="l"/>
              </a:tabLst>
            </a:pPr>
            <a:r>
              <a:rPr lang="en-US" sz="1400">
                <a:latin typeface="Geneva" charset="0"/>
                <a:ea typeface="ＭＳ Ｐゴシック" charset="0"/>
                <a:cs typeface="ＭＳ Ｐゴシック" charset="0"/>
              </a:rPr>
              <a:t>Hansen Natural Corp           	9.70 	17.00%	62.45%</a:t>
            </a:r>
            <a:r>
              <a:rPr lang="en-US" sz="1800">
                <a:solidFill>
                  <a:srgbClr val="000000"/>
                </a:solidFill>
                <a:latin typeface="Geneva" charset="0"/>
                <a:ea typeface="ＭＳ Ｐゴシック" charset="0"/>
                <a:cs typeface="ＭＳ Ｐゴシック" charset="0"/>
              </a:rPr>
              <a:t>	</a:t>
            </a:r>
            <a:r>
              <a:rPr lang="en-US" sz="1200">
                <a:solidFill>
                  <a:srgbClr val="000000"/>
                </a:solidFill>
                <a:latin typeface="Geneva" charset="0"/>
                <a:ea typeface="ＭＳ Ｐゴシック" charset="0"/>
                <a:cs typeface="ＭＳ Ｐゴシック" charset="0"/>
              </a:rPr>
              <a:t>	</a:t>
            </a:r>
          </a:p>
        </p:txBody>
      </p:sp>
    </p:spTree>
    <p:extLst>
      <p:ext uri="{BB962C8B-B14F-4D97-AF65-F5344CB8AC3E}">
        <p14:creationId xmlns:p14="http://schemas.microsoft.com/office/powerpoint/2010/main" val="3283414365"/>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A Question</a:t>
            </a:r>
          </a:p>
        </p:txBody>
      </p:sp>
      <p:sp>
        <p:nvSpPr>
          <p:cNvPr id="74754" name="Rectangle 3"/>
          <p:cNvSpPr>
            <a:spLocks noGrp="1" noChangeArrowheads="1"/>
          </p:cNvSpPr>
          <p:nvPr>
            <p:ph idx="1"/>
          </p:nvPr>
        </p:nvSpPr>
        <p:spPr/>
        <p:txBody>
          <a:bodyPr/>
          <a:lstStyle/>
          <a:p>
            <a:pPr algn="just" eaLnBrk="1" hangingPunct="1">
              <a:buFont typeface="Monotype Sorts" charset="0"/>
              <a:buNone/>
            </a:pPr>
            <a:r>
              <a:rPr lang="en-US" sz="1800">
                <a:latin typeface="Times" charset="0"/>
                <a:ea typeface="ＭＳ Ｐゴシック" charset="0"/>
                <a:cs typeface="ＭＳ Ｐゴシック" charset="0"/>
              </a:rPr>
              <a:t>You are reading an equity research report on this sector, and the analyst claims that Andres Wine and Hansen Natural are under valued because they have low PE ratios. Would you agree?</a:t>
            </a:r>
          </a:p>
          <a:p>
            <a:pPr algn="just" eaLnBrk="1" hangingPunct="1">
              <a:buFont typeface="Monotype Sorts" charset="0"/>
              <a:buChar char=""/>
            </a:pPr>
            <a:r>
              <a:rPr lang="en-US" sz="1800">
                <a:latin typeface="Times" charset="0"/>
                <a:ea typeface="ＭＳ Ｐゴシック" charset="0"/>
                <a:cs typeface="ＭＳ Ｐゴシック" charset="0"/>
              </a:rPr>
              <a:t>Yes</a:t>
            </a:r>
          </a:p>
          <a:p>
            <a:pPr algn="just" eaLnBrk="1" hangingPunct="1">
              <a:buFont typeface="Monotype Sorts" charset="0"/>
              <a:buChar char=""/>
            </a:pPr>
            <a:r>
              <a:rPr lang="en-US" sz="1800">
                <a:latin typeface="Times" charset="0"/>
                <a:ea typeface="ＭＳ Ｐゴシック" charset="0"/>
                <a:cs typeface="ＭＳ Ｐゴシック" charset="0"/>
              </a:rPr>
              <a:t>No</a:t>
            </a:r>
          </a:p>
          <a:p>
            <a:pPr algn="just" eaLnBrk="1" hangingPunct="1"/>
            <a:r>
              <a:rPr lang="en-US" sz="1800">
                <a:latin typeface="Times" charset="0"/>
                <a:ea typeface="ＭＳ Ｐゴシック" charset="0"/>
                <a:cs typeface="ＭＳ Ｐゴシック" charset="0"/>
              </a:rPr>
              <a:t>Why or why not?</a:t>
            </a:r>
          </a:p>
        </p:txBody>
      </p:sp>
    </p:spTree>
    <p:extLst>
      <p:ext uri="{BB962C8B-B14F-4D97-AF65-F5344CB8AC3E}">
        <p14:creationId xmlns:p14="http://schemas.microsoft.com/office/powerpoint/2010/main" val="3088975851"/>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Example 2: The limits of story telling</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Telecom ADRs in 1999</a:t>
            </a:r>
          </a:p>
        </p:txBody>
      </p:sp>
      <p:graphicFrame>
        <p:nvGraphicFramePr>
          <p:cNvPr id="76802" name="Object 2"/>
          <p:cNvGraphicFramePr>
            <a:graphicFrameLocks noGrp="1" noChangeAspect="1"/>
          </p:cNvGraphicFramePr>
          <p:nvPr>
            <p:ph idx="1"/>
          </p:nvPr>
        </p:nvGraphicFramePr>
        <p:xfrm>
          <a:off x="2720975" y="1828800"/>
          <a:ext cx="4597400" cy="4189413"/>
        </p:xfrm>
        <a:graphic>
          <a:graphicData uri="http://schemas.openxmlformats.org/presentationml/2006/ole">
            <mc:AlternateContent xmlns:mc="http://schemas.openxmlformats.org/markup-compatibility/2006">
              <mc:Choice xmlns:v="urn:schemas-microsoft-com:vml" Requires="v">
                <p:oleObj spid="_x0000_s32773" name="Worksheet" r:id="rId5" imgW="4724400" imgH="4305300" progId="Excel.Sheet.8">
                  <p:embed/>
                </p:oleObj>
              </mc:Choice>
              <mc:Fallback>
                <p:oleObj name="Worksheet" r:id="rId5" imgW="4724400" imgH="43053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0975" y="1828800"/>
                        <a:ext cx="4597400" cy="41894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160414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026"/>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PE, Growth and Risk</a:t>
            </a:r>
          </a:p>
        </p:txBody>
      </p:sp>
      <p:sp>
        <p:nvSpPr>
          <p:cNvPr id="78850" name="Rectangle 1027"/>
          <p:cNvSpPr>
            <a:spLocks noGrp="1" noChangeArrowheads="1"/>
          </p:cNvSpPr>
          <p:nvPr>
            <p:ph idx="1"/>
          </p:nvPr>
        </p:nvSpPr>
        <p:spPr/>
        <p:txBody>
          <a:bodyPr/>
          <a:lstStyle/>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Dependent variable is:	PE	 </a:t>
            </a:r>
          </a:p>
          <a:p>
            <a:pPr eaLnBrk="1" hangingPunct="1">
              <a:buFont typeface="Monotype Sorts" charset="0"/>
              <a:buNone/>
              <a:tabLst>
                <a:tab pos="2627313" algn="l"/>
                <a:tab pos="4059238" algn="l"/>
                <a:tab pos="5141913" algn="l"/>
                <a:tab pos="6511925" algn="l"/>
              </a:tabLst>
            </a:pPr>
            <a:endParaRPr lang="en-US" sz="1800" dirty="0">
              <a:latin typeface="Times" charset="0"/>
              <a:ea typeface="ＭＳ Ｐゴシック" charset="0"/>
              <a:cs typeface="ＭＳ Ｐゴシック" charset="0"/>
            </a:endParaRP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R squared = 66.2%     R squared (adjusted) = 63.1%</a:t>
            </a:r>
          </a:p>
          <a:p>
            <a:pPr eaLnBrk="1" hangingPunct="1">
              <a:buFont typeface="Monotype Sorts" charset="0"/>
              <a:buNone/>
              <a:tabLst>
                <a:tab pos="2627313" algn="l"/>
                <a:tab pos="4059238" algn="l"/>
                <a:tab pos="5141913" algn="l"/>
                <a:tab pos="6511925" algn="l"/>
              </a:tabLst>
            </a:pPr>
            <a:endParaRPr lang="en-US" sz="1800" dirty="0">
              <a:latin typeface="Times" charset="0"/>
              <a:ea typeface="ＭＳ Ｐゴシック" charset="0"/>
              <a:cs typeface="ＭＳ Ｐゴシック" charset="0"/>
            </a:endParaRP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Variable	Coefficient	SE	t-ratio	</a:t>
            </a:r>
            <a:r>
              <a:rPr lang="en-US" sz="1800" dirty="0" err="1">
                <a:latin typeface="Times" charset="0"/>
                <a:ea typeface="ＭＳ Ｐゴシック" charset="0"/>
                <a:cs typeface="ＭＳ Ｐゴシック" charset="0"/>
              </a:rPr>
              <a:t>prob</a:t>
            </a:r>
            <a:endParaRPr lang="en-US" sz="1800" dirty="0">
              <a:latin typeface="Times" charset="0"/>
              <a:ea typeface="ＭＳ Ｐゴシック" charset="0"/>
              <a:cs typeface="ＭＳ Ｐゴシック" charset="0"/>
            </a:endParaRP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Constant	13.1151	3.471	3.78	0.0010</a:t>
            </a: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Growth rate	1.21223	19.27	6.29	 ≤ 0.0001</a:t>
            </a: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Emerging Market 	-13.8531	3.606	-3.84	0.0009</a:t>
            </a: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Emerging Market is a dummy: 1 if emerging market</a:t>
            </a:r>
          </a:p>
          <a:p>
            <a:pPr eaLnBrk="1" hangingPunct="1">
              <a:buFont typeface="Monotype Sorts" charset="0"/>
              <a:buNone/>
              <a:tabLst>
                <a:tab pos="2627313" algn="l"/>
                <a:tab pos="4059238" algn="l"/>
                <a:tab pos="5141913" algn="l"/>
                <a:tab pos="6511925" algn="l"/>
              </a:tabLst>
            </a:pPr>
            <a:r>
              <a:rPr lang="en-US" sz="1800" dirty="0">
                <a:latin typeface="Times" charset="0"/>
                <a:ea typeface="ＭＳ Ｐゴシック" charset="0"/>
                <a:cs typeface="ＭＳ Ｐゴシック" charset="0"/>
              </a:rPr>
              <a:t>		         0 if </a:t>
            </a:r>
            <a:r>
              <a:rPr lang="en-US" sz="1800" dirty="0" smtClean="0">
                <a:latin typeface="Times" charset="0"/>
                <a:ea typeface="ＭＳ Ｐゴシック" charset="0"/>
                <a:cs typeface="ＭＳ Ｐゴシック" charset="0"/>
              </a:rPr>
              <a:t>not</a:t>
            </a:r>
          </a:p>
          <a:p>
            <a:r>
              <a:rPr lang="en-US" sz="1800" dirty="0">
                <a:latin typeface="Times" charset="0"/>
                <a:ea typeface="ＭＳ Ｐゴシック" charset="0"/>
                <a:cs typeface="ＭＳ Ｐゴシック" charset="0"/>
              </a:rPr>
              <a:t>Predicted PE </a:t>
            </a:r>
            <a:r>
              <a:rPr lang="en-US" sz="1800" dirty="0" smtClean="0">
                <a:latin typeface="Times" charset="0"/>
                <a:ea typeface="ＭＳ Ｐゴシック" charset="0"/>
                <a:cs typeface="ＭＳ Ｐゴシック" charset="0"/>
              </a:rPr>
              <a:t>for </a:t>
            </a:r>
            <a:r>
              <a:rPr lang="en-US" sz="1800" smtClean="0">
                <a:latin typeface="Times" charset="0"/>
                <a:ea typeface="ＭＳ Ｐゴシック" charset="0"/>
                <a:cs typeface="ＭＳ Ｐゴシック" charset="0"/>
              </a:rPr>
              <a:t>Telebras= </a:t>
            </a:r>
            <a:r>
              <a:rPr lang="en-US" sz="1800" dirty="0">
                <a:latin typeface="Times" charset="0"/>
                <a:ea typeface="ＭＳ Ｐゴシック" charset="0"/>
                <a:cs typeface="ＭＳ Ｐゴシック" charset="0"/>
              </a:rPr>
              <a:t>13.12 + 1.2122 (7.5) - 13.85 (1) = 8.35</a:t>
            </a:r>
          </a:p>
          <a:p>
            <a:r>
              <a:rPr lang="en-US" sz="1800" dirty="0">
                <a:latin typeface="Times" charset="0"/>
                <a:ea typeface="ＭＳ Ｐゴシック" charset="0"/>
                <a:cs typeface="ＭＳ Ｐゴシック" charset="0"/>
              </a:rPr>
              <a:t>At an actual price to earnings ratio of 8.9, </a:t>
            </a:r>
            <a:r>
              <a:rPr lang="en-US" sz="1800" dirty="0" err="1">
                <a:latin typeface="Times" charset="0"/>
                <a:ea typeface="ＭＳ Ｐゴシック" charset="0"/>
                <a:cs typeface="ＭＳ Ｐゴシック" charset="0"/>
              </a:rPr>
              <a:t>Telebras</a:t>
            </a:r>
            <a:r>
              <a:rPr lang="en-US" sz="1800" dirty="0">
                <a:latin typeface="Times" charset="0"/>
                <a:ea typeface="ＭＳ Ｐゴシック" charset="0"/>
                <a:cs typeface="ＭＳ Ｐゴシック" charset="0"/>
              </a:rPr>
              <a:t> is slightly overvalued.</a:t>
            </a:r>
          </a:p>
          <a:p>
            <a:pPr eaLnBrk="1" hangingPunct="1">
              <a:buFont typeface="Monotype Sorts" charset="0"/>
              <a:buNone/>
              <a:tabLst>
                <a:tab pos="2627313" algn="l"/>
                <a:tab pos="4059238" algn="l"/>
                <a:tab pos="5141913" algn="l"/>
                <a:tab pos="6511925" algn="l"/>
              </a:tabLst>
            </a:pPr>
            <a:endParaRPr lang="en-US" sz="1800" dirty="0">
              <a:latin typeface="Times" charset="0"/>
              <a:ea typeface="ＭＳ Ｐゴシック" charset="0"/>
              <a:cs typeface="ＭＳ Ｐゴシック" charset="0"/>
            </a:endParaRPr>
          </a:p>
          <a:p>
            <a:pPr eaLnBrk="1" hangingPunct="1">
              <a:tabLst>
                <a:tab pos="2627313" algn="l"/>
                <a:tab pos="4059238" algn="l"/>
                <a:tab pos="5141913" algn="l"/>
                <a:tab pos="6511925" algn="l"/>
              </a:tabLst>
            </a:pPr>
            <a:endParaRPr lang="en-US" sz="18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845108125"/>
      </p:ext>
    </p:extLst>
  </p:cSld>
  <p:clrMapOvr>
    <a:masterClrMapping/>
  </p:clrMapOvr>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3</TotalTime>
  <Words>1165</Words>
  <Application>Microsoft Macintosh PowerPoint</Application>
  <PresentationFormat>Letter Paper (8.5x11 in)</PresentationFormat>
  <Paragraphs>102</Paragraphs>
  <Slides>12</Slides>
  <Notes>10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15" baseType="lpstr">
      <vt:lpstr>HGV slides</vt:lpstr>
      <vt:lpstr>Equation</vt:lpstr>
      <vt:lpstr>Worksheet</vt:lpstr>
      <vt:lpstr>Session 15: PE ratios</vt:lpstr>
      <vt:lpstr>Price Earnings Ratio: Definition</vt:lpstr>
      <vt:lpstr>Characteristic 1: Skewed Distributions PE ratios for US companies in January 2011</vt:lpstr>
      <vt:lpstr>Characteristic 2: Biased Samples PE ratios in January 2011</vt:lpstr>
      <vt:lpstr>Characteristic 3: Across Markets PE Ratios: US, Europe, Japan and Emerging Markets – January 2011</vt:lpstr>
      <vt:lpstr>PE Ratio: Understanding the Fundamentals</vt:lpstr>
      <vt:lpstr>PE Ratio and Fundamentals</vt:lpstr>
      <vt:lpstr>The perfect under valued company…</vt:lpstr>
      <vt:lpstr>Example 1: Let’s try some story telling Comparing PE ratios across firms in a sector</vt:lpstr>
      <vt:lpstr>A Question</vt:lpstr>
      <vt:lpstr>Example 2: The limits of story telling Telecom ADRs in 1999</vt:lpstr>
      <vt:lpstr>PE, Growth and Risk</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15: PE ratios</dc:title>
  <dc:creator>Aswath Damodaran</dc:creator>
  <cp:lastModifiedBy>Aswath Damodaran</cp:lastModifiedBy>
  <cp:revision>3</cp:revision>
  <dcterms:created xsi:type="dcterms:W3CDTF">2011-11-03T14:29:29Z</dcterms:created>
  <dcterms:modified xsi:type="dcterms:W3CDTF">2011-11-04T15:15:03Z</dcterms:modified>
</cp:coreProperties>
</file>