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3.bin" ContentType="application/vnd.openxmlformats-officedocument.oleObject"/>
  <Override PartName="/ppt/notesSlides/notesSlide7.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ppt/embeddings/oleObject6.bin" ContentType="application/vnd.openxmlformats-officedocument.oleObject"/>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4"/>
  </p:notesMasterIdLst>
  <p:sldIdLst>
    <p:sldId id="256" r:id="rId2"/>
    <p:sldId id="257" r:id="rId3"/>
    <p:sldId id="263" r:id="rId4"/>
    <p:sldId id="264" r:id="rId5"/>
    <p:sldId id="265" r:id="rId6"/>
    <p:sldId id="266" r:id="rId7"/>
    <p:sldId id="267" r:id="rId8"/>
    <p:sldId id="268" r:id="rId9"/>
    <p:sldId id="269" r:id="rId10"/>
    <p:sldId id="270" r:id="rId11"/>
    <p:sldId id="271" r:id="rId12"/>
    <p:sldId id="273" r:id="rId1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3" d="100"/>
          <a:sy n="113" d="100"/>
        </p:scale>
        <p:origin x="-1584"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 Id="rId2"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 Id="rId2"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AD246F-57A7-3D4D-875C-9B1293BC0069}" type="datetimeFigureOut">
              <a:rPr lang="en-US" smtClean="0"/>
              <a:t>11/4/11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898BB4-655E-5F46-9E0F-7CC2235DCC03}" type="slidenum">
              <a:rPr lang="en-US" smtClean="0"/>
              <a:t>‹#›</a:t>
            </a:fld>
            <a:endParaRPr lang="en-US"/>
          </a:p>
        </p:txBody>
      </p:sp>
    </p:spTree>
    <p:extLst>
      <p:ext uri="{BB962C8B-B14F-4D97-AF65-F5344CB8AC3E}">
        <p14:creationId xmlns:p14="http://schemas.microsoft.com/office/powerpoint/2010/main" val="37170782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noTextEdit="1"/>
          </p:cNvSpPr>
          <p:nvPr>
            <p:ph type="sldImg"/>
          </p:nvPr>
        </p:nvSpPr>
        <p:spPr>
          <a:xfrm>
            <a:off x="1150938" y="692150"/>
            <a:ext cx="4556125" cy="3416300"/>
          </a:xfrm>
          <a:ln/>
        </p:spPr>
      </p:sp>
      <p:sp>
        <p:nvSpPr>
          <p:cNvPr id="150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contrast to price multiples, you look at firm or enterprise value when you compute value multiples. Firm value is the market value of equity + market value of debt. Enterprise value = Firm value - cash. Why would you use one as opposed to the other? When we compute value to earnings multiples, the earnings that are used tend to be operating earnings (EBIT, EBITDA etc.). Since the income from cash and marketable securities is not included in operating income, we exclude it from the numerator as well.</a:t>
            </a:r>
          </a:p>
          <a:p>
            <a:r>
              <a:rPr lang="en-US">
                <a:latin typeface="Times" charset="0"/>
                <a:ea typeface="ＭＳ Ｐゴシック" charset="0"/>
                <a:cs typeface="ＭＳ Ｐゴシック" charset="0"/>
              </a:rPr>
              <a:t>The most logical denominator for enterprise value is the free cashflow to the firm, which is the cashflow prior to debt payments but after taxes and reinvestment needs.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noTextEdit="1"/>
          </p:cNvSpPr>
          <p:nvPr>
            <p:ph type="sldImg"/>
          </p:nvPr>
        </p:nvSpPr>
        <p:spPr>
          <a:xfrm>
            <a:off x="1150938" y="692150"/>
            <a:ext cx="4556125" cy="3416300"/>
          </a:xfrm>
          <a:ln/>
        </p:spPr>
      </p:sp>
      <p:sp>
        <p:nvSpPr>
          <p:cNvPr id="1628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problem with using firm value is that cash is included in the numerator but not in the denominator. That is why the enterprise value version makes more sense…</a:t>
            </a:r>
          </a:p>
          <a:p>
            <a:r>
              <a:rPr lang="en-US">
                <a:latin typeface="Times" charset="0"/>
                <a:ea typeface="ＭＳ Ｐゴシック" charset="0"/>
                <a:cs typeface="ＭＳ Ｐゴシック" charset="0"/>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atin typeface="Times" charset="0"/>
                <a:ea typeface="ＭＳ Ｐゴシック" charset="0"/>
                <a:cs typeface="ＭＳ Ｐゴシック" charset="0"/>
              </a:rPr>
              <a:t>The safest thing to do (assuming you can do this) is to net out the market value of your holdings from the numerator (for both active and passive holdings) and the EBITDA of your holdings from the denominator ( for majority active holdings)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noTextEdit="1"/>
          </p:cNvSpPr>
          <p:nvPr>
            <p:ph type="sldImg"/>
          </p:nvPr>
        </p:nvSpPr>
        <p:spPr>
          <a:xfrm>
            <a:off x="1150938" y="692150"/>
            <a:ext cx="4556125" cy="3416300"/>
          </a:xfrm>
          <a:ln/>
        </p:spPr>
      </p:sp>
      <p:sp>
        <p:nvSpPr>
          <p:cNvPr id="1648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with the other multiples, a heavily skewed distribution. Suggests that the rule of thumb that is often used by Wall Street (EBITDA multiple less than 8 is cheap) should be used with caution.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noTextEdit="1"/>
          </p:cNvSpPr>
          <p:nvPr>
            <p:ph type="sldImg"/>
          </p:nvPr>
        </p:nvSpPr>
        <p:spPr>
          <a:xfrm>
            <a:off x="1150938" y="692150"/>
            <a:ext cx="4556125" cy="3416300"/>
          </a:xfrm>
          <a:ln/>
        </p:spPr>
      </p:sp>
      <p:sp>
        <p:nvSpPr>
          <p:cNvPr id="1669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Distribution looks very similar to the distribution in the US…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noTextEdit="1"/>
          </p:cNvSpPr>
          <p:nvPr>
            <p:ph type="sldImg"/>
          </p:nvPr>
        </p:nvSpPr>
        <p:spPr>
          <a:xfrm>
            <a:off x="1150938" y="692150"/>
            <a:ext cx="4556125" cy="3416300"/>
          </a:xfrm>
          <a:ln/>
        </p:spPr>
      </p:sp>
      <p:sp>
        <p:nvSpPr>
          <p:cNvPr id="168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Rules of thumb have to adapt to data… Fixed rules of thumb work sometimes and not at others…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noTextEdit="1"/>
          </p:cNvSpPr>
          <p:nvPr>
            <p:ph type="sldImg"/>
          </p:nvPr>
        </p:nvSpPr>
        <p:spPr>
          <a:xfrm>
            <a:off x="1150938" y="692150"/>
            <a:ext cx="4556125" cy="3416300"/>
          </a:xfrm>
          <a:ln/>
        </p:spPr>
      </p:sp>
      <p:sp>
        <p:nvSpPr>
          <p:cNvPr id="1710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delve into the fundamentals that determine EBITDA multiples, we return to a FCFF valuation model. We keep things simple by using a stable growth model.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noTextEdit="1"/>
          </p:cNvSpPr>
          <p:nvPr>
            <p:ph type="sldImg"/>
          </p:nvPr>
        </p:nvSpPr>
        <p:spPr>
          <a:xfrm>
            <a:off x="1150938" y="692150"/>
            <a:ext cx="4556125" cy="3416300"/>
          </a:xfrm>
          <a:ln/>
        </p:spPr>
      </p:sp>
      <p:sp>
        <p:nvSpPr>
          <p:cNvPr id="1730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The enterprise value to EbITDA multiple is a function of</a:t>
            </a:r>
          </a:p>
          <a:p>
            <a:pPr marL="228600" indent="-228600">
              <a:buFontTx/>
              <a:buAutoNum type="alphaLcPeriod"/>
            </a:pPr>
            <a:r>
              <a:rPr lang="en-US">
                <a:latin typeface="Times" charset="0"/>
                <a:ea typeface="ＭＳ Ｐゴシック" charset="0"/>
                <a:cs typeface="ＭＳ Ｐゴシック" charset="0"/>
              </a:rPr>
              <a:t>The tax rate: Higher tax rates -&gt; Lower multiple</a:t>
            </a:r>
          </a:p>
          <a:p>
            <a:pPr marL="228600" indent="-228600">
              <a:buFontTx/>
              <a:buAutoNum type="alphaLcPeriod"/>
            </a:pPr>
            <a:r>
              <a:rPr lang="en-US">
                <a:latin typeface="Times" charset="0"/>
                <a:ea typeface="ＭＳ Ｐゴシック" charset="0"/>
                <a:cs typeface="ＭＳ Ｐゴシック" charset="0"/>
              </a:rPr>
              <a:t>Net Capital Expenditures and reinvestment (for any given growth rate): Higher net cap ex and reinvestment -&gt; Lower multiple</a:t>
            </a:r>
          </a:p>
          <a:p>
            <a:pPr marL="228600" indent="-228600">
              <a:buFontTx/>
              <a:buAutoNum type="alphaLcPeriod"/>
            </a:pPr>
            <a:r>
              <a:rPr lang="en-US">
                <a:latin typeface="Times" charset="0"/>
                <a:ea typeface="ＭＳ Ｐゴシック" charset="0"/>
                <a:cs typeface="ＭＳ Ｐゴシック" charset="0"/>
              </a:rPr>
              <a:t>Cost of capital: Higher cost of capital -&gt; Lower multiple</a:t>
            </a:r>
          </a:p>
          <a:p>
            <a:pPr marL="228600" indent="-228600">
              <a:buFontTx/>
              <a:buAutoNum type="alphaLcPeriod"/>
            </a:pPr>
            <a:r>
              <a:rPr lang="en-US">
                <a:latin typeface="Times" charset="0"/>
                <a:ea typeface="ＭＳ Ｐゴシック" charset="0"/>
                <a:cs typeface="ＭＳ Ｐゴシック" charset="0"/>
              </a:rPr>
              <a:t>Growth: Lower growth -&gt; Lower multiple</a:t>
            </a:r>
          </a:p>
          <a:p>
            <a:pPr marL="228600" indent="-228600">
              <a:buFontTx/>
              <a:buAutoNum type="alphaLcPeriod"/>
            </a:pPr>
            <a:endParaRPr lang="en-US">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noTextEdit="1"/>
          </p:cNvSpPr>
          <p:nvPr>
            <p:ph type="sldImg"/>
          </p:nvPr>
        </p:nvSpPr>
        <p:spPr>
          <a:xfrm>
            <a:off x="1150938" y="692150"/>
            <a:ext cx="4556125" cy="3416300"/>
          </a:xfrm>
          <a:ln/>
        </p:spPr>
      </p:sp>
      <p:sp>
        <p:nvSpPr>
          <p:cNvPr id="1751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hypothetical firm. Note that I am making assumptions about the reinvestment rate and growth rate. Implicitly, I am also making assumptions about the return on capital. In fact, I am assuming (whether I want to or not) that my return on capital will be 25.60%. Note that the return on capital implied in this growth rate can be calculated as follows:</a:t>
            </a:r>
          </a:p>
          <a:p>
            <a:r>
              <a:rPr lang="en-US">
                <a:latin typeface="Times" charset="0"/>
                <a:ea typeface="ＭＳ Ｐゴシック" charset="0"/>
                <a:cs typeface="ＭＳ Ｐゴシック" charset="0"/>
              </a:rPr>
              <a:t>g 	= ROC * Reinvestment Rate</a:t>
            </a:r>
          </a:p>
          <a:p>
            <a:r>
              <a:rPr lang="en-US">
                <a:latin typeface="Times" charset="0"/>
                <a:ea typeface="ＭＳ Ｐゴシック" charset="0"/>
                <a:cs typeface="ＭＳ Ｐゴシック" charset="0"/>
              </a:rPr>
              <a:t>.05	= ROC * Net Cap Ex/EBIT (1-t)</a:t>
            </a:r>
          </a:p>
          <a:p>
            <a:r>
              <a:rPr lang="en-US">
                <a:latin typeface="Times" charset="0"/>
                <a:ea typeface="ＭＳ Ｐゴシック" charset="0"/>
                <a:cs typeface="ＭＳ Ｐゴシック" charset="0"/>
              </a:rPr>
              <a:t>	= ROC * (.30-.20)/[(1-.2)(1-.36)]</a:t>
            </a:r>
          </a:p>
          <a:p>
            <a:r>
              <a:rPr lang="en-US">
                <a:latin typeface="Times" charset="0"/>
                <a:ea typeface="ＭＳ Ｐゴシック" charset="0"/>
                <a:cs typeface="ＭＳ Ｐゴシック" charset="0"/>
              </a:rPr>
              <a:t>Solving for ROC,  ROC = 25.60%</a:t>
            </a:r>
          </a:p>
          <a:p>
            <a:endParaRPr lang="en-US">
              <a:latin typeface="Times"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noTextEdit="1"/>
          </p:cNvSpPr>
          <p:nvPr>
            <p:ph type="sldImg"/>
          </p:nvPr>
        </p:nvSpPr>
        <p:spPr>
          <a:xfrm>
            <a:off x="1150938" y="692150"/>
            <a:ext cx="4556125" cy="3416300"/>
          </a:xfrm>
          <a:ln/>
        </p:spPr>
      </p:sp>
      <p:sp>
        <p:nvSpPr>
          <p:cNvPr id="1771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If this firm were fairly valued, it should trade at 8.24 times EBITDA.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noTextEdit="1"/>
          </p:cNvSpPr>
          <p:nvPr>
            <p:ph type="sldImg"/>
          </p:nvPr>
        </p:nvSpPr>
        <p:spPr>
          <a:xfrm>
            <a:off x="1150938" y="692150"/>
            <a:ext cx="4556125" cy="3416300"/>
          </a:xfrm>
          <a:ln/>
        </p:spPr>
      </p:sp>
      <p:sp>
        <p:nvSpPr>
          <p:cNvPr id="1812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Trucking companies have fleets that they replace every few years. Thus, the capital expenditures for these firms are often discontinuous, with a year of very heavy cap ex followed by a few years of almost no cap ex…</a:t>
            </a:r>
          </a:p>
          <a:p>
            <a:r>
              <a:rPr lang="en-US">
                <a:latin typeface="Times" charset="0"/>
                <a:ea typeface="ＭＳ Ｐゴシック" charset="0"/>
                <a:cs typeface="ＭＳ Ｐゴシック" charset="0"/>
              </a:rPr>
              <a:t>It could well be that Ryder Systems has the oldest fleet in this group. In that case, the firm may look cheap right now but it will soon have to make a large capital expenditure to replace the fleet.</a:t>
            </a:r>
          </a:p>
          <a:p>
            <a:r>
              <a:rPr lang="en-US">
                <a:latin typeface="Times" charset="0"/>
                <a:ea typeface="ＭＳ Ｐゴシック" charset="0"/>
                <a:cs typeface="ＭＳ Ｐゴシック" charset="0"/>
              </a:rPr>
              <a:t>(While cap ex is discontinuous, depreciation and amortization are smoothed out…)</a:t>
            </a:r>
          </a:p>
          <a:p>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1.emf"/><Relationship Id="rId6" Type="http://schemas.openxmlformats.org/officeDocument/2006/relationships/oleObject" Target="../embeddings/oleObject2.bin"/><Relationship Id="rId7" Type="http://schemas.openxmlformats.org/officeDocument/2006/relationships/image" Target="../media/image2.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3.bin"/><Relationship Id="rId5" Type="http://schemas.openxmlformats.org/officeDocument/2006/relationships/image" Target="../media/image7.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4.bin"/><Relationship Id="rId5" Type="http://schemas.openxmlformats.org/officeDocument/2006/relationships/image" Target="../media/image8.emf"/><Relationship Id="rId6" Type="http://schemas.openxmlformats.org/officeDocument/2006/relationships/oleObject" Target="../embeddings/oleObject5.bin"/><Relationship Id="rId7" Type="http://schemas.openxmlformats.org/officeDocument/2006/relationships/image" Target="../media/image9.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6.bin"/><Relationship Id="rId5" Type="http://schemas.openxmlformats.org/officeDocument/2006/relationships/image" Target="../media/image10.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Session 16: More Earnings Multiples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70670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Value/Earnings and Value/Cashflow Ratios</a:t>
            </a:r>
          </a:p>
        </p:txBody>
      </p:sp>
      <p:sp>
        <p:nvSpPr>
          <p:cNvPr id="149506"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While Price earnings ratios look at the market value of equity relative to earnings to equity investors, Value earnings ratios look at the market value of the operating assets of the firm (Enterprise value or EV) relative to operating earnings or cash flows.</a:t>
            </a:r>
          </a:p>
          <a:p>
            <a:pPr eaLnBrk="1" hangingPunct="1">
              <a:buFont typeface="Monotype Sorts" charset="0"/>
              <a:buNone/>
            </a:pPr>
            <a:r>
              <a:rPr lang="en-US" sz="1800">
                <a:latin typeface="Times" charset="0"/>
                <a:ea typeface="ＭＳ Ｐゴシック" charset="0"/>
                <a:cs typeface="ＭＳ Ｐゴシック" charset="0"/>
              </a:rPr>
              <a:t>	EV = Market value of equity + Debt – Cash</a:t>
            </a:r>
          </a:p>
          <a:p>
            <a:pPr eaLnBrk="1" hangingPunct="1"/>
            <a:r>
              <a:rPr lang="en-US" sz="1800">
                <a:latin typeface="Times" charset="0"/>
                <a:ea typeface="ＭＳ Ｐゴシック" charset="0"/>
                <a:cs typeface="ＭＳ Ｐゴシック" charset="0"/>
              </a:rPr>
              <a:t>The form of value to cash flow ratios that has the closest parallels in DCF valuation is the ratio of Firm value to Free Cash Flow to the Firm.</a:t>
            </a:r>
          </a:p>
          <a:p>
            <a:pPr lvl="1" eaLnBrk="1" hangingPunct="1"/>
            <a:r>
              <a:rPr lang="en-US">
                <a:latin typeface="Times" charset="0"/>
                <a:ea typeface="ＭＳ Ｐゴシック" charset="0"/>
              </a:rPr>
              <a:t>FCFF = EBIT (1-t) - Net Cap Ex - Change in WC</a:t>
            </a:r>
          </a:p>
          <a:p>
            <a:pPr eaLnBrk="1" hangingPunct="1"/>
            <a:r>
              <a:rPr lang="en-US" sz="1800">
                <a:latin typeface="Times" charset="0"/>
                <a:ea typeface="ＭＳ Ｐゴシック" charset="0"/>
                <a:cs typeface="ＭＳ Ｐゴシック" charset="0"/>
              </a:rPr>
              <a:t>In practice, what we observe more commonly are firm values as multiples of operating income (EBIT), after-tax operating income (EBIT (1-t)) or EBITDA.</a:t>
            </a:r>
          </a:p>
        </p:txBody>
      </p:sp>
    </p:spTree>
    <p:extLst>
      <p:ext uri="{BB962C8B-B14F-4D97-AF65-F5344CB8AC3E}">
        <p14:creationId xmlns:p14="http://schemas.microsoft.com/office/powerpoint/2010/main" val="793105534"/>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Enterprise Value/EBITDA Multiple</a:t>
            </a:r>
          </a:p>
        </p:txBody>
      </p:sp>
      <p:sp>
        <p:nvSpPr>
          <p:cNvPr id="161794"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The Classic Definition</a:t>
            </a: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r>
              <a:rPr lang="en-US" sz="1800">
                <a:latin typeface="Times" charset="0"/>
                <a:ea typeface="ＭＳ Ｐゴシック" charset="0"/>
                <a:cs typeface="ＭＳ Ｐゴシック" charset="0"/>
              </a:rPr>
              <a:t>The No-Cash Version</a:t>
            </a:r>
          </a:p>
          <a:p>
            <a:pPr eaLnBrk="1" hangingPunct="1"/>
            <a:endParaRPr lang="en-US" sz="1800">
              <a:latin typeface="Times" charset="0"/>
              <a:ea typeface="ＭＳ Ｐゴシック" charset="0"/>
              <a:cs typeface="ＭＳ Ｐゴシック" charset="0"/>
            </a:endParaRPr>
          </a:p>
          <a:p>
            <a:pPr eaLnBrk="1" hangingPunct="1"/>
            <a:endParaRPr lang="en-US" sz="1800">
              <a:latin typeface="Times" charset="0"/>
              <a:ea typeface="ＭＳ Ｐゴシック" charset="0"/>
              <a:cs typeface="ＭＳ Ｐゴシック" charset="0"/>
            </a:endParaRPr>
          </a:p>
          <a:p>
            <a:pPr eaLnBrk="1" hangingPunct="1">
              <a:buFont typeface="Monotype Sorts" charset="0"/>
              <a:buNone/>
            </a:pPr>
            <a:endParaRPr lang="en-US" sz="1800">
              <a:latin typeface="Times" charset="0"/>
              <a:ea typeface="ＭＳ Ｐゴシック" charset="0"/>
              <a:cs typeface="ＭＳ Ｐゴシック" charset="0"/>
            </a:endParaRPr>
          </a:p>
        </p:txBody>
      </p:sp>
      <p:graphicFrame>
        <p:nvGraphicFramePr>
          <p:cNvPr id="161795" name="Object 2"/>
          <p:cNvGraphicFramePr>
            <a:graphicFrameLocks/>
          </p:cNvGraphicFramePr>
          <p:nvPr/>
        </p:nvGraphicFramePr>
        <p:xfrm>
          <a:off x="1676400" y="2362200"/>
          <a:ext cx="5759450" cy="576263"/>
        </p:xfrm>
        <a:graphic>
          <a:graphicData uri="http://schemas.openxmlformats.org/presentationml/2006/ole">
            <mc:AlternateContent xmlns:mc="http://schemas.openxmlformats.org/markup-compatibility/2006">
              <mc:Choice xmlns:v="urn:schemas-microsoft-com:vml" Requires="v">
                <p:oleObj spid="_x0000_s13319" name="Equation" r:id="rId4" imgW="3848100" imgH="393700" progId="Equation.3">
                  <p:embed/>
                </p:oleObj>
              </mc:Choice>
              <mc:Fallback>
                <p:oleObj name="Equation" r:id="rId4" imgW="3848100" imgH="3937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2362200"/>
                        <a:ext cx="57594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1796" name="Object 3"/>
          <p:cNvGraphicFramePr>
            <a:graphicFrameLocks/>
          </p:cNvGraphicFramePr>
          <p:nvPr/>
        </p:nvGraphicFramePr>
        <p:xfrm>
          <a:off x="1019175" y="3878263"/>
          <a:ext cx="7188200" cy="576262"/>
        </p:xfrm>
        <a:graphic>
          <a:graphicData uri="http://schemas.openxmlformats.org/presentationml/2006/ole">
            <mc:AlternateContent xmlns:mc="http://schemas.openxmlformats.org/markup-compatibility/2006">
              <mc:Choice xmlns:v="urn:schemas-microsoft-com:vml" Requires="v">
                <p:oleObj spid="_x0000_s13320" name="Equation" r:id="rId6" imgW="4800600" imgH="393700" progId="Equation.3">
                  <p:embed/>
                </p:oleObj>
              </mc:Choice>
              <mc:Fallback>
                <p:oleObj name="Equation" r:id="rId6" imgW="4800600" imgH="3937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9175" y="3878263"/>
                        <a:ext cx="7188200" cy="5762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76457000"/>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Enterprise Value/EBITDA Distribution – US – January 2011</a:t>
            </a:r>
          </a:p>
        </p:txBody>
      </p:sp>
      <p:pic>
        <p:nvPicPr>
          <p:cNvPr id="163842"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l="-12987" r="-12987"/>
          <a:stretch>
            <a:fillRect/>
          </a:stretch>
        </p:blipFill>
        <p:spPr/>
      </p:pic>
    </p:spTree>
    <p:extLst>
      <p:ext uri="{BB962C8B-B14F-4D97-AF65-F5344CB8AC3E}">
        <p14:creationId xmlns:p14="http://schemas.microsoft.com/office/powerpoint/2010/main" val="2819994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1026"/>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Enterprise Value/EBITDA : Global Data</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6 times EBITDA seems like a good rule of thumb..</a:t>
            </a:r>
          </a:p>
        </p:txBody>
      </p:sp>
      <p:pic>
        <p:nvPicPr>
          <p:cNvPr id="165890"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l="-12987" r="-12987"/>
          <a:stretch>
            <a:fillRect/>
          </a:stretch>
        </p:blipFill>
        <p:spPr/>
      </p:pic>
      <p:pic>
        <p:nvPicPr>
          <p:cNvPr id="165891"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676400"/>
            <a:ext cx="31750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231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1026"/>
          <p:cNvSpPr>
            <a:spLocks noGrp="1" noChangeArrowheads="1"/>
          </p:cNvSpPr>
          <p:nvPr>
            <p:ph type="title"/>
          </p:nvPr>
        </p:nvSpPr>
        <p:spPr/>
        <p:txBody>
          <a:bodyPr/>
          <a:lstStyle/>
          <a:p>
            <a:pPr eaLnBrk="1" hangingPunct="1"/>
            <a:r>
              <a:rPr lang="en-US">
                <a:latin typeface="Helvetica" charset="0"/>
                <a:ea typeface="ＭＳ Ｐゴシック" charset="0"/>
                <a:cs typeface="ＭＳ Ｐゴシック" charset="0"/>
              </a:rPr>
              <a:t>But not in early 2009…</a:t>
            </a:r>
          </a:p>
        </p:txBody>
      </p:sp>
      <p:pic>
        <p:nvPicPr>
          <p:cNvPr id="167938"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12987" r="-12987"/>
          <a:stretch>
            <a:fillRect/>
          </a:stretch>
        </p:blipFill>
        <p:spPr/>
      </p:pic>
    </p:spTree>
    <p:extLst>
      <p:ext uri="{BB962C8B-B14F-4D97-AF65-F5344CB8AC3E}">
        <p14:creationId xmlns:p14="http://schemas.microsoft.com/office/powerpoint/2010/main" val="4155484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The Determinants of Value/EBITDA Multiples: Linkage to DCF Valuation</a:t>
            </a:r>
          </a:p>
        </p:txBody>
      </p:sp>
      <p:sp>
        <p:nvSpPr>
          <p:cNvPr id="169986"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The value of the operating assets of a firm can be written as:</a:t>
            </a: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buFont typeface="Monotype Sorts" charset="0"/>
              <a:buNone/>
            </a:pPr>
            <a:endParaRPr lang="en-US" sz="1800">
              <a:latin typeface="Times" charset="0"/>
              <a:ea typeface="ＭＳ Ｐゴシック" charset="0"/>
              <a:cs typeface="ＭＳ Ｐゴシック" charset="0"/>
            </a:endParaRPr>
          </a:p>
          <a:p>
            <a:pPr eaLnBrk="1" hangingPunct="1"/>
            <a:r>
              <a:rPr lang="en-US" sz="1800">
                <a:latin typeface="Times" charset="0"/>
                <a:ea typeface="ＭＳ Ｐゴシック" charset="0"/>
                <a:cs typeface="ＭＳ Ｐゴシック" charset="0"/>
              </a:rPr>
              <a:t>The numerator can be written as follows:</a:t>
            </a:r>
          </a:p>
          <a:p>
            <a:pPr lvl="1" eaLnBrk="1" hangingPunct="1">
              <a:buFontTx/>
              <a:buNone/>
            </a:pPr>
            <a:r>
              <a:rPr lang="en-US">
                <a:latin typeface="Times" charset="0"/>
                <a:ea typeface="ＭＳ Ｐゴシック" charset="0"/>
              </a:rPr>
              <a:t>	FCFF 	= EBIT (1-t) - (Cex - Depr) - </a:t>
            </a:r>
            <a:r>
              <a:rPr lang="en-US">
                <a:latin typeface="Symbol" charset="0"/>
                <a:ea typeface="ＭＳ Ｐゴシック" charset="0"/>
              </a:rPr>
              <a:t></a:t>
            </a:r>
            <a:r>
              <a:rPr lang="en-US">
                <a:latin typeface="Times" charset="0"/>
                <a:ea typeface="ＭＳ Ｐゴシック" charset="0"/>
              </a:rPr>
              <a:t> Working Capital</a:t>
            </a:r>
          </a:p>
          <a:p>
            <a:pPr lvl="1" eaLnBrk="1" hangingPunct="1">
              <a:buFontTx/>
              <a:buNone/>
            </a:pPr>
            <a:r>
              <a:rPr lang="en-US">
                <a:latin typeface="Times" charset="0"/>
                <a:ea typeface="ＭＳ Ｐゴシック" charset="0"/>
              </a:rPr>
              <a:t>			= (EBITDA - Depr) (1-t) - (Cex - Depr) - </a:t>
            </a:r>
            <a:r>
              <a:rPr lang="en-US">
                <a:latin typeface="Symbol" charset="0"/>
                <a:ea typeface="ＭＳ Ｐゴシック" charset="0"/>
              </a:rPr>
              <a:t></a:t>
            </a:r>
            <a:r>
              <a:rPr lang="en-US">
                <a:latin typeface="Times" charset="0"/>
                <a:ea typeface="ＭＳ Ｐゴシック" charset="0"/>
              </a:rPr>
              <a:t> Working Capital </a:t>
            </a:r>
          </a:p>
          <a:p>
            <a:pPr lvl="1" eaLnBrk="1" hangingPunct="1">
              <a:buFontTx/>
              <a:buNone/>
            </a:pPr>
            <a:r>
              <a:rPr lang="en-US">
                <a:latin typeface="Times" charset="0"/>
                <a:ea typeface="ＭＳ Ｐゴシック" charset="0"/>
              </a:rPr>
              <a:t>			= EBITDA (1-t) + Depr (t) - Cex - </a:t>
            </a:r>
            <a:r>
              <a:rPr lang="en-US">
                <a:latin typeface="Symbol" charset="0"/>
                <a:ea typeface="ＭＳ Ｐゴシック" charset="0"/>
              </a:rPr>
              <a:t></a:t>
            </a:r>
            <a:r>
              <a:rPr lang="en-US">
                <a:latin typeface="Times" charset="0"/>
                <a:ea typeface="ＭＳ Ｐゴシック" charset="0"/>
              </a:rPr>
              <a:t> Working Capital</a:t>
            </a:r>
          </a:p>
        </p:txBody>
      </p:sp>
      <p:graphicFrame>
        <p:nvGraphicFramePr>
          <p:cNvPr id="169987" name="Object 2"/>
          <p:cNvGraphicFramePr>
            <a:graphicFrameLocks/>
          </p:cNvGraphicFramePr>
          <p:nvPr/>
        </p:nvGraphicFramePr>
        <p:xfrm>
          <a:off x="3200400" y="2209800"/>
          <a:ext cx="2424113" cy="774700"/>
        </p:xfrm>
        <a:graphic>
          <a:graphicData uri="http://schemas.openxmlformats.org/presentationml/2006/ole">
            <mc:AlternateContent xmlns:mc="http://schemas.openxmlformats.org/markup-compatibility/2006">
              <mc:Choice xmlns:v="urn:schemas-microsoft-com:vml" Requires="v">
                <p:oleObj spid="_x0000_s21509" name="Equation" r:id="rId4" imgW="1219200" imgH="393700" progId="Equation.3">
                  <p:embed/>
                </p:oleObj>
              </mc:Choice>
              <mc:Fallback>
                <p:oleObj name="Equation" r:id="rId4" imgW="1219200" imgH="3937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2209800"/>
                        <a:ext cx="2424113" cy="774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502939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From Firm Value to EBITDA Multiples</a:t>
            </a:r>
          </a:p>
        </p:txBody>
      </p:sp>
      <p:sp>
        <p:nvSpPr>
          <p:cNvPr id="182277" name="Rectangle 3"/>
          <p:cNvSpPr>
            <a:spLocks noGrp="1" noChangeArrowheads="1"/>
          </p:cNvSpPr>
          <p:nvPr>
            <p:ph idx="1"/>
          </p:nvPr>
        </p:nvSpPr>
        <p:spPr/>
        <p:txBody>
          <a:bodyPr/>
          <a:lstStyle/>
          <a:p>
            <a:pPr eaLnBrk="1" hangingPunct="1">
              <a:defRPr/>
            </a:pPr>
            <a:r>
              <a:rPr lang="en-US" dirty="0">
                <a:latin typeface="Times" charset="0"/>
              </a:rPr>
              <a:t>Now the </a:t>
            </a:r>
            <a:r>
              <a:rPr lang="en-US" dirty="0" smtClean="0">
                <a:latin typeface="Times" charset="0"/>
              </a:rPr>
              <a:t>value </a:t>
            </a:r>
            <a:r>
              <a:rPr lang="en-US" dirty="0">
                <a:latin typeface="Times" charset="0"/>
              </a:rPr>
              <a:t>of the firm can be rewritten as,</a:t>
            </a:r>
          </a:p>
          <a:p>
            <a:pPr eaLnBrk="1" hangingPunct="1">
              <a:buFont typeface="Monotype Sorts" charset="0"/>
              <a:buNone/>
              <a:defRPr/>
            </a:pPr>
            <a:endParaRPr lang="en-US" dirty="0">
              <a:latin typeface="Times" charset="0"/>
            </a:endParaRPr>
          </a:p>
          <a:p>
            <a:pPr eaLnBrk="1" hangingPunct="1">
              <a:defRPr/>
            </a:pPr>
            <a:endParaRPr lang="en-US" dirty="0" smtClean="0">
              <a:latin typeface="Times" charset="0"/>
            </a:endParaRPr>
          </a:p>
          <a:p>
            <a:pPr eaLnBrk="1" hangingPunct="1">
              <a:defRPr/>
            </a:pPr>
            <a:r>
              <a:rPr lang="en-US" dirty="0" smtClean="0">
                <a:latin typeface="Times" charset="0"/>
              </a:rPr>
              <a:t>Dividing </a:t>
            </a:r>
            <a:r>
              <a:rPr lang="en-US" dirty="0">
                <a:latin typeface="Times" charset="0"/>
              </a:rPr>
              <a:t>both sides of the equation by EBITDA,</a:t>
            </a:r>
          </a:p>
          <a:p>
            <a:pPr eaLnBrk="1" hangingPunct="1">
              <a:defRPr/>
            </a:pPr>
            <a:endParaRPr lang="en-US" dirty="0">
              <a:latin typeface="Times" charset="0"/>
            </a:endParaRPr>
          </a:p>
          <a:p>
            <a:pPr marL="0" indent="0" eaLnBrk="1" hangingPunct="1">
              <a:buFont typeface="Monotype Sorts" charset="0"/>
              <a:buNone/>
              <a:defRPr/>
            </a:pPr>
            <a:endParaRPr lang="en-US" dirty="0">
              <a:latin typeface="Times" charset="0"/>
            </a:endParaRPr>
          </a:p>
          <a:p>
            <a:pPr eaLnBrk="1" hangingPunct="1">
              <a:defRPr/>
            </a:pPr>
            <a:r>
              <a:rPr lang="en-US" dirty="0">
                <a:latin typeface="Times" charset="0"/>
              </a:rPr>
              <a:t>Since Reinvestment = (</a:t>
            </a:r>
            <a:r>
              <a:rPr lang="en-US" dirty="0" err="1">
                <a:latin typeface="Times" charset="0"/>
              </a:rPr>
              <a:t>CEx</a:t>
            </a:r>
            <a:r>
              <a:rPr lang="en-US" dirty="0">
                <a:latin typeface="Times" charset="0"/>
              </a:rPr>
              <a:t> – Depreciation + </a:t>
            </a:r>
            <a:r>
              <a:rPr lang="en-US" dirty="0">
                <a:latin typeface="Symbol" charset="0"/>
                <a:cs typeface="Symbol" charset="0"/>
              </a:rPr>
              <a:t>D</a:t>
            </a:r>
            <a:r>
              <a:rPr lang="en-US" dirty="0">
                <a:latin typeface="Times" charset="0"/>
                <a:cs typeface="Symbol" charset="0"/>
              </a:rPr>
              <a:t> Working Capital), the determinants of EV/EBITDA are:</a:t>
            </a:r>
          </a:p>
          <a:p>
            <a:pPr lvl="1" eaLnBrk="1" hangingPunct="1">
              <a:defRPr/>
            </a:pPr>
            <a:r>
              <a:rPr lang="en-US" dirty="0">
                <a:latin typeface="Times" charset="0"/>
                <a:ea typeface="ＭＳ Ｐゴシック" charset="0"/>
                <a:cs typeface="Symbol" charset="0"/>
              </a:rPr>
              <a:t>The cost of capital</a:t>
            </a:r>
          </a:p>
          <a:p>
            <a:pPr lvl="1" eaLnBrk="1" hangingPunct="1">
              <a:defRPr/>
            </a:pPr>
            <a:r>
              <a:rPr lang="en-US" dirty="0">
                <a:latin typeface="Times" charset="0"/>
                <a:ea typeface="ＭＳ Ｐゴシック" charset="0"/>
                <a:cs typeface="Symbol" charset="0"/>
              </a:rPr>
              <a:t>Expected growth rate</a:t>
            </a:r>
          </a:p>
          <a:p>
            <a:pPr lvl="1" eaLnBrk="1" hangingPunct="1">
              <a:defRPr/>
            </a:pPr>
            <a:r>
              <a:rPr lang="en-US" dirty="0">
                <a:latin typeface="Times" charset="0"/>
                <a:ea typeface="ＭＳ Ｐゴシック" charset="0"/>
                <a:cs typeface="Symbol" charset="0"/>
              </a:rPr>
              <a:t>Tax rate</a:t>
            </a:r>
          </a:p>
          <a:p>
            <a:pPr lvl="1" eaLnBrk="1" hangingPunct="1">
              <a:defRPr/>
            </a:pPr>
            <a:r>
              <a:rPr lang="en-US" dirty="0">
                <a:latin typeface="Times" charset="0"/>
                <a:ea typeface="ＭＳ Ｐゴシック" charset="0"/>
                <a:cs typeface="Symbol" charset="0"/>
              </a:rPr>
              <a:t>Reinvestment rate (or ROC)</a:t>
            </a:r>
          </a:p>
          <a:p>
            <a:pPr marL="0" indent="0" eaLnBrk="1" hangingPunct="1">
              <a:buFont typeface="Monotype Sorts" charset="0"/>
              <a:buNone/>
              <a:defRPr/>
            </a:pPr>
            <a:endParaRPr lang="en-US" dirty="0">
              <a:latin typeface="Times" charset="0"/>
            </a:endParaRPr>
          </a:p>
          <a:p>
            <a:pPr eaLnBrk="1" hangingPunct="1">
              <a:defRPr/>
            </a:pPr>
            <a:endParaRPr lang="en-US" dirty="0">
              <a:latin typeface="Times" charset="0"/>
            </a:endParaRPr>
          </a:p>
        </p:txBody>
      </p:sp>
      <p:graphicFrame>
        <p:nvGraphicFramePr>
          <p:cNvPr id="172035" name="Object 2"/>
          <p:cNvGraphicFramePr>
            <a:graphicFrameLocks/>
          </p:cNvGraphicFramePr>
          <p:nvPr/>
        </p:nvGraphicFramePr>
        <p:xfrm>
          <a:off x="1828800" y="2362200"/>
          <a:ext cx="6064250" cy="576263"/>
        </p:xfrm>
        <a:graphic>
          <a:graphicData uri="http://schemas.openxmlformats.org/presentationml/2006/ole">
            <mc:AlternateContent xmlns:mc="http://schemas.openxmlformats.org/markup-compatibility/2006">
              <mc:Choice xmlns:v="urn:schemas-microsoft-com:vml" Requires="v">
                <p:oleObj spid="_x0000_s23559" name="Equation" r:id="rId4" imgW="4051300" imgH="393700" progId="Equation.3">
                  <p:embed/>
                </p:oleObj>
              </mc:Choice>
              <mc:Fallback>
                <p:oleObj name="Equation" r:id="rId4" imgW="4051300" imgH="3937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362200"/>
                        <a:ext cx="60642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2036" name="Object 3"/>
          <p:cNvGraphicFramePr>
            <a:graphicFrameLocks/>
          </p:cNvGraphicFramePr>
          <p:nvPr/>
        </p:nvGraphicFramePr>
        <p:xfrm>
          <a:off x="914400" y="3429000"/>
          <a:ext cx="7847013" cy="498475"/>
        </p:xfrm>
        <a:graphic>
          <a:graphicData uri="http://schemas.openxmlformats.org/presentationml/2006/ole">
            <mc:AlternateContent xmlns:mc="http://schemas.openxmlformats.org/markup-compatibility/2006">
              <mc:Choice xmlns:v="urn:schemas-microsoft-com:vml" Requires="v">
                <p:oleObj spid="_x0000_s23560" name="Equation" r:id="rId6" imgW="6045200" imgH="393700" progId="Equation.3">
                  <p:embed/>
                </p:oleObj>
              </mc:Choice>
              <mc:Fallback>
                <p:oleObj name="Equation" r:id="rId6" imgW="6045200" imgH="3937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0" y="3429000"/>
                        <a:ext cx="7847013"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9777848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A Simple Example</a:t>
            </a:r>
          </a:p>
        </p:txBody>
      </p:sp>
      <p:sp>
        <p:nvSpPr>
          <p:cNvPr id="174082"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Consider a firm with the following characteristics:</a:t>
            </a:r>
          </a:p>
          <a:p>
            <a:pPr lvl="1" eaLnBrk="1" hangingPunct="1"/>
            <a:r>
              <a:rPr lang="en-US">
                <a:latin typeface="Times" charset="0"/>
                <a:ea typeface="ＭＳ Ｐゴシック" charset="0"/>
              </a:rPr>
              <a:t>Tax Rate = 36%</a:t>
            </a:r>
          </a:p>
          <a:p>
            <a:pPr lvl="1" eaLnBrk="1" hangingPunct="1"/>
            <a:r>
              <a:rPr lang="en-US">
                <a:latin typeface="Times" charset="0"/>
                <a:ea typeface="ＭＳ Ｐゴシック" charset="0"/>
              </a:rPr>
              <a:t>Capital Expenditures/EBITDA = 30%</a:t>
            </a:r>
          </a:p>
          <a:p>
            <a:pPr lvl="1" eaLnBrk="1" hangingPunct="1"/>
            <a:r>
              <a:rPr lang="en-US">
                <a:latin typeface="Times" charset="0"/>
                <a:ea typeface="ＭＳ Ｐゴシック" charset="0"/>
              </a:rPr>
              <a:t>Depreciation/EBITDA = 20%</a:t>
            </a:r>
          </a:p>
          <a:p>
            <a:pPr lvl="1" eaLnBrk="1" hangingPunct="1"/>
            <a:r>
              <a:rPr lang="en-US">
                <a:latin typeface="Times" charset="0"/>
                <a:ea typeface="ＭＳ Ｐゴシック" charset="0"/>
              </a:rPr>
              <a:t>Cost of Capital = 10%</a:t>
            </a:r>
          </a:p>
          <a:p>
            <a:pPr lvl="1" eaLnBrk="1" hangingPunct="1"/>
            <a:r>
              <a:rPr lang="en-US">
                <a:latin typeface="Times" charset="0"/>
                <a:ea typeface="ＭＳ Ｐゴシック" charset="0"/>
              </a:rPr>
              <a:t>The firm has no working capital requirements</a:t>
            </a:r>
          </a:p>
          <a:p>
            <a:pPr lvl="1" eaLnBrk="1" hangingPunct="1"/>
            <a:r>
              <a:rPr lang="en-US">
                <a:latin typeface="Times" charset="0"/>
                <a:ea typeface="ＭＳ Ｐゴシック" charset="0"/>
              </a:rPr>
              <a:t>The firm is in stable growth and is expected to grow 5% a year forever. </a:t>
            </a:r>
          </a:p>
        </p:txBody>
      </p:sp>
    </p:spTree>
    <p:extLst>
      <p:ext uri="{BB962C8B-B14F-4D97-AF65-F5344CB8AC3E}">
        <p14:creationId xmlns:p14="http://schemas.microsoft.com/office/powerpoint/2010/main" val="12635942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Calculating Value/EBITDA Multiple</a:t>
            </a:r>
          </a:p>
        </p:txBody>
      </p:sp>
      <p:sp>
        <p:nvSpPr>
          <p:cNvPr id="176130"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In this case, the Value/EBITDA multiple for this firm can be estimated as follows:</a:t>
            </a:r>
          </a:p>
          <a:p>
            <a:pPr eaLnBrk="1" hangingPunct="1"/>
            <a:endParaRPr lang="en-US" sz="1800">
              <a:latin typeface="Times" charset="0"/>
              <a:ea typeface="ＭＳ Ｐゴシック" charset="0"/>
              <a:cs typeface="ＭＳ Ｐゴシック" charset="0"/>
            </a:endParaRPr>
          </a:p>
        </p:txBody>
      </p:sp>
      <p:graphicFrame>
        <p:nvGraphicFramePr>
          <p:cNvPr id="176131" name="Object 2"/>
          <p:cNvGraphicFramePr>
            <a:graphicFrameLocks/>
          </p:cNvGraphicFramePr>
          <p:nvPr/>
        </p:nvGraphicFramePr>
        <p:xfrm>
          <a:off x="990600" y="2514600"/>
          <a:ext cx="9131300" cy="566738"/>
        </p:xfrm>
        <a:graphic>
          <a:graphicData uri="http://schemas.openxmlformats.org/presentationml/2006/ole">
            <mc:AlternateContent xmlns:mc="http://schemas.openxmlformats.org/markup-compatibility/2006">
              <mc:Choice xmlns:v="urn:schemas-microsoft-com:vml" Requires="v">
                <p:oleObj spid="_x0000_s27653" name="Equation" r:id="rId4" imgW="6159500" imgH="419100" progId="Equation.3">
                  <p:embed/>
                </p:oleObj>
              </mc:Choice>
              <mc:Fallback>
                <p:oleObj name="Equation" r:id="rId4" imgW="6159500" imgH="4191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514600"/>
                        <a:ext cx="9131300" cy="566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984339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The Determinants of EV/EBITDA</a:t>
            </a:r>
          </a:p>
        </p:txBody>
      </p:sp>
      <p:sp>
        <p:nvSpPr>
          <p:cNvPr id="178178"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 </a:t>
            </a:r>
          </a:p>
        </p:txBody>
      </p:sp>
      <p:pic>
        <p:nvPicPr>
          <p:cNvPr id="17817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818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818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4191000"/>
            <a:ext cx="45720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78182" name="Text Box 7"/>
          <p:cNvSpPr txBox="1">
            <a:spLocks noChangeArrowheads="1"/>
          </p:cNvSpPr>
          <p:nvPr/>
        </p:nvSpPr>
        <p:spPr bwMode="auto">
          <a:xfrm>
            <a:off x="228600" y="2057400"/>
            <a:ext cx="695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aseline="30000">
                <a:solidFill>
                  <a:schemeClr val="tx1"/>
                </a:solidFill>
                <a:latin typeface="Times" charset="0"/>
                <a:ea typeface="ＭＳ Ｐゴシック" charset="0"/>
                <a:cs typeface="ＭＳ Ｐゴシック" charset="0"/>
              </a:defRPr>
            </a:lvl1pPr>
            <a:lvl2pPr marL="742950" indent="-285750">
              <a:defRPr sz="2400" baseline="30000">
                <a:solidFill>
                  <a:schemeClr val="tx1"/>
                </a:solidFill>
                <a:latin typeface="Times" charset="0"/>
                <a:ea typeface="ＭＳ Ｐゴシック" charset="0"/>
              </a:defRPr>
            </a:lvl2pPr>
            <a:lvl3pPr marL="1143000" indent="-228600">
              <a:defRPr sz="2400" baseline="30000">
                <a:solidFill>
                  <a:schemeClr val="tx1"/>
                </a:solidFill>
                <a:latin typeface="Times" charset="0"/>
                <a:ea typeface="ＭＳ Ｐゴシック" charset="0"/>
              </a:defRPr>
            </a:lvl3pPr>
            <a:lvl4pPr marL="1600200" indent="-228600">
              <a:defRPr sz="2400" baseline="30000">
                <a:solidFill>
                  <a:schemeClr val="tx1"/>
                </a:solidFill>
                <a:latin typeface="Times" charset="0"/>
                <a:ea typeface="ＭＳ Ｐゴシック" charset="0"/>
              </a:defRPr>
            </a:lvl4pPr>
            <a:lvl5pPr marL="2057400" indent="-228600">
              <a:defRPr sz="2400" baseline="30000">
                <a:solidFill>
                  <a:schemeClr val="tx1"/>
                </a:solidFill>
                <a:latin typeface="Times" charset="0"/>
                <a:ea typeface="ＭＳ Ｐゴシック" charset="0"/>
              </a:defRPr>
            </a:lvl5pPr>
            <a:lvl6pPr marL="2514600" indent="-228600" eaLnBrk="0" fontAlgn="base" hangingPunct="0">
              <a:spcBef>
                <a:spcPct val="0"/>
              </a:spcBef>
              <a:spcAft>
                <a:spcPct val="0"/>
              </a:spcAft>
              <a:defRPr sz="2400" baseline="30000">
                <a:solidFill>
                  <a:schemeClr val="tx1"/>
                </a:solidFill>
                <a:latin typeface="Times" charset="0"/>
                <a:ea typeface="ＭＳ Ｐゴシック" charset="0"/>
              </a:defRPr>
            </a:lvl6pPr>
            <a:lvl7pPr marL="2971800" indent="-228600" eaLnBrk="0" fontAlgn="base" hangingPunct="0">
              <a:spcBef>
                <a:spcPct val="0"/>
              </a:spcBef>
              <a:spcAft>
                <a:spcPct val="0"/>
              </a:spcAft>
              <a:defRPr sz="2400" baseline="30000">
                <a:solidFill>
                  <a:schemeClr val="tx1"/>
                </a:solidFill>
                <a:latin typeface="Times" charset="0"/>
                <a:ea typeface="ＭＳ Ｐゴシック" charset="0"/>
              </a:defRPr>
            </a:lvl7pPr>
            <a:lvl8pPr marL="3429000" indent="-228600" eaLnBrk="0" fontAlgn="base" hangingPunct="0">
              <a:spcBef>
                <a:spcPct val="0"/>
              </a:spcBef>
              <a:spcAft>
                <a:spcPct val="0"/>
              </a:spcAft>
              <a:defRPr sz="2400" baseline="30000">
                <a:solidFill>
                  <a:schemeClr val="tx1"/>
                </a:solidFill>
                <a:latin typeface="Times" charset="0"/>
                <a:ea typeface="ＭＳ Ｐゴシック" charset="0"/>
              </a:defRPr>
            </a:lvl8pPr>
            <a:lvl9pPr marL="3886200" indent="-228600" eaLnBrk="0" fontAlgn="base" hangingPunct="0">
              <a:spcBef>
                <a:spcPct val="0"/>
              </a:spcBef>
              <a:spcAft>
                <a:spcPct val="0"/>
              </a:spcAft>
              <a:defRPr sz="2400" baseline="30000">
                <a:solidFill>
                  <a:schemeClr val="tx1"/>
                </a:solidFill>
                <a:latin typeface="Times" charset="0"/>
                <a:ea typeface="ＭＳ Ｐゴシック" charset="0"/>
              </a:defRPr>
            </a:lvl9pPr>
          </a:lstStyle>
          <a:p>
            <a:r>
              <a:rPr lang="en-US"/>
              <a:t>Tax</a:t>
            </a:r>
          </a:p>
          <a:p>
            <a:r>
              <a:rPr lang="en-US"/>
              <a:t>Rates</a:t>
            </a:r>
          </a:p>
        </p:txBody>
      </p:sp>
      <p:sp>
        <p:nvSpPr>
          <p:cNvPr id="178183" name="Text Box 8"/>
          <p:cNvSpPr txBox="1">
            <a:spLocks noChangeArrowheads="1"/>
          </p:cNvSpPr>
          <p:nvPr/>
        </p:nvSpPr>
        <p:spPr bwMode="auto">
          <a:xfrm>
            <a:off x="7756525" y="2209800"/>
            <a:ext cx="13874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aseline="30000">
                <a:solidFill>
                  <a:schemeClr val="tx1"/>
                </a:solidFill>
                <a:latin typeface="Times" charset="0"/>
                <a:ea typeface="ＭＳ Ｐゴシック" charset="0"/>
                <a:cs typeface="ＭＳ Ｐゴシック" charset="0"/>
              </a:defRPr>
            </a:lvl1pPr>
            <a:lvl2pPr marL="742950" indent="-285750">
              <a:defRPr sz="2400" baseline="30000">
                <a:solidFill>
                  <a:schemeClr val="tx1"/>
                </a:solidFill>
                <a:latin typeface="Times" charset="0"/>
                <a:ea typeface="ＭＳ Ｐゴシック" charset="0"/>
              </a:defRPr>
            </a:lvl2pPr>
            <a:lvl3pPr marL="1143000" indent="-228600">
              <a:defRPr sz="2400" baseline="30000">
                <a:solidFill>
                  <a:schemeClr val="tx1"/>
                </a:solidFill>
                <a:latin typeface="Times" charset="0"/>
                <a:ea typeface="ＭＳ Ｐゴシック" charset="0"/>
              </a:defRPr>
            </a:lvl3pPr>
            <a:lvl4pPr marL="1600200" indent="-228600">
              <a:defRPr sz="2400" baseline="30000">
                <a:solidFill>
                  <a:schemeClr val="tx1"/>
                </a:solidFill>
                <a:latin typeface="Times" charset="0"/>
                <a:ea typeface="ＭＳ Ｐゴシック" charset="0"/>
              </a:defRPr>
            </a:lvl4pPr>
            <a:lvl5pPr marL="2057400" indent="-228600">
              <a:defRPr sz="2400" baseline="30000">
                <a:solidFill>
                  <a:schemeClr val="tx1"/>
                </a:solidFill>
                <a:latin typeface="Times" charset="0"/>
                <a:ea typeface="ＭＳ Ｐゴシック" charset="0"/>
              </a:defRPr>
            </a:lvl5pPr>
            <a:lvl6pPr marL="2514600" indent="-228600" eaLnBrk="0" fontAlgn="base" hangingPunct="0">
              <a:spcBef>
                <a:spcPct val="0"/>
              </a:spcBef>
              <a:spcAft>
                <a:spcPct val="0"/>
              </a:spcAft>
              <a:defRPr sz="2400" baseline="30000">
                <a:solidFill>
                  <a:schemeClr val="tx1"/>
                </a:solidFill>
                <a:latin typeface="Times" charset="0"/>
                <a:ea typeface="ＭＳ Ｐゴシック" charset="0"/>
              </a:defRPr>
            </a:lvl6pPr>
            <a:lvl7pPr marL="2971800" indent="-228600" eaLnBrk="0" fontAlgn="base" hangingPunct="0">
              <a:spcBef>
                <a:spcPct val="0"/>
              </a:spcBef>
              <a:spcAft>
                <a:spcPct val="0"/>
              </a:spcAft>
              <a:defRPr sz="2400" baseline="30000">
                <a:solidFill>
                  <a:schemeClr val="tx1"/>
                </a:solidFill>
                <a:latin typeface="Times" charset="0"/>
                <a:ea typeface="ＭＳ Ｐゴシック" charset="0"/>
              </a:defRPr>
            </a:lvl7pPr>
            <a:lvl8pPr marL="3429000" indent="-228600" eaLnBrk="0" fontAlgn="base" hangingPunct="0">
              <a:spcBef>
                <a:spcPct val="0"/>
              </a:spcBef>
              <a:spcAft>
                <a:spcPct val="0"/>
              </a:spcAft>
              <a:defRPr sz="2400" baseline="30000">
                <a:solidFill>
                  <a:schemeClr val="tx1"/>
                </a:solidFill>
                <a:latin typeface="Times" charset="0"/>
                <a:ea typeface="ＭＳ Ｐゴシック" charset="0"/>
              </a:defRPr>
            </a:lvl8pPr>
            <a:lvl9pPr marL="3886200" indent="-228600" eaLnBrk="0" fontAlgn="base" hangingPunct="0">
              <a:spcBef>
                <a:spcPct val="0"/>
              </a:spcBef>
              <a:spcAft>
                <a:spcPct val="0"/>
              </a:spcAft>
              <a:defRPr sz="2400" baseline="30000">
                <a:solidFill>
                  <a:schemeClr val="tx1"/>
                </a:solidFill>
                <a:latin typeface="Times" charset="0"/>
                <a:ea typeface="ＭＳ Ｐゴシック" charset="0"/>
              </a:defRPr>
            </a:lvl9pPr>
          </a:lstStyle>
          <a:p>
            <a:r>
              <a:rPr lang="en-US"/>
              <a:t>Reinvestment</a:t>
            </a:r>
          </a:p>
          <a:p>
            <a:r>
              <a:rPr lang="en-US"/>
              <a:t>Needs</a:t>
            </a:r>
          </a:p>
        </p:txBody>
      </p:sp>
      <p:sp>
        <p:nvSpPr>
          <p:cNvPr id="178184" name="Text Box 9"/>
          <p:cNvSpPr txBox="1">
            <a:spLocks noChangeArrowheads="1"/>
          </p:cNvSpPr>
          <p:nvPr/>
        </p:nvSpPr>
        <p:spPr bwMode="auto">
          <a:xfrm>
            <a:off x="1828800" y="5105400"/>
            <a:ext cx="914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aseline="30000">
                <a:solidFill>
                  <a:schemeClr val="tx1"/>
                </a:solidFill>
                <a:latin typeface="Times" charset="0"/>
                <a:ea typeface="ＭＳ Ｐゴシック" charset="0"/>
                <a:cs typeface="ＭＳ Ｐゴシック" charset="0"/>
              </a:defRPr>
            </a:lvl1pPr>
            <a:lvl2pPr marL="742950" indent="-285750">
              <a:defRPr sz="2400" baseline="30000">
                <a:solidFill>
                  <a:schemeClr val="tx1"/>
                </a:solidFill>
                <a:latin typeface="Times" charset="0"/>
                <a:ea typeface="ＭＳ Ｐゴシック" charset="0"/>
              </a:defRPr>
            </a:lvl2pPr>
            <a:lvl3pPr marL="1143000" indent="-228600">
              <a:defRPr sz="2400" baseline="30000">
                <a:solidFill>
                  <a:schemeClr val="tx1"/>
                </a:solidFill>
                <a:latin typeface="Times" charset="0"/>
                <a:ea typeface="ＭＳ Ｐゴシック" charset="0"/>
              </a:defRPr>
            </a:lvl3pPr>
            <a:lvl4pPr marL="1600200" indent="-228600">
              <a:defRPr sz="2400" baseline="30000">
                <a:solidFill>
                  <a:schemeClr val="tx1"/>
                </a:solidFill>
                <a:latin typeface="Times" charset="0"/>
                <a:ea typeface="ＭＳ Ｐゴシック" charset="0"/>
              </a:defRPr>
            </a:lvl4pPr>
            <a:lvl5pPr marL="2057400" indent="-228600">
              <a:defRPr sz="2400" baseline="30000">
                <a:solidFill>
                  <a:schemeClr val="tx1"/>
                </a:solidFill>
                <a:latin typeface="Times" charset="0"/>
                <a:ea typeface="ＭＳ Ｐゴシック" charset="0"/>
              </a:defRPr>
            </a:lvl5pPr>
            <a:lvl6pPr marL="2514600" indent="-228600" eaLnBrk="0" fontAlgn="base" hangingPunct="0">
              <a:spcBef>
                <a:spcPct val="0"/>
              </a:spcBef>
              <a:spcAft>
                <a:spcPct val="0"/>
              </a:spcAft>
              <a:defRPr sz="2400" baseline="30000">
                <a:solidFill>
                  <a:schemeClr val="tx1"/>
                </a:solidFill>
                <a:latin typeface="Times" charset="0"/>
                <a:ea typeface="ＭＳ Ｐゴシック" charset="0"/>
              </a:defRPr>
            </a:lvl6pPr>
            <a:lvl7pPr marL="2971800" indent="-228600" eaLnBrk="0" fontAlgn="base" hangingPunct="0">
              <a:spcBef>
                <a:spcPct val="0"/>
              </a:spcBef>
              <a:spcAft>
                <a:spcPct val="0"/>
              </a:spcAft>
              <a:defRPr sz="2400" baseline="30000">
                <a:solidFill>
                  <a:schemeClr val="tx1"/>
                </a:solidFill>
                <a:latin typeface="Times" charset="0"/>
                <a:ea typeface="ＭＳ Ｐゴシック" charset="0"/>
              </a:defRPr>
            </a:lvl7pPr>
            <a:lvl8pPr marL="3429000" indent="-228600" eaLnBrk="0" fontAlgn="base" hangingPunct="0">
              <a:spcBef>
                <a:spcPct val="0"/>
              </a:spcBef>
              <a:spcAft>
                <a:spcPct val="0"/>
              </a:spcAft>
              <a:defRPr sz="2400" baseline="30000">
                <a:solidFill>
                  <a:schemeClr val="tx1"/>
                </a:solidFill>
                <a:latin typeface="Times" charset="0"/>
                <a:ea typeface="ＭＳ Ｐゴシック" charset="0"/>
              </a:defRPr>
            </a:lvl8pPr>
            <a:lvl9pPr marL="3886200" indent="-228600" eaLnBrk="0" fontAlgn="base" hangingPunct="0">
              <a:spcBef>
                <a:spcPct val="0"/>
              </a:spcBef>
              <a:spcAft>
                <a:spcPct val="0"/>
              </a:spcAft>
              <a:defRPr sz="2400" baseline="30000">
                <a:solidFill>
                  <a:schemeClr val="tx1"/>
                </a:solidFill>
                <a:latin typeface="Times" charset="0"/>
                <a:ea typeface="ＭＳ Ｐゴシック" charset="0"/>
              </a:defRPr>
            </a:lvl9pPr>
          </a:lstStyle>
          <a:p>
            <a:r>
              <a:rPr lang="en-US"/>
              <a:t>Excess</a:t>
            </a:r>
          </a:p>
          <a:p>
            <a:r>
              <a:rPr lang="en-US"/>
              <a:t>Returns</a:t>
            </a:r>
          </a:p>
        </p:txBody>
      </p:sp>
    </p:spTree>
    <p:extLst>
      <p:ext uri="{BB962C8B-B14F-4D97-AF65-F5344CB8AC3E}">
        <p14:creationId xmlns:p14="http://schemas.microsoft.com/office/powerpoint/2010/main" val="303997387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p:txBody>
          <a:bodyPr/>
          <a:lstStyle/>
          <a:p>
            <a:pPr eaLnBrk="1" hangingPunct="1"/>
            <a:r>
              <a:rPr lang="en-US">
                <a:latin typeface="Times" charset="0"/>
                <a:ea typeface="ＭＳ Ｐゴシック" charset="0"/>
                <a:cs typeface="ＭＳ Ｐゴシック" charset="0"/>
              </a:rPr>
              <a:t>Value/EBITDA Multiple: Trucking Companies:</a:t>
            </a:r>
            <a:br>
              <a:rPr lang="en-US">
                <a:latin typeface="Times" charset="0"/>
                <a:ea typeface="ＭＳ Ｐゴシック" charset="0"/>
                <a:cs typeface="ＭＳ Ｐゴシック" charset="0"/>
              </a:rPr>
            </a:br>
            <a:r>
              <a:rPr lang="en-US">
                <a:latin typeface="Times" charset="0"/>
                <a:ea typeface="ＭＳ Ｐゴシック" charset="0"/>
                <a:cs typeface="ＭＳ Ｐゴシック" charset="0"/>
              </a:rPr>
              <a:t>Is Ryder cheap?</a:t>
            </a:r>
          </a:p>
        </p:txBody>
      </p:sp>
      <p:pic>
        <p:nvPicPr>
          <p:cNvPr id="180226" name="Picture 3"/>
          <p:cNvPicPr>
            <a:picLocks noGrp="1" noChangeArrowheads="1"/>
          </p:cNvPicPr>
          <p:nvPr>
            <p:ph idx="1"/>
          </p:nvPr>
        </p:nvPicPr>
        <p:blipFill>
          <a:blip r:embed="rId3">
            <a:extLst>
              <a:ext uri="{28A0092B-C50C-407E-A947-70E740481C1C}">
                <a14:useLocalDpi xmlns:a14="http://schemas.microsoft.com/office/drawing/2010/main" val="0"/>
              </a:ext>
            </a:extLst>
          </a:blip>
          <a:srcRect l="-100657" r="-100657"/>
          <a:stretch>
            <a:fillRect/>
          </a:stretch>
        </p:blipFill>
        <p:spPr>
          <a:solidFill>
            <a:srgbClr val="FFFFFF"/>
          </a:solidFill>
        </p:spPr>
      </p:pic>
    </p:spTree>
    <p:extLst>
      <p:ext uri="{BB962C8B-B14F-4D97-AF65-F5344CB8AC3E}">
        <p14:creationId xmlns:p14="http://schemas.microsoft.com/office/powerpoint/2010/main" val="1188542710"/>
      </p:ext>
    </p:extLst>
  </p:cSld>
  <p:clrMapOvr>
    <a:masterClrMapping/>
  </p:clrMapOvr>
  <p:transition xmlns:p14="http://schemas.microsoft.com/office/powerpoint/2010/main"/>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1</TotalTime>
  <Words>954</Words>
  <Application>Microsoft Macintosh PowerPoint</Application>
  <PresentationFormat>Letter Paper (8.5x11 in)</PresentationFormat>
  <Paragraphs>80</Paragraphs>
  <Slides>12</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HGV slides</vt:lpstr>
      <vt:lpstr>Equation</vt:lpstr>
      <vt:lpstr>Session 16: More Earnings Multiples</vt:lpstr>
      <vt:lpstr>Value/Earnings and Value/Cashflow Ratios</vt:lpstr>
      <vt:lpstr>Enterprise Value/EBITDA Multiple</vt:lpstr>
      <vt:lpstr>Enterprise Value/EBITDA Distribution – US – January 2011</vt:lpstr>
      <vt:lpstr>Enterprise Value/EBITDA : Global Data 6 times EBITDA seems like a good rule of thumb..</vt:lpstr>
      <vt:lpstr>But not in early 2009…</vt:lpstr>
      <vt:lpstr>The Determinants of Value/EBITDA Multiples: Linkage to DCF Valuation</vt:lpstr>
      <vt:lpstr>From Firm Value to EBITDA Multiples</vt:lpstr>
      <vt:lpstr>A Simple Example</vt:lpstr>
      <vt:lpstr>Calculating Value/EBITDA Multiple</vt:lpstr>
      <vt:lpstr>The Determinants of EV/EBITDA</vt:lpstr>
      <vt:lpstr>Value/EBITDA Multiple: Trucking Companies: Is Ryder cheap?</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16: More Earnings Multiples</dc:title>
  <dc:creator>Aswath Damodaran</dc:creator>
  <cp:lastModifiedBy>Aswath Damodaran</cp:lastModifiedBy>
  <cp:revision>3</cp:revision>
  <dcterms:created xsi:type="dcterms:W3CDTF">2011-11-03T14:41:15Z</dcterms:created>
  <dcterms:modified xsi:type="dcterms:W3CDTF">2011-11-04T15:15:31Z</dcterms:modified>
</cp:coreProperties>
</file>