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notesSlides/notesSlide5.xml" ContentType="application/vnd.openxmlformats-officedocument.presentationml.notesSlide+xml"/>
  <Override PartName="/ppt/embeddings/oleObject5.bin" ContentType="application/vnd.openxmlformats-officedocument.oleObject"/>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embeddings/oleObject6.bin" ContentType="application/vnd.openxmlformats-officedocument.oleObject"/>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1" r:id="rId15"/>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39" d="100"/>
          <a:sy n="139" d="100"/>
        </p:scale>
        <p:origin x="-37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7.emf"/><Relationship Id="rId1" Type="http://schemas.openxmlformats.org/officeDocument/2006/relationships/image" Target="../media/image4.emf"/><Relationship Id="rId2"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0B3863-F432-AA43-8210-6FEBA8CC3DEA}" type="datetimeFigureOut">
              <a:rPr lang="en-US" smtClean="0"/>
              <a:t>2/10/12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907573-7ABA-4843-8C3E-5171F4C55B04}" type="slidenum">
              <a:rPr lang="en-US" smtClean="0"/>
              <a:t>‹#›</a:t>
            </a:fld>
            <a:endParaRPr lang="en-US"/>
          </a:p>
        </p:txBody>
      </p:sp>
    </p:spTree>
    <p:extLst>
      <p:ext uri="{BB962C8B-B14F-4D97-AF65-F5344CB8AC3E}">
        <p14:creationId xmlns:p14="http://schemas.microsoft.com/office/powerpoint/2010/main" val="23878344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Rot="1" noChangeAspect="1" noChangeArrowheads="1" noTextEdit="1"/>
          </p:cNvSpPr>
          <p:nvPr>
            <p:ph type="sldImg"/>
          </p:nvPr>
        </p:nvSpPr>
        <p:spPr>
          <a:xfrm>
            <a:off x="1150938" y="692150"/>
            <a:ext cx="4556125" cy="3416300"/>
          </a:xfrm>
          <a:ln/>
        </p:spPr>
      </p:sp>
      <p:sp>
        <p:nvSpPr>
          <p:cNvPr id="1873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Your definitions of equity in the numerator and denominator should be consistent… this may require the breaking down of book equity if there are multiple classes of shares outstanding.</a:t>
            </a:r>
          </a:p>
          <a:p>
            <a:r>
              <a:rPr lang="en-US">
                <a:latin typeface="Times" charset="0"/>
                <a:ea typeface="ＭＳ Ｐゴシック" charset="0"/>
                <a:cs typeface="ＭＳ Ｐゴシック" charset="0"/>
              </a:rPr>
              <a:t>If you have a class of shares that is non-traded, you have two choices. You can ignore this in computing market equity and take out a proportional shares of the book equity. Alternatively,  you can estimate a value for the non-traded shares and add them to the market value of traded shares to arrive at a total market value of equity. It is generally not a good idea to include preferred stock in either the numerator or denominator.</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noTextEdit="1"/>
          </p:cNvSpPr>
          <p:nvPr>
            <p:ph type="sldImg"/>
          </p:nvPr>
        </p:nvSpPr>
        <p:spPr>
          <a:xfrm>
            <a:off x="1150938" y="692150"/>
            <a:ext cx="4556125" cy="3416300"/>
          </a:xfrm>
          <a:ln/>
        </p:spPr>
      </p:sp>
      <p:sp>
        <p:nvSpPr>
          <p:cNvPr id="1894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median is about half the mean… You do lose some firms (those with negative book equity) but not as many as you do with earnings multiples.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noTextEdit="1"/>
          </p:cNvSpPr>
          <p:nvPr>
            <p:ph type="sldImg"/>
          </p:nvPr>
        </p:nvSpPr>
        <p:spPr>
          <a:xfrm>
            <a:off x="1150938" y="692150"/>
            <a:ext cx="4556125" cy="3416300"/>
          </a:xfrm>
          <a:ln/>
        </p:spPr>
      </p:sp>
      <p:sp>
        <p:nvSpPr>
          <p:cNvPr id="1914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 larger portion of stocks trade at below book value in Europe than do in the United States. An even large proportion trade at below book value in emerging markets, but there are also far more outliers with very high PBV ratios.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noTextEdit="1"/>
          </p:cNvSpPr>
          <p:nvPr>
            <p:ph type="sldImg"/>
          </p:nvPr>
        </p:nvSpPr>
        <p:spPr>
          <a:xfrm>
            <a:off x="1150938" y="692150"/>
            <a:ext cx="4556125" cy="3416300"/>
          </a:xfrm>
          <a:ln/>
        </p:spPr>
      </p:sp>
      <p:sp>
        <p:nvSpPr>
          <p:cNvPr id="1935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Following a familiar route.. The price to book ratio is an equity multiple and you go back to an equity valuation model…</a:t>
            </a:r>
          </a:p>
          <a:p>
            <a:r>
              <a:rPr lang="en-US">
                <a:latin typeface="Times" charset="0"/>
                <a:ea typeface="ＭＳ Ｐゴシック" charset="0"/>
                <a:cs typeface="ＭＳ Ｐゴシック" charset="0"/>
              </a:rPr>
              <a:t>The price to book ratio is determined by the three variables that determine the PE ratio (growth, payout and risk) and one variable that is unique to it (the return on equity)</a:t>
            </a:r>
          </a:p>
          <a:p>
            <a:r>
              <a:rPr lang="en-US">
                <a:latin typeface="Times" charset="0"/>
                <a:ea typeface="ＭＳ Ｐゴシック" charset="0"/>
                <a:cs typeface="ＭＳ Ｐゴシック" charset="0"/>
              </a:rPr>
              <a:t>Every multiple has one variable that can be considered its key determinant - its companion variable, so to speak. For PE, it was growth.. For Value/EBITDA, it was the reinvestment rate. For price to book, it is return on equity.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noTextEdit="1"/>
          </p:cNvSpPr>
          <p:nvPr>
            <p:ph type="sldImg"/>
          </p:nvPr>
        </p:nvSpPr>
        <p:spPr>
          <a:xfrm>
            <a:off x="1150938" y="692150"/>
            <a:ext cx="4556125" cy="3416300"/>
          </a:xfrm>
          <a:ln/>
        </p:spPr>
      </p:sp>
      <p:sp>
        <p:nvSpPr>
          <p:cNvPr id="195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Restates the price to book in terms of excess returns.. Firms that earn excess returns (on equity) will trade at high price to book ratios… If the return on equity is estimated using the expected earnings next year, the two equations will converge.. Otherwise, the first equation will be higher by a factor (1+g)….</a:t>
            </a:r>
          </a:p>
          <a:p>
            <a:endParaRPr lang="en-US">
              <a:latin typeface="Times"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noTextEdit="1"/>
          </p:cNvSpPr>
          <p:nvPr>
            <p:ph type="sldImg"/>
          </p:nvPr>
        </p:nvSpPr>
        <p:spPr>
          <a:xfrm>
            <a:off x="1150938" y="692150"/>
            <a:ext cx="4556125" cy="3416300"/>
          </a:xfrm>
          <a:ln/>
        </p:spPr>
      </p:sp>
      <p:sp>
        <p:nvSpPr>
          <p:cNvPr id="1976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Most companies that trade at high price to book or low price to book deserve to trade at those multiples. The mismatches matter…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Rot="1" noChangeAspect="1" noChangeArrowheads="1" noTextEdit="1"/>
          </p:cNvSpPr>
          <p:nvPr>
            <p:ph type="sldImg"/>
          </p:nvPr>
        </p:nvSpPr>
        <p:spPr>
          <a:xfrm>
            <a:off x="1150938" y="692150"/>
            <a:ext cx="4556125" cy="3416300"/>
          </a:xfrm>
          <a:ln/>
        </p:spPr>
      </p:sp>
      <p:sp>
        <p:nvSpPr>
          <p:cNvPr id="2007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Allows us to compare banks with very different returns on equity and quantify the likely impact on price to book ratios.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ln/>
        </p:spPr>
      </p:sp>
      <p:sp>
        <p:nvSpPr>
          <p:cNvPr id="2048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Presents the mismatches in a matrix. You want to buy stocks in lower right quadrant and sell the stocks in the upper left quadrant… A hedge fund?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ln/>
        </p:spPr>
      </p:sp>
      <p:sp>
        <p:nvSpPr>
          <p:cNvPr id="2068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Looks at the 100 largest market cap firms in the United States… Shows how strong the link is between price to book and return on equity. With a 90% confidence interval, a handful of stocks fall outside the range, but there may be good reasons for each:</a:t>
            </a:r>
          </a:p>
          <a:p>
            <a:r>
              <a:rPr lang="en-US">
                <a:latin typeface="Times" charset="0"/>
                <a:ea typeface="ＭＳ Ｐゴシック" charset="0"/>
                <a:cs typeface="ＭＳ Ｐゴシック" charset="0"/>
              </a:rPr>
              <a:t>The two stocks that fall below the undervalued line are MO (Altria or Philip Morris) and FNMA (because of recent accounting and management scandals.</a:t>
            </a:r>
          </a:p>
          <a:p>
            <a:r>
              <a:rPr lang="en-US">
                <a:latin typeface="Times" charset="0"/>
                <a:ea typeface="ＭＳ Ｐゴシック" charset="0"/>
                <a:cs typeface="ＭＳ Ｐゴシック" charset="0"/>
              </a:rPr>
              <a:t>Above the overvalued line are the high flyers - EBAY, Dell, SAP where presumable investors expect the return on equity to climb over time and high growth to continue…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Slide Image Placeholder 1"/>
          <p:cNvSpPr>
            <a:spLocks noGrp="1" noRot="1" noChangeAspect="1"/>
          </p:cNvSpPr>
          <p:nvPr>
            <p:ph type="sldImg"/>
          </p:nvPr>
        </p:nvSpPr>
        <p:spPr>
          <a:xfrm>
            <a:off x="1150938" y="692150"/>
            <a:ext cx="4556125" cy="3416300"/>
          </a:xfrm>
          <a:ln/>
        </p:spPr>
      </p:sp>
      <p:sp>
        <p:nvSpPr>
          <p:cNvPr id="212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Risk does not seem to matter much, ROE a great deal and growth somewhat in explaining PBV differences across large US companies.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98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649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17700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5875"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7897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608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714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11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601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12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3451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2763" y="228600"/>
            <a:ext cx="20335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948363"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493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36538" y="0"/>
            <a:ext cx="8896350" cy="6845300"/>
            <a:chOff x="149" y="0"/>
            <a:chExt cx="5604" cy="4312"/>
          </a:xfrm>
        </p:grpSpPr>
        <p:sp>
          <p:nvSpPr>
            <p:cNvPr id="1031" name="Rectangle 3"/>
            <p:cNvSpPr>
              <a:spLocks noChangeArrowheads="1"/>
            </p:cNvSpPr>
            <p:nvPr/>
          </p:nvSpPr>
          <p:spPr bwMode="auto">
            <a:xfrm>
              <a:off x="149" y="0"/>
              <a:ext cx="150" cy="43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2" name="Rectangle 4"/>
            <p:cNvSpPr>
              <a:spLocks noChangeArrowheads="1"/>
            </p:cNvSpPr>
            <p:nvPr/>
          </p:nvSpPr>
          <p:spPr bwMode="auto">
            <a:xfrm>
              <a:off x="277" y="0"/>
              <a:ext cx="235" cy="2940"/>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3" name="Rectangle 5"/>
            <p:cNvSpPr>
              <a:spLocks noChangeArrowheads="1"/>
            </p:cNvSpPr>
            <p:nvPr/>
          </p:nvSpPr>
          <p:spPr bwMode="auto">
            <a:xfrm>
              <a:off x="203" y="0"/>
              <a:ext cx="682" cy="21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4" name="Rectangle 6"/>
            <p:cNvSpPr>
              <a:spLocks noChangeArrowheads="1"/>
            </p:cNvSpPr>
            <p:nvPr/>
          </p:nvSpPr>
          <p:spPr bwMode="auto">
            <a:xfrm>
              <a:off x="256" y="0"/>
              <a:ext cx="192" cy="244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5" name="Rectangle 7"/>
            <p:cNvSpPr>
              <a:spLocks noChangeArrowheads="1"/>
            </p:cNvSpPr>
            <p:nvPr/>
          </p:nvSpPr>
          <p:spPr bwMode="auto">
            <a:xfrm>
              <a:off x="373" y="924"/>
              <a:ext cx="331" cy="76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6" name="Rectangle 8"/>
            <p:cNvSpPr>
              <a:spLocks noChangeArrowheads="1"/>
            </p:cNvSpPr>
            <p:nvPr/>
          </p:nvSpPr>
          <p:spPr bwMode="auto">
            <a:xfrm>
              <a:off x="320" y="888"/>
              <a:ext cx="5433" cy="84"/>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7" name="Line 9"/>
            <p:cNvSpPr>
              <a:spLocks noChangeShapeType="1"/>
            </p:cNvSpPr>
            <p:nvPr/>
          </p:nvSpPr>
          <p:spPr bwMode="auto">
            <a:xfrm>
              <a:off x="153" y="888"/>
              <a:ext cx="559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27" name="Rectangle 10"/>
          <p:cNvSpPr>
            <a:spLocks noGrp="1" noChangeArrowheads="1"/>
          </p:cNvSpPr>
          <p:nvPr>
            <p:ph type="title"/>
          </p:nvPr>
        </p:nvSpPr>
        <p:spPr bwMode="auto">
          <a:xfrm>
            <a:off x="762000" y="2286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smtClean="0"/>
              <a:t>Click to edit Master title style</a:t>
            </a:r>
            <a:endParaRPr lang="en-US"/>
          </a:p>
        </p:txBody>
      </p:sp>
      <p:sp>
        <p:nvSpPr>
          <p:cNvPr id="1028" name="Rectangle 11"/>
          <p:cNvSpPr>
            <a:spLocks noGrp="1" noChangeArrowheads="1"/>
          </p:cNvSpPr>
          <p:nvPr>
            <p:ph type="body" idx="1"/>
          </p:nvPr>
        </p:nvSpPr>
        <p:spPr bwMode="auto">
          <a:xfrm>
            <a:off x="1143000" y="18288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29" name="Rectangle 12"/>
          <p:cNvSpPr>
            <a:spLocks noChangeArrowheads="1"/>
          </p:cNvSpPr>
          <p:nvPr/>
        </p:nvSpPr>
        <p:spPr bwMode="auto">
          <a:xfrm>
            <a:off x="92075" y="6486525"/>
            <a:ext cx="17383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r>
              <a:rPr lang="en-US" sz="1400"/>
              <a:t>Aswath Damodaran</a:t>
            </a:r>
          </a:p>
        </p:txBody>
      </p:sp>
      <p:sp>
        <p:nvSpPr>
          <p:cNvPr id="1030" name="Rectangle 13"/>
          <p:cNvSpPr>
            <a:spLocks noChangeArrowheads="1"/>
          </p:cNvSpPr>
          <p:nvPr/>
        </p:nvSpPr>
        <p:spPr bwMode="auto">
          <a:xfrm>
            <a:off x="8656638" y="6486525"/>
            <a:ext cx="3984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pPr algn="r"/>
            <a:fld id="{F62F6059-8E93-E949-9B55-C1316D116290}" type="slidenum">
              <a:rPr lang="en-US" sz="1400"/>
              <a:pPr algn="r"/>
              <a:t>‹#›</a:t>
            </a:fld>
            <a:endParaRPr lang="en-US" sz="140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1" fontAlgn="base" hangingPunct="1">
        <a:spcBef>
          <a:spcPct val="0"/>
        </a:spcBef>
        <a:spcAft>
          <a:spcPct val="0"/>
        </a:spcAft>
        <a:defRPr sz="2400">
          <a:solidFill>
            <a:schemeClr val="tx2"/>
          </a:solidFill>
          <a:latin typeface="+mj-lt"/>
          <a:ea typeface="ＭＳ Ｐゴシック" pitchFamily="-65" charset="-128"/>
          <a:cs typeface="ＭＳ Ｐゴシック" pitchFamily="-65" charset="-128"/>
        </a:defRPr>
      </a:lvl1pPr>
      <a:lvl2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2pPr>
      <a:lvl3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3pPr>
      <a:lvl4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4pPr>
      <a:lvl5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5pPr>
      <a:lvl6pPr marL="457200" algn="ctr" rtl="0" eaLnBrk="1" fontAlgn="base" hangingPunct="1">
        <a:spcBef>
          <a:spcPct val="0"/>
        </a:spcBef>
        <a:spcAft>
          <a:spcPct val="0"/>
        </a:spcAft>
        <a:defRPr sz="2400">
          <a:solidFill>
            <a:schemeClr val="tx2"/>
          </a:solidFill>
          <a:latin typeface="Times" pitchFamily="-65" charset="0"/>
        </a:defRPr>
      </a:lvl6pPr>
      <a:lvl7pPr marL="914400" algn="ctr" rtl="0" eaLnBrk="1" fontAlgn="base" hangingPunct="1">
        <a:spcBef>
          <a:spcPct val="0"/>
        </a:spcBef>
        <a:spcAft>
          <a:spcPct val="0"/>
        </a:spcAft>
        <a:defRPr sz="2400">
          <a:solidFill>
            <a:schemeClr val="tx2"/>
          </a:solidFill>
          <a:latin typeface="Times" pitchFamily="-65" charset="0"/>
        </a:defRPr>
      </a:lvl7pPr>
      <a:lvl8pPr marL="1371600" algn="ctr" rtl="0" eaLnBrk="1" fontAlgn="base" hangingPunct="1">
        <a:spcBef>
          <a:spcPct val="0"/>
        </a:spcBef>
        <a:spcAft>
          <a:spcPct val="0"/>
        </a:spcAft>
        <a:defRPr sz="2400">
          <a:solidFill>
            <a:schemeClr val="tx2"/>
          </a:solidFill>
          <a:latin typeface="Times" pitchFamily="-65" charset="0"/>
        </a:defRPr>
      </a:lvl8pPr>
      <a:lvl9pPr marL="1828800" algn="ctr" rtl="0" eaLnBrk="1" fontAlgn="base" hangingPunct="1">
        <a:spcBef>
          <a:spcPct val="0"/>
        </a:spcBef>
        <a:spcAft>
          <a:spcPct val="0"/>
        </a:spcAft>
        <a:defRPr sz="2400">
          <a:solidFill>
            <a:schemeClr val="tx2"/>
          </a:solidFill>
          <a:latin typeface="Times" pitchFamily="-65" charset="0"/>
        </a:defRPr>
      </a:lvl9pPr>
    </p:titleStyle>
    <p:bodyStyle>
      <a:lvl1pPr marL="342900" indent="-342900" algn="l" rtl="0" eaLnBrk="1" fontAlgn="base" hangingPunct="1">
        <a:spcBef>
          <a:spcPct val="20000"/>
        </a:spcBef>
        <a:spcAft>
          <a:spcPct val="0"/>
        </a:spcAft>
        <a:buClr>
          <a:schemeClr val="tx1"/>
        </a:buClr>
        <a:buSzPct val="75000"/>
        <a:buFont typeface="Monotype Sorts" charset="0"/>
        <a:buChar char=""/>
        <a:defRPr sz="2000">
          <a:solidFill>
            <a:schemeClr val="tx1"/>
          </a:solidFill>
          <a:latin typeface="+mn-lt"/>
          <a:ea typeface="ＭＳ Ｐゴシック" pitchFamily="-65" charset="-128"/>
          <a:cs typeface="ＭＳ Ｐゴシック" pitchFamily="-65" charset="-128"/>
        </a:defRPr>
      </a:lvl1pPr>
      <a:lvl2pPr marL="742950" indent="-285750" algn="l" rtl="0" eaLnBrk="1" fontAlgn="base" hangingPunct="1">
        <a:spcBef>
          <a:spcPct val="20000"/>
        </a:spcBef>
        <a:spcAft>
          <a:spcPct val="0"/>
        </a:spcAft>
        <a:buClr>
          <a:schemeClr val="tx1"/>
        </a:buClr>
        <a:buSzPct val="100000"/>
        <a:buChar char="•"/>
        <a:defRPr sz="1600">
          <a:solidFill>
            <a:schemeClr val="tx1"/>
          </a:solidFill>
          <a:latin typeface="+mn-lt"/>
          <a:ea typeface="ＭＳ Ｐゴシック" pitchFamily="-65" charset="-128"/>
        </a:defRPr>
      </a:lvl2pPr>
      <a:lvl3pPr marL="11430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pitchFamily="-65" charset="-128"/>
        </a:defRPr>
      </a:lvl3pPr>
      <a:lvl4pPr marL="1600200" indent="-228600" algn="l" rtl="0" eaLnBrk="1" fontAlgn="base" hangingPunct="1">
        <a:spcBef>
          <a:spcPct val="20000"/>
        </a:spcBef>
        <a:spcAft>
          <a:spcPct val="0"/>
        </a:spcAft>
        <a:buClr>
          <a:schemeClr val="tx1"/>
        </a:buClr>
        <a:buSzPct val="100000"/>
        <a:buChar char="•"/>
        <a:defRPr sz="1400" i="1">
          <a:solidFill>
            <a:schemeClr val="tx1"/>
          </a:solidFill>
          <a:latin typeface="Helvetica" pitchFamily="-65" charset="0"/>
          <a:ea typeface="ＭＳ Ｐゴシック" pitchFamily="-65" charset="-128"/>
        </a:defRPr>
      </a:lvl4pPr>
      <a:lvl5pPr marL="20574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5pPr>
      <a:lvl6pPr marL="25146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6pPr>
      <a:lvl7pPr marL="29718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7pPr>
      <a:lvl8pPr marL="34290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8pPr>
      <a:lvl9pPr marL="38862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1.bin"/><Relationship Id="rId5" Type="http://schemas.openxmlformats.org/officeDocument/2006/relationships/image" Target="../media/image4.emf"/><Relationship Id="rId6" Type="http://schemas.openxmlformats.org/officeDocument/2006/relationships/oleObject" Target="../embeddings/oleObject2.bin"/><Relationship Id="rId7" Type="http://schemas.openxmlformats.org/officeDocument/2006/relationships/image" Target="../media/image5.emf"/><Relationship Id="rId8" Type="http://schemas.openxmlformats.org/officeDocument/2006/relationships/oleObject" Target="../embeddings/oleObject3.bin"/><Relationship Id="rId9" Type="http://schemas.openxmlformats.org/officeDocument/2006/relationships/image" Target="../media/image6.emf"/><Relationship Id="rId10" Type="http://schemas.openxmlformats.org/officeDocument/2006/relationships/oleObject" Target="../embeddings/oleObject4.bin"/><Relationship Id="rId11"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5.bin"/><Relationship Id="rId5"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6.bin"/><Relationship Id="rId5" Type="http://schemas.openxmlformats.org/officeDocument/2006/relationships/image" Target="../media/image10.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600" smtClean="0"/>
              <a:t>Session 17: </a:t>
            </a:r>
            <a:r>
              <a:rPr lang="en-US" sz="3600" dirty="0" smtClean="0"/>
              <a:t>Book Value Multiples</a:t>
            </a:r>
            <a:endParaRPr lang="en-US" sz="3600"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763889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Price-Book Value Ratio: Definition</a:t>
            </a:r>
          </a:p>
        </p:txBody>
      </p:sp>
      <p:sp>
        <p:nvSpPr>
          <p:cNvPr id="186370" name="Rectangle 3"/>
          <p:cNvSpPr>
            <a:spLocks noGrp="1" noChangeArrowheads="1"/>
          </p:cNvSpPr>
          <p:nvPr>
            <p:ph idx="1"/>
          </p:nvPr>
        </p:nvSpPr>
        <p:spPr/>
        <p:txBody>
          <a:bodyPr/>
          <a:lstStyle/>
          <a:p>
            <a:pPr eaLnBrk="1" hangingPunct="1"/>
            <a:r>
              <a:rPr lang="en-US" sz="1800" dirty="0">
                <a:latin typeface="Times" charset="0"/>
                <a:ea typeface="ＭＳ Ｐゴシック" charset="0"/>
                <a:cs typeface="ＭＳ Ｐゴシック" charset="0"/>
              </a:rPr>
              <a:t>The price/book value ratio is the ratio of the market value of equity to the book value of equity, i.e., the measure of shareholders</a:t>
            </a:r>
            <a:r>
              <a:rPr lang="ja-JP" altLang="en-US" sz="1800" dirty="0">
                <a:latin typeface="Times" charset="0"/>
                <a:ea typeface="ＭＳ Ｐゴシック" charset="0"/>
                <a:cs typeface="ＭＳ Ｐゴシック" charset="0"/>
              </a:rPr>
              <a:t>’</a:t>
            </a:r>
            <a:r>
              <a:rPr lang="en-US" altLang="ja-JP" sz="1800" dirty="0">
                <a:latin typeface="Times" charset="0"/>
                <a:ea typeface="ＭＳ Ｐゴシック" charset="0"/>
                <a:cs typeface="ＭＳ Ｐゴシック" charset="0"/>
              </a:rPr>
              <a:t> equity in the balance sheet.</a:t>
            </a:r>
          </a:p>
          <a:p>
            <a:pPr eaLnBrk="1" hangingPunct="1"/>
            <a:r>
              <a:rPr lang="en-US" sz="1800" dirty="0">
                <a:latin typeface="Times" charset="0"/>
                <a:ea typeface="ＭＳ Ｐゴシック" charset="0"/>
                <a:cs typeface="ＭＳ Ｐゴシック" charset="0"/>
              </a:rPr>
              <a:t>Price/Book Value = 	</a:t>
            </a:r>
            <a:r>
              <a:rPr lang="en-US" sz="1800" u="sng" dirty="0">
                <a:latin typeface="Times" charset="0"/>
                <a:ea typeface="ＭＳ Ｐゴシック" charset="0"/>
                <a:cs typeface="ＭＳ Ｐゴシック" charset="0"/>
              </a:rPr>
              <a:t>Market Value of Equity</a:t>
            </a:r>
          </a:p>
          <a:p>
            <a:pPr eaLnBrk="1" hangingPunct="1">
              <a:buFont typeface="Monotype Sorts" charset="0"/>
              <a:buNone/>
            </a:pPr>
            <a:r>
              <a:rPr lang="en-US" sz="1800" dirty="0">
                <a:latin typeface="Times" charset="0"/>
                <a:ea typeface="ＭＳ Ｐゴシック" charset="0"/>
                <a:cs typeface="ＭＳ Ｐゴシック" charset="0"/>
              </a:rPr>
              <a:t>				Book Value of Equity</a:t>
            </a:r>
          </a:p>
          <a:p>
            <a:pPr eaLnBrk="1" hangingPunct="1"/>
            <a:r>
              <a:rPr lang="en-US" sz="1800" dirty="0" smtClean="0">
                <a:latin typeface="Times" charset="0"/>
                <a:ea typeface="ＭＳ Ｐゴシック" charset="0"/>
                <a:cs typeface="ＭＳ Ｐゴシック" charset="0"/>
              </a:rPr>
              <a:t>Extending this multiple to cover broader measures of value, we get</a:t>
            </a:r>
          </a:p>
          <a:p>
            <a:pPr marL="0" indent="0">
              <a:buNone/>
            </a:pPr>
            <a:r>
              <a:rPr lang="en-US" sz="1800" dirty="0" smtClean="0">
                <a:latin typeface="Times" charset="0"/>
                <a:ea typeface="ＭＳ Ｐゴシック" charset="0"/>
                <a:cs typeface="ＭＳ Ｐゴシック" charset="0"/>
              </a:rPr>
              <a:t>Value/ Book =		(</a:t>
            </a:r>
            <a:r>
              <a:rPr lang="en-US" u="sng" dirty="0" smtClean="0">
                <a:latin typeface="Times" charset="0"/>
                <a:ea typeface="ＭＳ Ｐゴシック" charset="0"/>
                <a:cs typeface="ＭＳ Ｐゴシック" charset="0"/>
              </a:rPr>
              <a:t>Market </a:t>
            </a:r>
            <a:r>
              <a:rPr lang="en-US" u="sng" dirty="0">
                <a:latin typeface="Times" charset="0"/>
                <a:ea typeface="ＭＳ Ｐゴシック" charset="0"/>
                <a:cs typeface="ＭＳ Ｐゴシック" charset="0"/>
              </a:rPr>
              <a:t>Value of </a:t>
            </a:r>
            <a:r>
              <a:rPr lang="en-US" u="sng" dirty="0" smtClean="0">
                <a:latin typeface="Times" charset="0"/>
                <a:ea typeface="ＭＳ Ｐゴシック" charset="0"/>
                <a:cs typeface="ＭＳ Ｐゴシック" charset="0"/>
              </a:rPr>
              <a:t>Equity+ Debt)</a:t>
            </a:r>
            <a:endParaRPr lang="en-US" u="sng" dirty="0">
              <a:latin typeface="Times" charset="0"/>
              <a:ea typeface="ＭＳ Ｐゴシック" charset="0"/>
              <a:cs typeface="ＭＳ Ｐゴシック" charset="0"/>
            </a:endParaRPr>
          </a:p>
          <a:p>
            <a:pPr>
              <a:buNone/>
            </a:pPr>
            <a:r>
              <a:rPr lang="en-US" dirty="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(Book </a:t>
            </a:r>
            <a:r>
              <a:rPr lang="en-US" dirty="0">
                <a:latin typeface="Times" charset="0"/>
                <a:ea typeface="ＭＳ Ｐゴシック" charset="0"/>
                <a:cs typeface="ＭＳ Ｐゴシック" charset="0"/>
              </a:rPr>
              <a:t>Value of </a:t>
            </a:r>
            <a:r>
              <a:rPr lang="en-US" dirty="0" smtClean="0">
                <a:latin typeface="Times" charset="0"/>
                <a:ea typeface="ＭＳ Ｐゴシック" charset="0"/>
                <a:cs typeface="ＭＳ Ｐゴシック" charset="0"/>
              </a:rPr>
              <a:t>Equity + Debt)</a:t>
            </a:r>
          </a:p>
          <a:p>
            <a:pPr marL="0" indent="0">
              <a:buNone/>
            </a:pPr>
            <a:r>
              <a:rPr lang="en-US" sz="1800" dirty="0" smtClean="0">
                <a:latin typeface="Times" charset="0"/>
                <a:ea typeface="ＭＳ Ｐゴシック" charset="0"/>
                <a:cs typeface="ＭＳ Ｐゴシック" charset="0"/>
              </a:rPr>
              <a:t>EV/ Invested Capital=</a:t>
            </a:r>
            <a:r>
              <a:rPr lang="en-US" sz="1800" dirty="0">
                <a:latin typeface="Times" charset="0"/>
                <a:ea typeface="ＭＳ Ｐゴシック" charset="0"/>
                <a:cs typeface="ＭＳ Ｐゴシック" charset="0"/>
              </a:rPr>
              <a:t>	</a:t>
            </a:r>
            <a:r>
              <a:rPr lang="en-US" sz="1800" dirty="0" smtClean="0">
                <a:latin typeface="Times" charset="0"/>
                <a:ea typeface="ＭＳ Ｐゴシック" charset="0"/>
                <a:cs typeface="ＭＳ Ｐゴシック" charset="0"/>
              </a:rPr>
              <a:t>(</a:t>
            </a:r>
            <a:r>
              <a:rPr lang="en-US" u="sng" dirty="0">
                <a:latin typeface="Times" charset="0"/>
                <a:ea typeface="ＭＳ Ｐゴシック" charset="0"/>
                <a:cs typeface="ＭＳ Ｐゴシック" charset="0"/>
              </a:rPr>
              <a:t>Market Value of Equity+ </a:t>
            </a:r>
            <a:r>
              <a:rPr lang="en-US" u="sng" dirty="0" smtClean="0">
                <a:latin typeface="Times" charset="0"/>
                <a:ea typeface="ＭＳ Ｐゴシック" charset="0"/>
                <a:cs typeface="ＭＳ Ｐゴシック" charset="0"/>
              </a:rPr>
              <a:t>Debt - Cash)</a:t>
            </a:r>
            <a:endParaRPr lang="en-US" u="sng" dirty="0">
              <a:latin typeface="Times" charset="0"/>
              <a:ea typeface="ＭＳ Ｐゴシック" charset="0"/>
              <a:cs typeface="ＭＳ Ｐゴシック" charset="0"/>
            </a:endParaRPr>
          </a:p>
          <a:p>
            <a:pPr>
              <a:buNone/>
            </a:pPr>
            <a:r>
              <a:rPr lang="en-US" dirty="0">
                <a:latin typeface="Times" charset="0"/>
                <a:ea typeface="ＭＳ Ｐゴシック" charset="0"/>
                <a:cs typeface="ＭＳ Ｐゴシック" charset="0"/>
              </a:rPr>
              <a:t>				(Book Value of Equity + </a:t>
            </a:r>
            <a:r>
              <a:rPr lang="en-US" dirty="0" smtClean="0">
                <a:latin typeface="Times" charset="0"/>
                <a:ea typeface="ＭＳ Ｐゴシック" charset="0"/>
                <a:cs typeface="ＭＳ Ｐゴシック" charset="0"/>
              </a:rPr>
              <a:t>Debt – Cash))</a:t>
            </a:r>
            <a:endParaRPr lang="en-US" dirty="0">
              <a:latin typeface="Times" charset="0"/>
              <a:ea typeface="ＭＳ Ｐゴシック" charset="0"/>
              <a:cs typeface="ＭＳ Ｐゴシック" charset="0"/>
            </a:endParaRPr>
          </a:p>
          <a:p>
            <a:pPr>
              <a:buNone/>
            </a:pPr>
            <a:endParaRPr lang="en-US" dirty="0" smtClean="0">
              <a:latin typeface="Times" charset="0"/>
              <a:ea typeface="ＭＳ Ｐゴシック" charset="0"/>
              <a:cs typeface="ＭＳ Ｐゴシック" charset="0"/>
            </a:endParaRPr>
          </a:p>
          <a:p>
            <a:pPr>
              <a:buNone/>
            </a:pPr>
            <a:endParaRPr lang="en-US" dirty="0">
              <a:latin typeface="Times" charset="0"/>
              <a:ea typeface="ＭＳ Ｐゴシック" charset="0"/>
              <a:cs typeface="ＭＳ Ｐゴシック" charset="0"/>
            </a:endParaRPr>
          </a:p>
          <a:p>
            <a:pPr eaLnBrk="1" hangingPunct="1"/>
            <a:endParaRPr lang="en-US" dirty="0">
              <a:latin typeface="Times" charset="0"/>
              <a:ea typeface="ＭＳ Ｐゴシック" charset="0"/>
            </a:endParaRPr>
          </a:p>
        </p:txBody>
      </p:sp>
    </p:spTree>
    <p:extLst>
      <p:ext uri="{BB962C8B-B14F-4D97-AF65-F5344CB8AC3E}">
        <p14:creationId xmlns:p14="http://schemas.microsoft.com/office/powerpoint/2010/main" val="26112064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Book Value Multiples: US stocks – January 2011</a:t>
            </a:r>
          </a:p>
        </p:txBody>
      </p:sp>
      <p:pic>
        <p:nvPicPr>
          <p:cNvPr id="188418"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l="-12987" r="-12987"/>
          <a:stretch>
            <a:fillRect/>
          </a:stretch>
        </p:blipFill>
        <p:spPr/>
      </p:pic>
    </p:spTree>
    <p:extLst>
      <p:ext uri="{BB962C8B-B14F-4D97-AF65-F5344CB8AC3E}">
        <p14:creationId xmlns:p14="http://schemas.microsoft.com/office/powerpoint/2010/main" val="396377959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Price to Book: U.S., Europe, Japan and Emerging Markets – January 2011</a:t>
            </a:r>
          </a:p>
        </p:txBody>
      </p:sp>
      <p:pic>
        <p:nvPicPr>
          <p:cNvPr id="190466"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l="-12987" r="-12987"/>
          <a:stretch>
            <a:fillRect/>
          </a:stretch>
        </p:blipFill>
        <p:spPr/>
      </p:pic>
      <p:pic>
        <p:nvPicPr>
          <p:cNvPr id="190467"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1752600"/>
            <a:ext cx="30988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57252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Price Book Value Ratio: Stable Growth Firm</a:t>
            </a:r>
          </a:p>
        </p:txBody>
      </p:sp>
      <p:sp>
        <p:nvSpPr>
          <p:cNvPr id="192514" name="Rectangle 3"/>
          <p:cNvSpPr>
            <a:spLocks noGrp="1" noChangeArrowheads="1"/>
          </p:cNvSpPr>
          <p:nvPr>
            <p:ph idx="1"/>
          </p:nvPr>
        </p:nvSpPr>
        <p:spPr/>
        <p:txBody>
          <a:bodyPr/>
          <a:lstStyle/>
          <a:p>
            <a:pPr eaLnBrk="1" hangingPunct="1">
              <a:lnSpc>
                <a:spcPct val="90000"/>
              </a:lnSpc>
            </a:pPr>
            <a:r>
              <a:rPr lang="en-US" sz="1600">
                <a:latin typeface="Times" charset="0"/>
                <a:ea typeface="ＭＳ Ｐゴシック" charset="0"/>
                <a:cs typeface="ＭＳ Ｐゴシック" charset="0"/>
              </a:rPr>
              <a:t>Going back to a simple dividend discount model,</a:t>
            </a:r>
          </a:p>
          <a:p>
            <a:pPr eaLnBrk="1" hangingPunct="1">
              <a:lnSpc>
                <a:spcPct val="90000"/>
              </a:lnSpc>
              <a:buFont typeface="Monotype Sorts" charset="0"/>
              <a:buNone/>
            </a:pPr>
            <a:endParaRPr lang="en-US" sz="1600">
              <a:latin typeface="Times" charset="0"/>
              <a:ea typeface="ＭＳ Ｐゴシック" charset="0"/>
              <a:cs typeface="ＭＳ Ｐゴシック" charset="0"/>
            </a:endParaRPr>
          </a:p>
          <a:p>
            <a:pPr eaLnBrk="1" hangingPunct="1">
              <a:lnSpc>
                <a:spcPct val="90000"/>
              </a:lnSpc>
              <a:buFont typeface="Monotype Sorts" charset="0"/>
              <a:buNone/>
            </a:pPr>
            <a:endParaRPr lang="en-US" sz="1600">
              <a:latin typeface="Times" charset="0"/>
              <a:ea typeface="ＭＳ Ｐゴシック" charset="0"/>
              <a:cs typeface="ＭＳ Ｐゴシック" charset="0"/>
            </a:endParaRPr>
          </a:p>
          <a:p>
            <a:pPr eaLnBrk="1" hangingPunct="1">
              <a:lnSpc>
                <a:spcPct val="90000"/>
              </a:lnSpc>
            </a:pPr>
            <a:r>
              <a:rPr lang="en-US" sz="1600">
                <a:latin typeface="Times" charset="0"/>
                <a:ea typeface="ＭＳ Ｐゴシック" charset="0"/>
                <a:cs typeface="ＭＳ Ｐゴシック" charset="0"/>
              </a:rPr>
              <a:t>Defining the return on equity (ROE) = EPS</a:t>
            </a:r>
            <a:r>
              <a:rPr lang="en-US" sz="1600" baseline="-25000">
                <a:latin typeface="Times" charset="0"/>
                <a:ea typeface="ＭＳ Ｐゴシック" charset="0"/>
                <a:cs typeface="ＭＳ Ｐゴシック" charset="0"/>
              </a:rPr>
              <a:t>0</a:t>
            </a:r>
            <a:r>
              <a:rPr lang="en-US" sz="1600">
                <a:latin typeface="Times" charset="0"/>
                <a:ea typeface="ＭＳ Ｐゴシック" charset="0"/>
                <a:cs typeface="ＭＳ Ｐゴシック" charset="0"/>
              </a:rPr>
              <a:t> / Book Value of Equity, the value of equity can be written as:</a:t>
            </a:r>
          </a:p>
          <a:p>
            <a:pPr eaLnBrk="1" hangingPunct="1">
              <a:lnSpc>
                <a:spcPct val="90000"/>
              </a:lnSpc>
              <a:buFont typeface="Monotype Sorts" charset="0"/>
              <a:buNone/>
            </a:pPr>
            <a:endParaRPr lang="en-US" sz="1600">
              <a:latin typeface="Times" charset="0"/>
              <a:ea typeface="ＭＳ Ｐゴシック" charset="0"/>
              <a:cs typeface="ＭＳ Ｐゴシック" charset="0"/>
            </a:endParaRPr>
          </a:p>
          <a:p>
            <a:pPr eaLnBrk="1" hangingPunct="1">
              <a:lnSpc>
                <a:spcPct val="90000"/>
              </a:lnSpc>
              <a:buFont typeface="Monotype Sorts" charset="0"/>
              <a:buNone/>
            </a:pPr>
            <a:endParaRPr lang="en-US" sz="1600">
              <a:latin typeface="Times" charset="0"/>
              <a:ea typeface="ＭＳ Ｐゴシック" charset="0"/>
              <a:cs typeface="ＭＳ Ｐゴシック" charset="0"/>
            </a:endParaRPr>
          </a:p>
          <a:p>
            <a:pPr eaLnBrk="1" hangingPunct="1">
              <a:lnSpc>
                <a:spcPct val="90000"/>
              </a:lnSpc>
              <a:buFont typeface="Monotype Sorts" charset="0"/>
              <a:buNone/>
            </a:pPr>
            <a:endParaRPr lang="en-US" sz="1600">
              <a:latin typeface="Times" charset="0"/>
              <a:ea typeface="ＭＳ Ｐゴシック" charset="0"/>
              <a:cs typeface="ＭＳ Ｐゴシック" charset="0"/>
            </a:endParaRPr>
          </a:p>
          <a:p>
            <a:pPr eaLnBrk="1" hangingPunct="1">
              <a:lnSpc>
                <a:spcPct val="90000"/>
              </a:lnSpc>
              <a:buFont typeface="Monotype Sorts" charset="0"/>
              <a:buNone/>
            </a:pPr>
            <a:endParaRPr lang="en-US" sz="1600">
              <a:latin typeface="Times" charset="0"/>
              <a:ea typeface="ＭＳ Ｐゴシック" charset="0"/>
              <a:cs typeface="ＭＳ Ｐゴシック" charset="0"/>
            </a:endParaRPr>
          </a:p>
          <a:p>
            <a:pPr eaLnBrk="1" hangingPunct="1">
              <a:lnSpc>
                <a:spcPct val="90000"/>
              </a:lnSpc>
            </a:pPr>
            <a:r>
              <a:rPr lang="en-US" sz="1600">
                <a:latin typeface="Times" charset="0"/>
                <a:ea typeface="ＭＳ Ｐゴシック" charset="0"/>
                <a:cs typeface="ＭＳ Ｐゴシック" charset="0"/>
              </a:rPr>
              <a:t>If the return on equity is based upon expected earnings in the next time period, this can be simplified to,</a:t>
            </a:r>
          </a:p>
          <a:p>
            <a:pPr eaLnBrk="1" hangingPunct="1">
              <a:lnSpc>
                <a:spcPct val="90000"/>
              </a:lnSpc>
              <a:buFont typeface="Monotype Sorts" charset="0"/>
              <a:buNone/>
            </a:pPr>
            <a:r>
              <a:rPr lang="en-US" sz="1600">
                <a:latin typeface="Times" charset="0"/>
                <a:ea typeface="ＭＳ Ｐゴシック" charset="0"/>
                <a:cs typeface="ＭＳ Ｐゴシック" charset="0"/>
              </a:rPr>
              <a:t>	 </a:t>
            </a:r>
          </a:p>
          <a:p>
            <a:pPr eaLnBrk="1" hangingPunct="1">
              <a:lnSpc>
                <a:spcPct val="90000"/>
              </a:lnSpc>
            </a:pPr>
            <a:endParaRPr lang="en-US" sz="1600">
              <a:latin typeface="Times" charset="0"/>
              <a:ea typeface="ＭＳ Ｐゴシック" charset="0"/>
              <a:cs typeface="ＭＳ Ｐゴシック" charset="0"/>
            </a:endParaRPr>
          </a:p>
        </p:txBody>
      </p:sp>
      <p:graphicFrame>
        <p:nvGraphicFramePr>
          <p:cNvPr id="192515" name="Object 2"/>
          <p:cNvGraphicFramePr>
            <a:graphicFrameLocks/>
          </p:cNvGraphicFramePr>
          <p:nvPr/>
        </p:nvGraphicFramePr>
        <p:xfrm>
          <a:off x="3962400" y="2133600"/>
          <a:ext cx="923925" cy="479425"/>
        </p:xfrm>
        <a:graphic>
          <a:graphicData uri="http://schemas.openxmlformats.org/presentationml/2006/ole">
            <mc:AlternateContent xmlns:mc="http://schemas.openxmlformats.org/markup-compatibility/2006">
              <mc:Choice xmlns:v="urn:schemas-microsoft-com:vml" Requires="v">
                <p:oleObj spid="_x0000_s7192" name="Equation" r:id="rId4" imgW="749300" imgH="393700" progId="Equation.3">
                  <p:embed/>
                </p:oleObj>
              </mc:Choice>
              <mc:Fallback>
                <p:oleObj name="Equation" r:id="rId4" imgW="749300" imgH="3937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2400" y="2133600"/>
                        <a:ext cx="923925" cy="479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2516" name="Object 3"/>
          <p:cNvGraphicFramePr>
            <a:graphicFrameLocks/>
          </p:cNvGraphicFramePr>
          <p:nvPr/>
        </p:nvGraphicFramePr>
        <p:xfrm>
          <a:off x="3200400" y="3200400"/>
          <a:ext cx="2667000" cy="444500"/>
        </p:xfrm>
        <a:graphic>
          <a:graphicData uri="http://schemas.openxmlformats.org/presentationml/2006/ole">
            <mc:AlternateContent xmlns:mc="http://schemas.openxmlformats.org/markup-compatibility/2006">
              <mc:Choice xmlns:v="urn:schemas-microsoft-com:vml" Requires="v">
                <p:oleObj spid="_x0000_s7193" name="Equation" r:id="rId6" imgW="2679700" imgH="457200" progId="Equation.3">
                  <p:embed/>
                </p:oleObj>
              </mc:Choice>
              <mc:Fallback>
                <p:oleObj name="Equation" r:id="rId6" imgW="2679700" imgH="4572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0400" y="3200400"/>
                        <a:ext cx="2667000" cy="4445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2517" name="Object 4"/>
          <p:cNvGraphicFramePr>
            <a:graphicFrameLocks/>
          </p:cNvGraphicFramePr>
          <p:nvPr/>
        </p:nvGraphicFramePr>
        <p:xfrm>
          <a:off x="3124200" y="3733800"/>
          <a:ext cx="2857500" cy="444500"/>
        </p:xfrm>
        <a:graphic>
          <a:graphicData uri="http://schemas.openxmlformats.org/presentationml/2006/ole">
            <mc:AlternateContent xmlns:mc="http://schemas.openxmlformats.org/markup-compatibility/2006">
              <mc:Choice xmlns:v="urn:schemas-microsoft-com:vml" Requires="v">
                <p:oleObj spid="_x0000_s7194" name="Equation" r:id="rId8" imgW="2870200" imgH="457200" progId="Equation.3">
                  <p:embed/>
                </p:oleObj>
              </mc:Choice>
              <mc:Fallback>
                <p:oleObj name="Equation" r:id="rId8" imgW="2870200" imgH="457200" progId="Equation.3">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24200" y="3733800"/>
                        <a:ext cx="2857500" cy="4445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2518" name="Object 5"/>
          <p:cNvGraphicFramePr>
            <a:graphicFrameLocks/>
          </p:cNvGraphicFramePr>
          <p:nvPr/>
        </p:nvGraphicFramePr>
        <p:xfrm>
          <a:off x="3276600" y="4724400"/>
          <a:ext cx="2273300" cy="444500"/>
        </p:xfrm>
        <a:graphic>
          <a:graphicData uri="http://schemas.openxmlformats.org/presentationml/2006/ole">
            <mc:AlternateContent xmlns:mc="http://schemas.openxmlformats.org/markup-compatibility/2006">
              <mc:Choice xmlns:v="urn:schemas-microsoft-com:vml" Requires="v">
                <p:oleObj spid="_x0000_s7195" name="Equation" r:id="rId10" imgW="2286000" imgH="457200" progId="Equation.3">
                  <p:embed/>
                </p:oleObj>
              </mc:Choice>
              <mc:Fallback>
                <p:oleObj name="Equation" r:id="rId10" imgW="2286000" imgH="457200" progId="Equation.3">
                  <p:embed/>
                  <p:pic>
                    <p:nvPicPr>
                      <p:cNvPr id="0" name=""/>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76600" y="4724400"/>
                        <a:ext cx="2273300" cy="4445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2598291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Price Book Value Ratio: Stable Growth Firm</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Another Presentation</a:t>
            </a:r>
          </a:p>
        </p:txBody>
      </p:sp>
      <p:sp>
        <p:nvSpPr>
          <p:cNvPr id="194562"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 This formulation can be simplified even further by relating growth to the return on equity:</a:t>
            </a:r>
          </a:p>
          <a:p>
            <a:pPr algn="ctr" eaLnBrk="1" hangingPunct="1">
              <a:buFont typeface="Monotype Sorts" charset="0"/>
              <a:buNone/>
            </a:pPr>
            <a:r>
              <a:rPr lang="en-US" sz="1800">
                <a:latin typeface="Times" charset="0"/>
                <a:ea typeface="ＭＳ Ｐゴシック" charset="0"/>
                <a:cs typeface="ＭＳ Ｐゴシック" charset="0"/>
              </a:rPr>
              <a:t>	g = (1 - Payout ratio) * ROE</a:t>
            </a:r>
          </a:p>
          <a:p>
            <a:pPr eaLnBrk="1" hangingPunct="1"/>
            <a:r>
              <a:rPr lang="en-US" sz="1800">
                <a:latin typeface="Times" charset="0"/>
                <a:ea typeface="ＭＳ Ｐゴシック" charset="0"/>
                <a:cs typeface="ＭＳ Ｐゴシック" charset="0"/>
              </a:rPr>
              <a:t>Substituting back into the P/BV equation, </a:t>
            </a:r>
          </a:p>
          <a:p>
            <a:pPr eaLnBrk="1" hangingPunct="1">
              <a:buFont typeface="Monotype Sorts" charset="0"/>
              <a:buNone/>
            </a:pPr>
            <a:endParaRPr lang="en-US" sz="1800">
              <a:latin typeface="Times" charset="0"/>
              <a:ea typeface="ＭＳ Ｐゴシック" charset="0"/>
              <a:cs typeface="ＭＳ Ｐゴシック" charset="0"/>
            </a:endParaRPr>
          </a:p>
          <a:p>
            <a:pPr eaLnBrk="1" hangingPunct="1">
              <a:buFont typeface="Monotype Sorts" charset="0"/>
              <a:buNone/>
            </a:pPr>
            <a:endParaRPr lang="en-US" sz="1800">
              <a:latin typeface="Times" charset="0"/>
              <a:ea typeface="ＭＳ Ｐゴシック" charset="0"/>
              <a:cs typeface="ＭＳ Ｐゴシック" charset="0"/>
            </a:endParaRPr>
          </a:p>
          <a:p>
            <a:pPr eaLnBrk="1" hangingPunct="1">
              <a:buFont typeface="Monotype Sorts" charset="0"/>
              <a:buNone/>
            </a:pPr>
            <a:endParaRPr lang="en-US" sz="1800">
              <a:latin typeface="Times" charset="0"/>
              <a:ea typeface="ＭＳ Ｐゴシック" charset="0"/>
              <a:cs typeface="ＭＳ Ｐゴシック" charset="0"/>
            </a:endParaRPr>
          </a:p>
          <a:p>
            <a:pPr eaLnBrk="1" hangingPunct="1"/>
            <a:r>
              <a:rPr lang="en-US" sz="1800">
                <a:latin typeface="Times" charset="0"/>
                <a:ea typeface="ＭＳ Ｐゴシック" charset="0"/>
                <a:cs typeface="ＭＳ Ｐゴシック" charset="0"/>
              </a:rPr>
              <a:t> The price-book value ratio of a stable firm is determined by the differential between the return on equity and the required rate of return on its projects.</a:t>
            </a:r>
          </a:p>
        </p:txBody>
      </p:sp>
      <p:graphicFrame>
        <p:nvGraphicFramePr>
          <p:cNvPr id="194563" name="Object 2"/>
          <p:cNvGraphicFramePr>
            <a:graphicFrameLocks noChangeAspect="1"/>
          </p:cNvGraphicFramePr>
          <p:nvPr/>
        </p:nvGraphicFramePr>
        <p:xfrm>
          <a:off x="3505200" y="3352800"/>
          <a:ext cx="2333625" cy="612775"/>
        </p:xfrm>
        <a:graphic>
          <a:graphicData uri="http://schemas.openxmlformats.org/presentationml/2006/ole">
            <mc:AlternateContent xmlns:mc="http://schemas.openxmlformats.org/markup-compatibility/2006">
              <mc:Choice xmlns:v="urn:schemas-microsoft-com:vml" Requires="v">
                <p:oleObj spid="_x0000_s9225" name="Equation" r:id="rId4" imgW="1651000" imgH="444500" progId="Equation.3">
                  <p:embed/>
                </p:oleObj>
              </mc:Choice>
              <mc:Fallback>
                <p:oleObj name="Equation" r:id="rId4" imgW="1651000" imgH="4445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3352800"/>
                        <a:ext cx="2333625" cy="6127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337099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Looking for undervalued securities - PBV Ratios and ROE</a:t>
            </a:r>
          </a:p>
        </p:txBody>
      </p:sp>
      <p:sp>
        <p:nvSpPr>
          <p:cNvPr id="196610"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Given the relationship between price-book value ratios and returns on equity, it is not surprising to see firms which have high returns on equity selling for well above book value and firms which have low returns on equity selling at or below book value. </a:t>
            </a:r>
          </a:p>
          <a:p>
            <a:pPr eaLnBrk="1" hangingPunct="1"/>
            <a:r>
              <a:rPr lang="en-US" sz="1800">
                <a:latin typeface="Times" charset="0"/>
                <a:ea typeface="ＭＳ Ｐゴシック" charset="0"/>
                <a:cs typeface="ＭＳ Ｐゴシック" charset="0"/>
              </a:rPr>
              <a:t>The firms which should draw attention from investors are those which provide mismatches of price-book value ratios and returns on equity - low P/BV ratios and high ROE or high P/BV ratios and low ROE.</a:t>
            </a:r>
          </a:p>
        </p:txBody>
      </p:sp>
    </p:spTree>
    <p:extLst>
      <p:ext uri="{BB962C8B-B14F-4D97-AF65-F5344CB8AC3E}">
        <p14:creationId xmlns:p14="http://schemas.microsoft.com/office/powerpoint/2010/main" val="38211246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Title 1"/>
          <p:cNvSpPr>
            <a:spLocks noGrp="1"/>
          </p:cNvSpPr>
          <p:nvPr>
            <p:ph type="title"/>
          </p:nvPr>
        </p:nvSpPr>
        <p:spPr/>
        <p:txBody>
          <a:bodyPr/>
          <a:lstStyle/>
          <a:p>
            <a:pPr eaLnBrk="1" hangingPunct="1"/>
            <a:r>
              <a:rPr lang="en-US">
                <a:latin typeface="Times" charset="0"/>
                <a:ea typeface="ＭＳ Ｐゴシック" charset="0"/>
                <a:cs typeface="ＭＳ Ｐゴシック" charset="0"/>
              </a:rPr>
              <a:t>An Eyeballing Exercise:</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European Banks in 2010</a:t>
            </a:r>
          </a:p>
        </p:txBody>
      </p:sp>
      <p:graphicFrame>
        <p:nvGraphicFramePr>
          <p:cNvPr id="4" name="Content Placeholder 3"/>
          <p:cNvGraphicFramePr>
            <a:graphicFrameLocks noGrp="1"/>
          </p:cNvGraphicFramePr>
          <p:nvPr>
            <p:ph idx="1"/>
          </p:nvPr>
        </p:nvGraphicFramePr>
        <p:xfrm>
          <a:off x="990600" y="1828800"/>
          <a:ext cx="7213600" cy="3467100"/>
        </p:xfrm>
        <a:graphic>
          <a:graphicData uri="http://schemas.openxmlformats.org/drawingml/2006/table">
            <a:tbl>
              <a:tblPr/>
              <a:tblGrid>
                <a:gridCol w="2565400"/>
                <a:gridCol w="1549400"/>
                <a:gridCol w="1549400"/>
                <a:gridCol w="1549400"/>
              </a:tblGrid>
              <a:tr h="165100">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Name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PBV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Return on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Standard Deviation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BAYERISCHE HYPO-UND VEREINSB</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0.80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49.06%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COMMERZBANK AG</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-6.72%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36.21%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DEUTSCHE BANK AG -REG</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1.23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1.32%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35.79%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BANCA INTESA SPA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34.14%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BNP PARIBAS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1.72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12.46%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31.03%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BANCO SANTANDER CENTRAL HISP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1.86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11.06%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28.36%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SANPAOLO IMI SPA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1.96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8.55%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26.64%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BANCO BILBAO VIZCAYA ARGENTA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1.98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11.17%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18.62%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SOCIETE GENERALE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2.04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9.71%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22.55%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ROYAL BANK OF SCOTLAND GROUP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20.22%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18.35%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HBOS PLC</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2.15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22.45%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21.95%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BARCLAYS PLC</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2.23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21.16%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20.73%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UNICREDITO ITALIANO SPA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14.86%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13.79%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KREDIETBANK SA LUXEMBOURGEOI</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2.46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17.74%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12.38%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ERSTE BANK DER OESTER SPARK</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10.28%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21.91%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STANDARD CHARTERED PLC</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2.59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20.18%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19.93%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HSBC HOLDINGS PLC</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2.94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18.50%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19.66%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LLOYDS TSB GROUP PLC</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3.33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32.84%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18.66%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Average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12.54%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24.99%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Median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2.07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Verdana" charset="0"/>
                        </a:rPr>
                        <a:t>11.82%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Verdana" charset="0"/>
                        </a:rPr>
                        <a:t>21.93%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89122316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The median test…</a:t>
            </a:r>
          </a:p>
        </p:txBody>
      </p:sp>
      <p:sp>
        <p:nvSpPr>
          <p:cNvPr id="199682"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We are looking for stocks that trade at low price to book ratios, while generating high returns on equity, with low risk. But what is a low price to book ratio? Or a high return on equity? Or a low risk</a:t>
            </a:r>
          </a:p>
          <a:p>
            <a:pPr eaLnBrk="1" hangingPunct="1"/>
            <a:r>
              <a:rPr lang="en-US" sz="1800">
                <a:latin typeface="Times" charset="0"/>
                <a:ea typeface="ＭＳ Ｐゴシック" charset="0"/>
                <a:cs typeface="ＭＳ Ｐゴシック" charset="0"/>
              </a:rPr>
              <a:t>One simple measure of what is par for the sector are the median values for each of the variables. A simplistic decision rule on under and over valued stocks would therefore be:</a:t>
            </a:r>
          </a:p>
          <a:p>
            <a:pPr lvl="1" eaLnBrk="1" hangingPunct="1"/>
            <a:r>
              <a:rPr lang="en-US">
                <a:latin typeface="Times" charset="0"/>
                <a:ea typeface="ＭＳ Ｐゴシック" charset="0"/>
                <a:cs typeface="ＭＳ Ｐゴシック" charset="0"/>
              </a:rPr>
              <a:t>Undervalued stocks: Trade at price to book ratios below the median for the sector,(2.05), generate returns on equity higher than the sector median (11.82%) and have standard deviations lower than the median (21.93%).</a:t>
            </a:r>
          </a:p>
          <a:p>
            <a:pPr lvl="1" eaLnBrk="1" hangingPunct="1"/>
            <a:endParaRPr lang="en-US">
              <a:latin typeface="Times" charset="0"/>
              <a:ea typeface="ＭＳ Ｐゴシック" charset="0"/>
              <a:cs typeface="ＭＳ Ｐゴシック" charset="0"/>
            </a:endParaRPr>
          </a:p>
          <a:p>
            <a:pPr lvl="1" eaLnBrk="1" hangingPunct="1"/>
            <a:r>
              <a:rPr lang="en-US">
                <a:latin typeface="Times" charset="0"/>
                <a:ea typeface="ＭＳ Ｐゴシック" charset="0"/>
                <a:cs typeface="ＭＳ Ｐゴシック" charset="0"/>
              </a:rPr>
              <a:t>Overvalued stocks: Trade at price to book ratios above the median for the sector and generate returns on equity lower than the sector median.</a:t>
            </a:r>
          </a:p>
          <a:p>
            <a:pPr lvl="2" eaLnBrk="1" hangingPunct="1">
              <a:buFontTx/>
              <a:buNone/>
            </a:pPr>
            <a:endParaRPr lang="en-US">
              <a:latin typeface="Times" charset="0"/>
              <a:ea typeface="ＭＳ Ｐゴシック" charset="0"/>
              <a:cs typeface="ＭＳ Ｐゴシック" charset="0"/>
            </a:endParaRPr>
          </a:p>
        </p:txBody>
      </p:sp>
    </p:spTree>
    <p:extLst>
      <p:ext uri="{BB962C8B-B14F-4D97-AF65-F5344CB8AC3E}">
        <p14:creationId xmlns:p14="http://schemas.microsoft.com/office/powerpoint/2010/main" val="16453637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Title 1"/>
          <p:cNvSpPr>
            <a:spLocks noGrp="1"/>
          </p:cNvSpPr>
          <p:nvPr>
            <p:ph type="title"/>
          </p:nvPr>
        </p:nvSpPr>
        <p:spPr/>
        <p:txBody>
          <a:bodyPr/>
          <a:lstStyle/>
          <a:p>
            <a:pPr eaLnBrk="1" hangingPunct="1"/>
            <a:r>
              <a:rPr lang="en-US">
                <a:latin typeface="Times" charset="0"/>
                <a:ea typeface="ＭＳ Ｐゴシック" charset="0"/>
                <a:cs typeface="ＭＳ Ｐゴシック" charset="0"/>
              </a:rPr>
              <a:t>How about this mechanism?</a:t>
            </a:r>
          </a:p>
        </p:txBody>
      </p:sp>
      <p:sp>
        <p:nvSpPr>
          <p:cNvPr id="201730" name="Content Placeholder 2"/>
          <p:cNvSpPr>
            <a:spLocks noGrp="1"/>
          </p:cNvSpPr>
          <p:nvPr>
            <p:ph idx="1"/>
          </p:nvPr>
        </p:nvSpPr>
        <p:spPr/>
        <p:txBody>
          <a:bodyPr/>
          <a:lstStyle/>
          <a:p>
            <a:pPr eaLnBrk="1" hangingPunct="1"/>
            <a:r>
              <a:rPr lang="en-US" sz="1800">
                <a:latin typeface="Times" charset="0"/>
                <a:ea typeface="ＭＳ Ｐゴシック" charset="0"/>
                <a:cs typeface="ＭＳ Ｐゴシック" charset="0"/>
              </a:rPr>
              <a:t>We are looking for stocks that trade at low price to book ratios, while generating high returns on equity. But what is a low price to book ratio? Or a high return on equity?</a:t>
            </a:r>
          </a:p>
          <a:p>
            <a:pPr eaLnBrk="1" hangingPunct="1"/>
            <a:r>
              <a:rPr lang="en-US" sz="1800">
                <a:latin typeface="Times" charset="0"/>
                <a:ea typeface="ＭＳ Ｐゴシック" charset="0"/>
                <a:cs typeface="ＭＳ Ｐゴシック" charset="0"/>
              </a:rPr>
              <a:t>Taking the sample of 18 banks, we ran a regression of PBV against ROE and standard deviation in stock prices (as a proxy for risk).</a:t>
            </a:r>
          </a:p>
          <a:p>
            <a:pPr eaLnBrk="1" hangingPunct="1">
              <a:buFont typeface="Monotype Sorts" charset="0"/>
              <a:buNone/>
            </a:pPr>
            <a:r>
              <a:rPr lang="en-US" sz="1800">
                <a:latin typeface="Times" charset="0"/>
                <a:ea typeface="ＭＳ Ｐゴシック" charset="0"/>
                <a:cs typeface="ＭＳ Ｐゴシック" charset="0"/>
              </a:rPr>
              <a:t>	PBV = 	2.27	+	3.63 ROE	- 	2.68 Std dev</a:t>
            </a:r>
          </a:p>
          <a:p>
            <a:pPr eaLnBrk="1" hangingPunct="1">
              <a:buFont typeface="Monotype Sorts" charset="0"/>
              <a:buNone/>
            </a:pPr>
            <a:r>
              <a:rPr lang="en-US" sz="1800">
                <a:latin typeface="Times" charset="0"/>
                <a:ea typeface="ＭＳ Ｐゴシック" charset="0"/>
                <a:cs typeface="ＭＳ Ｐゴシック" charset="0"/>
              </a:rPr>
              <a:t>			(5.56)		(3.32)			(2.33)</a:t>
            </a:r>
          </a:p>
          <a:p>
            <a:pPr eaLnBrk="1" hangingPunct="1">
              <a:buFont typeface="Monotype Sorts" charset="0"/>
              <a:buNone/>
            </a:pPr>
            <a:r>
              <a:rPr lang="en-US" sz="1800">
                <a:latin typeface="Times" charset="0"/>
                <a:ea typeface="ＭＳ Ｐゴシック" charset="0"/>
                <a:cs typeface="ＭＳ Ｐゴシック" charset="0"/>
              </a:rPr>
              <a:t>	R squared of regression = 79%</a:t>
            </a:r>
          </a:p>
          <a:p>
            <a:pPr eaLnBrk="1" hangingPunct="1">
              <a:buFont typeface="Monotype Sorts" charset="0"/>
              <a:buNone/>
            </a:pPr>
            <a:endParaRPr lang="en-US">
              <a:latin typeface="Times" charset="0"/>
              <a:ea typeface="ＭＳ Ｐゴシック" charset="0"/>
              <a:cs typeface="ＭＳ Ｐゴシック" charset="0"/>
            </a:endParaRPr>
          </a:p>
        </p:txBody>
      </p:sp>
    </p:spTree>
    <p:extLst>
      <p:ext uri="{BB962C8B-B14F-4D97-AF65-F5344CB8AC3E}">
        <p14:creationId xmlns:p14="http://schemas.microsoft.com/office/powerpoint/2010/main" val="266617433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Title 1"/>
          <p:cNvSpPr>
            <a:spLocks noGrp="1"/>
          </p:cNvSpPr>
          <p:nvPr>
            <p:ph type="title"/>
          </p:nvPr>
        </p:nvSpPr>
        <p:spPr/>
        <p:txBody>
          <a:bodyPr/>
          <a:lstStyle/>
          <a:p>
            <a:pPr eaLnBrk="1" hangingPunct="1"/>
            <a:r>
              <a:rPr lang="en-US">
                <a:latin typeface="Times" charset="0"/>
                <a:ea typeface="ＭＳ Ｐゴシック" charset="0"/>
                <a:cs typeface="ＭＳ Ｐゴシック" charset="0"/>
              </a:rPr>
              <a:t>And these predictions?</a:t>
            </a:r>
          </a:p>
        </p:txBody>
      </p:sp>
      <p:pic>
        <p:nvPicPr>
          <p:cNvPr id="20275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t="-14407" b="-14407"/>
          <a:stretch>
            <a:fillRect/>
          </a:stretch>
        </p:blipFill>
        <p:spPr>
          <a:noFill/>
        </p:spPr>
      </p:pic>
    </p:spTree>
    <p:extLst>
      <p:ext uri="{BB962C8B-B14F-4D97-AF65-F5344CB8AC3E}">
        <p14:creationId xmlns:p14="http://schemas.microsoft.com/office/powerpoint/2010/main" val="400117742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The Valuation Matrix</a:t>
            </a:r>
          </a:p>
        </p:txBody>
      </p:sp>
      <p:graphicFrame>
        <p:nvGraphicFramePr>
          <p:cNvPr id="203778" name="Object 2"/>
          <p:cNvGraphicFramePr>
            <a:graphicFrameLocks noGrp="1"/>
          </p:cNvGraphicFramePr>
          <p:nvPr>
            <p:ph idx="1"/>
          </p:nvPr>
        </p:nvGraphicFramePr>
        <p:xfrm>
          <a:off x="2905125" y="2000250"/>
          <a:ext cx="4229100" cy="3848100"/>
        </p:xfrm>
        <a:graphic>
          <a:graphicData uri="http://schemas.openxmlformats.org/presentationml/2006/ole">
            <mc:AlternateContent xmlns:mc="http://schemas.openxmlformats.org/markup-compatibility/2006">
              <mc:Choice xmlns:v="urn:schemas-microsoft-com:vml" Requires="v">
                <p:oleObj spid="_x0000_s18441" name="Document" r:id="rId4" imgW="4229100" imgH="3848100" progId="Word.Document.8">
                  <p:embed/>
                </p:oleObj>
              </mc:Choice>
              <mc:Fallback>
                <p:oleObj name="Document" r:id="rId4" imgW="4229100" imgH="3848100" progId="Word.Documen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5125" y="2000250"/>
                        <a:ext cx="4229100" cy="3848100"/>
                      </a:xfrm>
                      <a:prstGeom prst="rect">
                        <a:avLst/>
                      </a:prstGeom>
                      <a:solidFill>
                        <a:schemeClr val="accent1"/>
                      </a:solidFill>
                      <a:ln>
                        <a:noFill/>
                      </a:ln>
                      <a:effectLst/>
                      <a:extLs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val="1"/>
                        </a:ext>
                      </a:extLst>
                    </p:spPr>
                  </p:pic>
                </p:oleObj>
              </mc:Fallback>
            </mc:AlternateContent>
          </a:graphicData>
        </a:graphic>
      </p:graphicFrame>
    </p:spTree>
    <p:extLst>
      <p:ext uri="{BB962C8B-B14F-4D97-AF65-F5344CB8AC3E}">
        <p14:creationId xmlns:p14="http://schemas.microsoft.com/office/powerpoint/2010/main" val="23731265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Price to Book vs ROE: Largest Market Cap Firms in the United States: January 2010</a:t>
            </a:r>
          </a:p>
        </p:txBody>
      </p:sp>
      <p:sp>
        <p:nvSpPr>
          <p:cNvPr id="205826" name="Content Placeholder 3"/>
          <p:cNvSpPr>
            <a:spLocks noGrp="1"/>
          </p:cNvSpPr>
          <p:nvPr>
            <p:ph idx="1"/>
          </p:nvPr>
        </p:nvSpPr>
        <p:spPr/>
        <p:txBody>
          <a:bodyPr/>
          <a:lstStyle/>
          <a:p>
            <a:pPr eaLnBrk="1" hangingPunct="1"/>
            <a:endParaRPr lang="en-US">
              <a:latin typeface="Times" charset="0"/>
              <a:ea typeface="ＭＳ Ｐゴシック" charset="0"/>
              <a:cs typeface="ＭＳ Ｐゴシック" charset="0"/>
            </a:endParaRPr>
          </a:p>
          <a:p>
            <a:pPr eaLnBrk="1" hangingPunct="1"/>
            <a:endParaRPr lang="en-US">
              <a:latin typeface="Times" charset="0"/>
              <a:ea typeface="ＭＳ Ｐゴシック" charset="0"/>
              <a:cs typeface="ＭＳ Ｐゴシック" charset="0"/>
            </a:endParaRPr>
          </a:p>
          <a:p>
            <a:pPr eaLnBrk="1" hangingPunct="1"/>
            <a:endParaRPr lang="en-US">
              <a:latin typeface="Times" charset="0"/>
              <a:ea typeface="ＭＳ Ｐゴシック" charset="0"/>
              <a:cs typeface="ＭＳ Ｐゴシック" charset="0"/>
            </a:endParaRPr>
          </a:p>
        </p:txBody>
      </p:sp>
      <p:pic>
        <p:nvPicPr>
          <p:cNvPr id="20582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752600"/>
            <a:ext cx="551497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137584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Title 1"/>
          <p:cNvSpPr>
            <a:spLocks noGrp="1"/>
          </p:cNvSpPr>
          <p:nvPr>
            <p:ph type="title"/>
          </p:nvPr>
        </p:nvSpPr>
        <p:spPr/>
        <p:txBody>
          <a:bodyPr/>
          <a:lstStyle/>
          <a:p>
            <a:pPr eaLnBrk="1" hangingPunct="1"/>
            <a:r>
              <a:rPr lang="en-US">
                <a:latin typeface="Times" charset="0"/>
                <a:ea typeface="ＭＳ Ｐゴシック" charset="0"/>
                <a:cs typeface="ＭＳ Ｐゴシック" charset="0"/>
              </a:rPr>
              <a:t>Bringing it all together… Largest US stocks</a:t>
            </a:r>
          </a:p>
        </p:txBody>
      </p:sp>
      <p:sp>
        <p:nvSpPr>
          <p:cNvPr id="211970" name="Content Placeholder 2"/>
          <p:cNvSpPr>
            <a:spLocks noGrp="1"/>
          </p:cNvSpPr>
          <p:nvPr>
            <p:ph idx="1"/>
          </p:nvPr>
        </p:nvSpPr>
        <p:spPr/>
        <p:txBody>
          <a:bodyPr/>
          <a:lstStyle/>
          <a:p>
            <a:pPr eaLnBrk="1" hangingPunct="1"/>
            <a:endParaRPr lang="en-US">
              <a:latin typeface="Times" charset="0"/>
              <a:ea typeface="ＭＳ Ｐゴシック" charset="0"/>
              <a:cs typeface="ＭＳ Ｐゴシック" charset="0"/>
            </a:endParaRPr>
          </a:p>
        </p:txBody>
      </p:sp>
      <p:pic>
        <p:nvPicPr>
          <p:cNvPr id="211971"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752600"/>
            <a:ext cx="49784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2"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276600"/>
            <a:ext cx="79629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18458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HGV slides">
  <a:themeElements>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AdvVal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lnDef>
  </a:objectDefaults>
  <a:extraClrSchemeLst>
    <a:extraClrScheme>
      <a:clrScheme name="AdvVal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dvVal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dvVal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dvVal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dvVal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dvVal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dvVal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HGV slides.thmx</Template>
  <TotalTime>85</TotalTime>
  <Words>1294</Words>
  <Application>Microsoft Macintosh PowerPoint</Application>
  <PresentationFormat>Letter Paper (8.5x11 in)</PresentationFormat>
  <Paragraphs>152</Paragraphs>
  <Slides>14</Slides>
  <Notes>10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14</vt:i4>
      </vt:variant>
    </vt:vector>
  </HeadingPairs>
  <TitlesOfParts>
    <vt:vector size="17" baseType="lpstr">
      <vt:lpstr>HGV slides</vt:lpstr>
      <vt:lpstr>Equation</vt:lpstr>
      <vt:lpstr>Document</vt:lpstr>
      <vt:lpstr>Session 17: Book Value Multiples</vt:lpstr>
      <vt:lpstr>Price-Book Value Ratio: Definition</vt:lpstr>
      <vt:lpstr>Book Value Multiples: US stocks – January 2011</vt:lpstr>
      <vt:lpstr>Price to Book: U.S., Europe, Japan and Emerging Markets – January 2011</vt:lpstr>
      <vt:lpstr>Price Book Value Ratio: Stable Growth Firm</vt:lpstr>
      <vt:lpstr>Price Book Value Ratio: Stable Growth Firm Another Presentation</vt:lpstr>
      <vt:lpstr>Looking for undervalued securities - PBV Ratios and ROE</vt:lpstr>
      <vt:lpstr>An Eyeballing Exercise: European Banks in 2010</vt:lpstr>
      <vt:lpstr>The median test…</vt:lpstr>
      <vt:lpstr>How about this mechanism?</vt:lpstr>
      <vt:lpstr>And these predictions?</vt:lpstr>
      <vt:lpstr>The Valuation Matrix</vt:lpstr>
      <vt:lpstr>Price to Book vs ROE: Largest Market Cap Firms in the United States: January 2010</vt:lpstr>
      <vt:lpstr>Bringing it all together… Largest US stocks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16: Book Value Multiples</dc:title>
  <dc:creator>Aswath Damodaran</dc:creator>
  <cp:lastModifiedBy>Aswath Damodaran</cp:lastModifiedBy>
  <cp:revision>6</cp:revision>
  <dcterms:created xsi:type="dcterms:W3CDTF">2011-11-03T14:35:39Z</dcterms:created>
  <dcterms:modified xsi:type="dcterms:W3CDTF">2012-02-10T18:48:07Z</dcterms:modified>
</cp:coreProperties>
</file>